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heme/themeOverride1.xml" ContentType="application/vnd.openxmlformats-officedocument.themeOverr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9" r:id="rId5"/>
  </p:sldMasterIdLst>
  <p:notesMasterIdLst>
    <p:notesMasterId r:id="rId85"/>
  </p:notesMasterIdLst>
  <p:handoutMasterIdLst>
    <p:handoutMasterId r:id="rId86"/>
  </p:handoutMasterIdLst>
  <p:sldIdLst>
    <p:sldId id="256" r:id="rId6"/>
    <p:sldId id="257" r:id="rId7"/>
    <p:sldId id="258" r:id="rId8"/>
    <p:sldId id="310" r:id="rId9"/>
    <p:sldId id="320" r:id="rId10"/>
    <p:sldId id="319" r:id="rId11"/>
    <p:sldId id="259" r:id="rId12"/>
    <p:sldId id="260" r:id="rId13"/>
    <p:sldId id="327" r:id="rId14"/>
    <p:sldId id="261" r:id="rId15"/>
    <p:sldId id="262" r:id="rId16"/>
    <p:sldId id="263" r:id="rId17"/>
    <p:sldId id="313" r:id="rId18"/>
    <p:sldId id="314" r:id="rId19"/>
    <p:sldId id="315" r:id="rId20"/>
    <p:sldId id="316" r:id="rId21"/>
    <p:sldId id="321" r:id="rId22"/>
    <p:sldId id="318" r:id="rId23"/>
    <p:sldId id="264" r:id="rId24"/>
    <p:sldId id="265" r:id="rId25"/>
    <p:sldId id="266" r:id="rId26"/>
    <p:sldId id="326" r:id="rId27"/>
    <p:sldId id="267" r:id="rId28"/>
    <p:sldId id="268" r:id="rId29"/>
    <p:sldId id="269" r:id="rId30"/>
    <p:sldId id="270" r:id="rId31"/>
    <p:sldId id="271" r:id="rId32"/>
    <p:sldId id="273" r:id="rId33"/>
    <p:sldId id="277" r:id="rId34"/>
    <p:sldId id="299" r:id="rId35"/>
    <p:sldId id="274" r:id="rId36"/>
    <p:sldId id="306" r:id="rId37"/>
    <p:sldId id="305" r:id="rId38"/>
    <p:sldId id="307" r:id="rId39"/>
    <p:sldId id="324" r:id="rId40"/>
    <p:sldId id="325" r:id="rId41"/>
    <p:sldId id="322" r:id="rId42"/>
    <p:sldId id="275" r:id="rId43"/>
    <p:sldId id="276" r:id="rId44"/>
    <p:sldId id="278" r:id="rId45"/>
    <p:sldId id="279" r:id="rId46"/>
    <p:sldId id="280" r:id="rId47"/>
    <p:sldId id="281" r:id="rId48"/>
    <p:sldId id="282" r:id="rId49"/>
    <p:sldId id="283" r:id="rId50"/>
    <p:sldId id="284" r:id="rId51"/>
    <p:sldId id="285" r:id="rId52"/>
    <p:sldId id="286" r:id="rId53"/>
    <p:sldId id="298" r:id="rId54"/>
    <p:sldId id="296" r:id="rId55"/>
    <p:sldId id="297" r:id="rId56"/>
    <p:sldId id="300" r:id="rId57"/>
    <p:sldId id="295" r:id="rId58"/>
    <p:sldId id="294" r:id="rId59"/>
    <p:sldId id="287" r:id="rId60"/>
    <p:sldId id="292" r:id="rId61"/>
    <p:sldId id="288" r:id="rId62"/>
    <p:sldId id="289" r:id="rId63"/>
    <p:sldId id="290" r:id="rId64"/>
    <p:sldId id="291" r:id="rId65"/>
    <p:sldId id="301" r:id="rId66"/>
    <p:sldId id="302" r:id="rId67"/>
    <p:sldId id="303" r:id="rId68"/>
    <p:sldId id="323" r:id="rId69"/>
    <p:sldId id="328" r:id="rId70"/>
    <p:sldId id="329" r:id="rId71"/>
    <p:sldId id="330" r:id="rId72"/>
    <p:sldId id="331" r:id="rId73"/>
    <p:sldId id="332" r:id="rId74"/>
    <p:sldId id="333" r:id="rId75"/>
    <p:sldId id="334" r:id="rId76"/>
    <p:sldId id="335" r:id="rId77"/>
    <p:sldId id="336" r:id="rId78"/>
    <p:sldId id="337" r:id="rId79"/>
    <p:sldId id="311" r:id="rId80"/>
    <p:sldId id="382" r:id="rId81"/>
    <p:sldId id="380" r:id="rId82"/>
    <p:sldId id="381" r:id="rId83"/>
    <p:sldId id="379" r:id="rId84"/>
  </p:sldIdLst>
  <p:sldSz cx="9144000" cy="6858000" type="screen4x3"/>
  <p:notesSz cx="9236075" cy="7010400"/>
  <p:defaultTextStyle>
    <a:defPPr>
      <a:defRPr lang="en-US"/>
    </a:defPPr>
    <a:lvl1pPr algn="l" rtl="0" fontAlgn="base">
      <a:spcBef>
        <a:spcPct val="0"/>
      </a:spcBef>
      <a:spcAft>
        <a:spcPct val="0"/>
      </a:spcAft>
      <a:defRPr sz="2400" kern="1200">
        <a:solidFill>
          <a:schemeClr val="tx1"/>
        </a:solidFill>
        <a:latin typeface="Tahoma" panose="020B0604030504040204" pitchFamily="34" charset="0"/>
        <a:ea typeface="+mn-ea"/>
        <a:cs typeface="+mn-cs"/>
      </a:defRPr>
    </a:lvl1pPr>
    <a:lvl2pPr marL="457200" algn="l" rtl="0" fontAlgn="base">
      <a:spcBef>
        <a:spcPct val="0"/>
      </a:spcBef>
      <a:spcAft>
        <a:spcPct val="0"/>
      </a:spcAft>
      <a:defRPr sz="2400" kern="1200">
        <a:solidFill>
          <a:schemeClr val="tx1"/>
        </a:solidFill>
        <a:latin typeface="Tahoma" panose="020B0604030504040204" pitchFamily="34" charset="0"/>
        <a:ea typeface="+mn-ea"/>
        <a:cs typeface="+mn-cs"/>
      </a:defRPr>
    </a:lvl2pPr>
    <a:lvl3pPr marL="914400" algn="l" rtl="0" fontAlgn="base">
      <a:spcBef>
        <a:spcPct val="0"/>
      </a:spcBef>
      <a:spcAft>
        <a:spcPct val="0"/>
      </a:spcAft>
      <a:defRPr sz="2400" kern="1200">
        <a:solidFill>
          <a:schemeClr val="tx1"/>
        </a:solidFill>
        <a:latin typeface="Tahoma" panose="020B0604030504040204" pitchFamily="34" charset="0"/>
        <a:ea typeface="+mn-ea"/>
        <a:cs typeface="+mn-cs"/>
      </a:defRPr>
    </a:lvl3pPr>
    <a:lvl4pPr marL="1371600" algn="l" rtl="0" fontAlgn="base">
      <a:spcBef>
        <a:spcPct val="0"/>
      </a:spcBef>
      <a:spcAft>
        <a:spcPct val="0"/>
      </a:spcAft>
      <a:defRPr sz="2400" kern="1200">
        <a:solidFill>
          <a:schemeClr val="tx1"/>
        </a:solidFill>
        <a:latin typeface="Tahoma" panose="020B0604030504040204" pitchFamily="34" charset="0"/>
        <a:ea typeface="+mn-ea"/>
        <a:cs typeface="+mn-cs"/>
      </a:defRPr>
    </a:lvl4pPr>
    <a:lvl5pPr marL="1828800" algn="l" rtl="0" fontAlgn="base">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BB59BB0-617B-435E-B206-5FEDD09F7006}" v="4" dt="2025-12-30T00:43:06.33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2842" autoAdjust="0"/>
    <p:restoredTop sz="90929"/>
  </p:normalViewPr>
  <p:slideViewPr>
    <p:cSldViewPr>
      <p:cViewPr varScale="1">
        <p:scale>
          <a:sx n="92" d="100"/>
          <a:sy n="92" d="100"/>
        </p:scale>
        <p:origin x="1752" y="306"/>
      </p:cViewPr>
      <p:guideLst>
        <p:guide orient="horz" pos="2160"/>
        <p:guide pos="2880"/>
      </p:guideLst>
    </p:cSldViewPr>
  </p:slideViewPr>
  <p:outlineViewPr>
    <p:cViewPr>
      <p:scale>
        <a:sx n="33" d="100"/>
        <a:sy n="33" d="100"/>
      </p:scale>
      <p:origin x="0" y="0"/>
    </p:cViewPr>
  </p:outlin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slide" Target="slides/slide79.xml"/><Relationship Id="rId89" Type="http://schemas.openxmlformats.org/officeDocument/2006/relationships/theme" Target="theme/theme1.xml"/><Relationship Id="rId16" Type="http://schemas.openxmlformats.org/officeDocument/2006/relationships/slide" Target="slides/slide11.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5" Type="http://schemas.openxmlformats.org/officeDocument/2006/relationships/slideMaster" Target="slideMasters/slideMaster1.xml"/><Relationship Id="rId90" Type="http://schemas.openxmlformats.org/officeDocument/2006/relationships/tableStyles" Target="tableStyles.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77" Type="http://schemas.openxmlformats.org/officeDocument/2006/relationships/slide" Target="slides/slide72.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80" Type="http://schemas.openxmlformats.org/officeDocument/2006/relationships/slide" Target="slides/slide75.xml"/><Relationship Id="rId85"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83" Type="http://schemas.openxmlformats.org/officeDocument/2006/relationships/slide" Target="slides/slide78.xml"/><Relationship Id="rId88" Type="http://schemas.openxmlformats.org/officeDocument/2006/relationships/viewProps" Target="viewProps.xml"/><Relationship Id="rId91"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handoutMaster" Target="handoutMasters/handoutMaster1.xml"/><Relationship Id="rId4" Type="http://schemas.openxmlformats.org/officeDocument/2006/relationships/customXml" Target="../customXml/item4.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7" Type="http://schemas.openxmlformats.org/officeDocument/2006/relationships/slide" Target="slides/slide2.xml"/><Relationship Id="rId71" Type="http://schemas.openxmlformats.org/officeDocument/2006/relationships/slide" Target="slides/slide66.xml"/><Relationship Id="rId92" Type="http://schemas.microsoft.com/office/2015/10/relationships/revisionInfo" Target="revisionInfo.xml"/><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presProps" Target="presProps.xml"/><Relationship Id="rId61" Type="http://schemas.openxmlformats.org/officeDocument/2006/relationships/slide" Target="slides/slide56.xml"/><Relationship Id="rId82" Type="http://schemas.openxmlformats.org/officeDocument/2006/relationships/slide" Target="slides/slide77.xml"/><Relationship Id="rId19" Type="http://schemas.openxmlformats.org/officeDocument/2006/relationships/slide" Target="slides/slide1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hevarajah Mayooran" userId="028ced5d-c088-4edf-a4ff-720435ef9709" providerId="ADAL" clId="{DC8E7E0F-80C3-4AF6-B417-59EB41DBE316}"/>
    <pc:docChg chg="custSel addSld delSld modSld">
      <pc:chgData name="Thevarajah Mayooran" userId="028ced5d-c088-4edf-a4ff-720435ef9709" providerId="ADAL" clId="{DC8E7E0F-80C3-4AF6-B417-59EB41DBE316}" dt="2025-12-30T00:43:54.758" v="10" actId="2711"/>
      <pc:docMkLst>
        <pc:docMk/>
      </pc:docMkLst>
      <pc:sldChg chg="add del modTransition">
        <pc:chgData name="Thevarajah Mayooran" userId="028ced5d-c088-4edf-a4ff-720435ef9709" providerId="ADAL" clId="{DC8E7E0F-80C3-4AF6-B417-59EB41DBE316}" dt="2025-12-30T00:42:35.507" v="3" actId="47"/>
        <pc:sldMkLst>
          <pc:docMk/>
          <pc:sldMk cId="0" sldId="373"/>
        </pc:sldMkLst>
      </pc:sldChg>
      <pc:sldChg chg="addSp delSp modSp mod">
        <pc:chgData name="Thevarajah Mayooran" userId="028ced5d-c088-4edf-a4ff-720435ef9709" providerId="ADAL" clId="{DC8E7E0F-80C3-4AF6-B417-59EB41DBE316}" dt="2025-12-30T00:43:54.758" v="10" actId="2711"/>
        <pc:sldMkLst>
          <pc:docMk/>
          <pc:sldMk cId="0" sldId="379"/>
        </pc:sldMkLst>
        <pc:spChg chg="mod">
          <ac:chgData name="Thevarajah Mayooran" userId="028ced5d-c088-4edf-a4ff-720435ef9709" providerId="ADAL" clId="{DC8E7E0F-80C3-4AF6-B417-59EB41DBE316}" dt="2025-12-30T00:43:54.758" v="10" actId="2711"/>
          <ac:spMkLst>
            <pc:docMk/>
            <pc:sldMk cId="0" sldId="379"/>
            <ac:spMk id="3" creationId="{5C86C50B-7B7B-66D7-95BB-6222A8749EE0}"/>
          </ac:spMkLst>
        </pc:spChg>
        <pc:picChg chg="add mod">
          <ac:chgData name="Thevarajah Mayooran" userId="028ced5d-c088-4edf-a4ff-720435ef9709" providerId="ADAL" clId="{DC8E7E0F-80C3-4AF6-B417-59EB41DBE316}" dt="2025-12-30T00:43:32.981" v="9" actId="1076"/>
          <ac:picMkLst>
            <pc:docMk/>
            <pc:sldMk cId="0" sldId="379"/>
            <ac:picMk id="6" creationId="{2C3B10D8-7069-80CC-7F7B-797AB06C7D06}"/>
          </ac:picMkLst>
        </pc:picChg>
        <pc:picChg chg="del">
          <ac:chgData name="Thevarajah Mayooran" userId="028ced5d-c088-4edf-a4ff-720435ef9709" providerId="ADAL" clId="{DC8E7E0F-80C3-4AF6-B417-59EB41DBE316}" dt="2025-12-30T00:43:23.655" v="4" actId="478"/>
          <ac:picMkLst>
            <pc:docMk/>
            <pc:sldMk cId="0" sldId="379"/>
            <ac:picMk id="7" creationId="{F7D1DD2A-283D-003B-F5CF-27D1121152E4}"/>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4002299" cy="351737"/>
          </a:xfrm>
          <a:prstGeom prst="rect">
            <a:avLst/>
          </a:prstGeom>
        </p:spPr>
        <p:txBody>
          <a:bodyPr vert="horz" lIns="92830" tIns="46415" rIns="92830" bIns="46415" rtlCol="0"/>
          <a:lstStyle>
            <a:lvl1pPr algn="l">
              <a:defRPr sz="1200"/>
            </a:lvl1pPr>
          </a:lstStyle>
          <a:p>
            <a:endParaRPr lang="en-US"/>
          </a:p>
        </p:txBody>
      </p:sp>
      <p:sp>
        <p:nvSpPr>
          <p:cNvPr id="3" name="Date Placeholder 2"/>
          <p:cNvSpPr>
            <a:spLocks noGrp="1"/>
          </p:cNvSpPr>
          <p:nvPr>
            <p:ph type="dt" sz="quarter" idx="1"/>
          </p:nvPr>
        </p:nvSpPr>
        <p:spPr>
          <a:xfrm>
            <a:off x="5231639" y="1"/>
            <a:ext cx="4002299" cy="351737"/>
          </a:xfrm>
          <a:prstGeom prst="rect">
            <a:avLst/>
          </a:prstGeom>
        </p:spPr>
        <p:txBody>
          <a:bodyPr vert="horz" lIns="92830" tIns="46415" rIns="92830" bIns="46415" rtlCol="0"/>
          <a:lstStyle>
            <a:lvl1pPr algn="r">
              <a:defRPr sz="1200"/>
            </a:lvl1pPr>
          </a:lstStyle>
          <a:p>
            <a:fld id="{5596585D-6C38-4FC7-9105-42B20B8E3710}" type="datetimeFigureOut">
              <a:rPr lang="en-US" smtClean="0"/>
              <a:t>12/30/2025</a:t>
            </a:fld>
            <a:endParaRPr lang="en-US"/>
          </a:p>
        </p:txBody>
      </p:sp>
      <p:sp>
        <p:nvSpPr>
          <p:cNvPr id="4" name="Footer Placeholder 3"/>
          <p:cNvSpPr>
            <a:spLocks noGrp="1"/>
          </p:cNvSpPr>
          <p:nvPr>
            <p:ph type="ftr" sz="quarter" idx="2"/>
          </p:nvPr>
        </p:nvSpPr>
        <p:spPr>
          <a:xfrm>
            <a:off x="0" y="6658664"/>
            <a:ext cx="4002299" cy="351736"/>
          </a:xfrm>
          <a:prstGeom prst="rect">
            <a:avLst/>
          </a:prstGeom>
        </p:spPr>
        <p:txBody>
          <a:bodyPr vert="horz" lIns="92830" tIns="46415" rIns="92830" bIns="46415" rtlCol="0" anchor="b"/>
          <a:lstStyle>
            <a:lvl1pPr algn="l">
              <a:defRPr sz="1200"/>
            </a:lvl1pPr>
          </a:lstStyle>
          <a:p>
            <a:endParaRPr lang="en-US"/>
          </a:p>
        </p:txBody>
      </p:sp>
      <p:sp>
        <p:nvSpPr>
          <p:cNvPr id="5" name="Slide Number Placeholder 4"/>
          <p:cNvSpPr>
            <a:spLocks noGrp="1"/>
          </p:cNvSpPr>
          <p:nvPr>
            <p:ph type="sldNum" sz="quarter" idx="3"/>
          </p:nvPr>
        </p:nvSpPr>
        <p:spPr>
          <a:xfrm>
            <a:off x="5231639" y="6658664"/>
            <a:ext cx="4002299" cy="351736"/>
          </a:xfrm>
          <a:prstGeom prst="rect">
            <a:avLst/>
          </a:prstGeom>
        </p:spPr>
        <p:txBody>
          <a:bodyPr vert="horz" lIns="92830" tIns="46415" rIns="92830" bIns="46415" rtlCol="0" anchor="b"/>
          <a:lstStyle>
            <a:lvl1pPr algn="r">
              <a:defRPr sz="1200"/>
            </a:lvl1pPr>
          </a:lstStyle>
          <a:p>
            <a:fld id="{A233DD61-9F3E-4BB0-AA25-653D0287ABF9}" type="slidenum">
              <a:rPr lang="en-US" smtClean="0"/>
              <a:t>‹#›</a:t>
            </a:fld>
            <a:endParaRPr lang="en-US"/>
          </a:p>
        </p:txBody>
      </p:sp>
    </p:spTree>
    <p:extLst>
      <p:ext uri="{BB962C8B-B14F-4D97-AF65-F5344CB8AC3E}">
        <p14:creationId xmlns:p14="http://schemas.microsoft.com/office/powerpoint/2010/main" val="156182652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002299" cy="350520"/>
          </a:xfrm>
          <a:prstGeom prst="rect">
            <a:avLst/>
          </a:prstGeom>
        </p:spPr>
        <p:txBody>
          <a:bodyPr vert="horz" lIns="92830" tIns="46415" rIns="92830" bIns="46415" rtlCol="0"/>
          <a:lstStyle>
            <a:lvl1pPr algn="l">
              <a:defRPr sz="1200"/>
            </a:lvl1pPr>
          </a:lstStyle>
          <a:p>
            <a:pPr>
              <a:defRPr/>
            </a:pPr>
            <a:endParaRPr lang="en-US"/>
          </a:p>
        </p:txBody>
      </p:sp>
      <p:sp>
        <p:nvSpPr>
          <p:cNvPr id="3" name="Date Placeholder 2"/>
          <p:cNvSpPr>
            <a:spLocks noGrp="1"/>
          </p:cNvSpPr>
          <p:nvPr>
            <p:ph type="dt" idx="1"/>
          </p:nvPr>
        </p:nvSpPr>
        <p:spPr>
          <a:xfrm>
            <a:off x="5231639" y="0"/>
            <a:ext cx="4002299" cy="350520"/>
          </a:xfrm>
          <a:prstGeom prst="rect">
            <a:avLst/>
          </a:prstGeom>
        </p:spPr>
        <p:txBody>
          <a:bodyPr vert="horz" lIns="92830" tIns="46415" rIns="92830" bIns="46415" rtlCol="0"/>
          <a:lstStyle>
            <a:lvl1pPr algn="r">
              <a:defRPr sz="1200"/>
            </a:lvl1pPr>
          </a:lstStyle>
          <a:p>
            <a:pPr>
              <a:defRPr/>
            </a:pPr>
            <a:fld id="{C062B8BA-7DD6-45CB-B9CF-92C454F61A16}" type="datetimeFigureOut">
              <a:rPr lang="en-US"/>
              <a:pPr>
                <a:defRPr/>
              </a:pPr>
              <a:t>12/30/2025</a:t>
            </a:fld>
            <a:endParaRPr lang="en-US"/>
          </a:p>
        </p:txBody>
      </p:sp>
      <p:sp>
        <p:nvSpPr>
          <p:cNvPr id="4" name="Slide Image Placeholder 3"/>
          <p:cNvSpPr>
            <a:spLocks noGrp="1" noRot="1" noChangeAspect="1"/>
          </p:cNvSpPr>
          <p:nvPr>
            <p:ph type="sldImg" idx="2"/>
          </p:nvPr>
        </p:nvSpPr>
        <p:spPr>
          <a:xfrm>
            <a:off x="2865438" y="525463"/>
            <a:ext cx="3505200" cy="2628900"/>
          </a:xfrm>
          <a:prstGeom prst="rect">
            <a:avLst/>
          </a:prstGeom>
          <a:noFill/>
          <a:ln w="12700">
            <a:solidFill>
              <a:prstClr val="black"/>
            </a:solidFill>
          </a:ln>
        </p:spPr>
        <p:txBody>
          <a:bodyPr vert="horz" lIns="92830" tIns="46415" rIns="92830" bIns="46415" rtlCol="0" anchor="ctr"/>
          <a:lstStyle/>
          <a:p>
            <a:pPr lvl="0"/>
            <a:endParaRPr lang="en-US" noProof="0"/>
          </a:p>
        </p:txBody>
      </p:sp>
      <p:sp>
        <p:nvSpPr>
          <p:cNvPr id="5" name="Notes Placeholder 4"/>
          <p:cNvSpPr>
            <a:spLocks noGrp="1"/>
          </p:cNvSpPr>
          <p:nvPr>
            <p:ph type="body" sz="quarter" idx="3"/>
          </p:nvPr>
        </p:nvSpPr>
        <p:spPr>
          <a:xfrm>
            <a:off x="923608" y="3329940"/>
            <a:ext cx="7388860" cy="3154680"/>
          </a:xfrm>
          <a:prstGeom prst="rect">
            <a:avLst/>
          </a:prstGeom>
        </p:spPr>
        <p:txBody>
          <a:bodyPr vert="horz" lIns="92830" tIns="46415" rIns="92830" bIns="46415"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6658664"/>
            <a:ext cx="4002299" cy="350520"/>
          </a:xfrm>
          <a:prstGeom prst="rect">
            <a:avLst/>
          </a:prstGeom>
        </p:spPr>
        <p:txBody>
          <a:bodyPr vert="horz" lIns="92830" tIns="46415" rIns="92830" bIns="46415" rtlCol="0" anchor="b"/>
          <a:lstStyle>
            <a:lvl1pPr algn="l">
              <a:defRPr sz="1200"/>
            </a:lvl1pPr>
          </a:lstStyle>
          <a:p>
            <a:pPr>
              <a:defRPr/>
            </a:pPr>
            <a:endParaRPr lang="en-US"/>
          </a:p>
        </p:txBody>
      </p:sp>
      <p:sp>
        <p:nvSpPr>
          <p:cNvPr id="7" name="Slide Number Placeholder 6"/>
          <p:cNvSpPr>
            <a:spLocks noGrp="1"/>
          </p:cNvSpPr>
          <p:nvPr>
            <p:ph type="sldNum" sz="quarter" idx="5"/>
          </p:nvPr>
        </p:nvSpPr>
        <p:spPr>
          <a:xfrm>
            <a:off x="5231639" y="6658664"/>
            <a:ext cx="4002299" cy="350520"/>
          </a:xfrm>
          <a:prstGeom prst="rect">
            <a:avLst/>
          </a:prstGeom>
        </p:spPr>
        <p:txBody>
          <a:bodyPr vert="horz" wrap="square" lIns="92830" tIns="46415" rIns="92830" bIns="46415" numCol="1" anchor="b" anchorCtr="0" compatLnSpc="1">
            <a:prstTxWarp prst="textNoShape">
              <a:avLst/>
            </a:prstTxWarp>
          </a:bodyPr>
          <a:lstStyle>
            <a:lvl1pPr algn="r">
              <a:defRPr sz="1200"/>
            </a:lvl1pPr>
          </a:lstStyle>
          <a:p>
            <a:fld id="{E7ACAE1A-B1C8-417A-8789-BDC75692300E}" type="slidenum">
              <a:rPr lang="en-US" altLang="en-US"/>
              <a:pPr/>
              <a:t>‹#›</a:t>
            </a:fld>
            <a:endParaRPr lang="en-US" altLang="en-US"/>
          </a:p>
        </p:txBody>
      </p:sp>
    </p:spTree>
    <p:extLst>
      <p:ext uri="{BB962C8B-B14F-4D97-AF65-F5344CB8AC3E}">
        <p14:creationId xmlns:p14="http://schemas.microsoft.com/office/powerpoint/2010/main" val="298694451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5"/>
          </p:nvPr>
        </p:nvSpPr>
        <p:spPr/>
        <p:txBody>
          <a:bodyPr/>
          <a:lstStyle/>
          <a:p>
            <a:fld id="{FA8FF33C-C64A-4EE7-9FDC-3B4C59075F35}" type="slidenum">
              <a:rPr lang="en-NZ" smtClean="0"/>
              <a:t>4</a:t>
            </a:fld>
            <a:endParaRPr lang="en-NZ"/>
          </a:p>
        </p:txBody>
      </p:sp>
    </p:spTree>
    <p:extLst>
      <p:ext uri="{BB962C8B-B14F-4D97-AF65-F5344CB8AC3E}">
        <p14:creationId xmlns:p14="http://schemas.microsoft.com/office/powerpoint/2010/main" val="16087920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E7ACAE1A-B1C8-417A-8789-BDC75692300E}" type="slidenum">
              <a:rPr lang="en-US" altLang="en-US" smtClean="0"/>
              <a:pPr/>
              <a:t>25</a:t>
            </a:fld>
            <a:endParaRPr lang="en-US" altLang="en-US"/>
          </a:p>
        </p:txBody>
      </p:sp>
    </p:spTree>
    <p:extLst>
      <p:ext uri="{BB962C8B-B14F-4D97-AF65-F5344CB8AC3E}">
        <p14:creationId xmlns:p14="http://schemas.microsoft.com/office/powerpoint/2010/main" val="38912552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7ACAE1A-B1C8-417A-8789-BDC75692300E}" type="slidenum">
              <a:rPr lang="en-US" altLang="en-US" smtClean="0"/>
              <a:pPr/>
              <a:t>26</a:t>
            </a:fld>
            <a:endParaRPr lang="en-US" altLang="en-US"/>
          </a:p>
        </p:txBody>
      </p:sp>
    </p:spTree>
    <p:extLst>
      <p:ext uri="{BB962C8B-B14F-4D97-AF65-F5344CB8AC3E}">
        <p14:creationId xmlns:p14="http://schemas.microsoft.com/office/powerpoint/2010/main" val="1542602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5"/>
          </p:nvPr>
        </p:nvSpPr>
        <p:spPr/>
        <p:txBody>
          <a:bodyPr/>
          <a:lstStyle/>
          <a:p>
            <a:fld id="{E7ACAE1A-B1C8-417A-8789-BDC75692300E}" type="slidenum">
              <a:rPr lang="en-US" altLang="en-US" smtClean="0"/>
              <a:pPr/>
              <a:t>65</a:t>
            </a:fld>
            <a:endParaRPr lang="en-US" altLang="en-US"/>
          </a:p>
        </p:txBody>
      </p:sp>
    </p:spTree>
    <p:extLst>
      <p:ext uri="{BB962C8B-B14F-4D97-AF65-F5344CB8AC3E}">
        <p14:creationId xmlns:p14="http://schemas.microsoft.com/office/powerpoint/2010/main" val="15900569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7">
            <a:extLst>
              <a:ext uri="{FF2B5EF4-FFF2-40B4-BE49-F238E27FC236}">
                <a16:creationId xmlns:a16="http://schemas.microsoft.com/office/drawing/2014/main" id="{AADA4480-4281-4C04-AB05-72CB93EF458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43248CE5-2D07-45B5-917B-BA1897F9A23E}" type="slidenum">
              <a:rPr lang="en-US" altLang="en-US" sz="1200"/>
              <a:pPr/>
              <a:t>66</a:t>
            </a:fld>
            <a:endParaRPr lang="en-US" altLang="en-US" sz="1200"/>
          </a:p>
        </p:txBody>
      </p:sp>
      <p:sp>
        <p:nvSpPr>
          <p:cNvPr id="27651" name="Rectangle 2">
            <a:extLst>
              <a:ext uri="{FF2B5EF4-FFF2-40B4-BE49-F238E27FC236}">
                <a16:creationId xmlns:a16="http://schemas.microsoft.com/office/drawing/2014/main" id="{0F396C85-E307-4A74-B252-47FF2B5533B6}"/>
              </a:ext>
            </a:extLst>
          </p:cNvPr>
          <p:cNvSpPr>
            <a:spLocks noGrp="1" noRot="1" noChangeAspect="1" noChangeArrowheads="1" noTextEdit="1"/>
          </p:cNvSpPr>
          <p:nvPr>
            <p:ph type="sldImg"/>
          </p:nvPr>
        </p:nvSpPr>
        <p:spPr>
          <a:ln/>
        </p:spPr>
      </p:sp>
      <p:sp>
        <p:nvSpPr>
          <p:cNvPr id="27652" name="Rectangle 3">
            <a:extLst>
              <a:ext uri="{FF2B5EF4-FFF2-40B4-BE49-F238E27FC236}">
                <a16:creationId xmlns:a16="http://schemas.microsoft.com/office/drawing/2014/main" id="{E2053EC8-7CEA-4725-9FE4-C6ED3DDB04F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682591E7-CE7F-4E6B-ABFC-61E211EA2B4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D0B84BC4-A6A9-4F86-86D5-4B6523748B3E}" type="slidenum">
              <a:rPr lang="en-US" altLang="en-US" sz="1200"/>
              <a:pPr/>
              <a:t>67</a:t>
            </a:fld>
            <a:endParaRPr lang="en-US" altLang="en-US" sz="1200"/>
          </a:p>
        </p:txBody>
      </p:sp>
      <p:sp>
        <p:nvSpPr>
          <p:cNvPr id="28675" name="Rectangle 2">
            <a:extLst>
              <a:ext uri="{FF2B5EF4-FFF2-40B4-BE49-F238E27FC236}">
                <a16:creationId xmlns:a16="http://schemas.microsoft.com/office/drawing/2014/main" id="{DDA4C54C-33B7-4CF3-B76B-FC305C4C8F48}"/>
              </a:ext>
            </a:extLst>
          </p:cNvPr>
          <p:cNvSpPr>
            <a:spLocks noGrp="1" noRot="1" noChangeAspect="1" noChangeArrowheads="1" noTextEdit="1"/>
          </p:cNvSpPr>
          <p:nvPr>
            <p:ph type="sldImg"/>
          </p:nvPr>
        </p:nvSpPr>
        <p:spPr>
          <a:ln/>
        </p:spPr>
      </p:sp>
      <p:sp>
        <p:nvSpPr>
          <p:cNvPr id="28676" name="Rectangle 3">
            <a:extLst>
              <a:ext uri="{FF2B5EF4-FFF2-40B4-BE49-F238E27FC236}">
                <a16:creationId xmlns:a16="http://schemas.microsoft.com/office/drawing/2014/main" id="{1441DC9C-A906-473F-8043-34671EEDBDB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a:extLst>
              <a:ext uri="{FF2B5EF4-FFF2-40B4-BE49-F238E27FC236}">
                <a16:creationId xmlns:a16="http://schemas.microsoft.com/office/drawing/2014/main" id="{3F4CCA94-623A-4C47-AB88-AB2EE3C7A4E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41975950-A34E-4BDD-80A6-7FCF12052104}" type="slidenum">
              <a:rPr lang="en-US" altLang="en-US" sz="1200"/>
              <a:pPr/>
              <a:t>68</a:t>
            </a:fld>
            <a:endParaRPr lang="en-US" altLang="en-US" sz="1200"/>
          </a:p>
        </p:txBody>
      </p:sp>
      <p:sp>
        <p:nvSpPr>
          <p:cNvPr id="29699" name="Rectangle 2">
            <a:extLst>
              <a:ext uri="{FF2B5EF4-FFF2-40B4-BE49-F238E27FC236}">
                <a16:creationId xmlns:a16="http://schemas.microsoft.com/office/drawing/2014/main" id="{65D3A313-07BE-42AB-A304-D34470DE815C}"/>
              </a:ext>
            </a:extLst>
          </p:cNvPr>
          <p:cNvSpPr>
            <a:spLocks noGrp="1" noRot="1" noChangeAspect="1" noChangeArrowheads="1" noTextEdit="1"/>
          </p:cNvSpPr>
          <p:nvPr>
            <p:ph type="sldImg"/>
          </p:nvPr>
        </p:nvSpPr>
        <p:spPr>
          <a:ln/>
        </p:spPr>
      </p:sp>
      <p:sp>
        <p:nvSpPr>
          <p:cNvPr id="29700" name="Rectangle 3">
            <a:extLst>
              <a:ext uri="{FF2B5EF4-FFF2-40B4-BE49-F238E27FC236}">
                <a16:creationId xmlns:a16="http://schemas.microsoft.com/office/drawing/2014/main" id="{B745AE7D-C856-4E59-A9EA-F7943A0287F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a:extLst>
              <a:ext uri="{FF2B5EF4-FFF2-40B4-BE49-F238E27FC236}">
                <a16:creationId xmlns:a16="http://schemas.microsoft.com/office/drawing/2014/main" id="{DA06FEFD-29E3-4CB0-949E-D7E3FADB1FC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41DDD059-14DA-47B1-BEF3-548C10F938B2}" type="slidenum">
              <a:rPr lang="en-US" altLang="en-US" sz="1200"/>
              <a:pPr/>
              <a:t>69</a:t>
            </a:fld>
            <a:endParaRPr lang="en-US" altLang="en-US" sz="1200"/>
          </a:p>
        </p:txBody>
      </p:sp>
      <p:sp>
        <p:nvSpPr>
          <p:cNvPr id="30723" name="Rectangle 2">
            <a:extLst>
              <a:ext uri="{FF2B5EF4-FFF2-40B4-BE49-F238E27FC236}">
                <a16:creationId xmlns:a16="http://schemas.microsoft.com/office/drawing/2014/main" id="{970B3138-B34C-4DB5-BB0D-BA5E2DD6F66E}"/>
              </a:ext>
            </a:extLst>
          </p:cNvPr>
          <p:cNvSpPr>
            <a:spLocks noGrp="1" noRot="1" noChangeAspect="1" noChangeArrowheads="1" noTextEdit="1"/>
          </p:cNvSpPr>
          <p:nvPr>
            <p:ph type="sldImg"/>
          </p:nvPr>
        </p:nvSpPr>
        <p:spPr>
          <a:ln/>
        </p:spPr>
      </p:sp>
      <p:sp>
        <p:nvSpPr>
          <p:cNvPr id="30724" name="Rectangle 3">
            <a:extLst>
              <a:ext uri="{FF2B5EF4-FFF2-40B4-BE49-F238E27FC236}">
                <a16:creationId xmlns:a16="http://schemas.microsoft.com/office/drawing/2014/main" id="{DBD689D8-1DEB-4412-A252-ABBAF9DF2EC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a:extLst>
              <a:ext uri="{FF2B5EF4-FFF2-40B4-BE49-F238E27FC236}">
                <a16:creationId xmlns:a16="http://schemas.microsoft.com/office/drawing/2014/main" id="{6EE1A8F8-638D-4192-A4BC-87DD90F00BC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37EA9616-A0C5-4928-B25E-D524D5229A36}" type="slidenum">
              <a:rPr lang="en-US" altLang="en-US" sz="1200"/>
              <a:pPr/>
              <a:t>70</a:t>
            </a:fld>
            <a:endParaRPr lang="en-US" altLang="en-US" sz="1200"/>
          </a:p>
        </p:txBody>
      </p:sp>
      <p:sp>
        <p:nvSpPr>
          <p:cNvPr id="31747" name="Rectangle 2">
            <a:extLst>
              <a:ext uri="{FF2B5EF4-FFF2-40B4-BE49-F238E27FC236}">
                <a16:creationId xmlns:a16="http://schemas.microsoft.com/office/drawing/2014/main" id="{7E0DDE36-7184-42C3-ABB8-7AB09FE306D5}"/>
              </a:ext>
            </a:extLst>
          </p:cNvPr>
          <p:cNvSpPr>
            <a:spLocks noGrp="1" noRot="1" noChangeAspect="1" noChangeArrowheads="1" noTextEdit="1"/>
          </p:cNvSpPr>
          <p:nvPr>
            <p:ph type="sldImg"/>
          </p:nvPr>
        </p:nvSpPr>
        <p:spPr>
          <a:ln/>
        </p:spPr>
      </p:sp>
      <p:sp>
        <p:nvSpPr>
          <p:cNvPr id="31748" name="Rectangle 3">
            <a:extLst>
              <a:ext uri="{FF2B5EF4-FFF2-40B4-BE49-F238E27FC236}">
                <a16:creationId xmlns:a16="http://schemas.microsoft.com/office/drawing/2014/main" id="{7B7F3D4C-8771-4727-9601-D24529CFEFE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a:extLst>
              <a:ext uri="{FF2B5EF4-FFF2-40B4-BE49-F238E27FC236}">
                <a16:creationId xmlns:a16="http://schemas.microsoft.com/office/drawing/2014/main" id="{7691C265-B38C-4620-AE6B-72B0265FC23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7E768E27-37DA-4D26-A343-0FFD384F1845}" type="slidenum">
              <a:rPr lang="en-US" altLang="en-US" sz="1200"/>
              <a:pPr/>
              <a:t>71</a:t>
            </a:fld>
            <a:endParaRPr lang="en-US" altLang="en-US" sz="1200"/>
          </a:p>
        </p:txBody>
      </p:sp>
      <p:sp>
        <p:nvSpPr>
          <p:cNvPr id="36867" name="Rectangle 2">
            <a:extLst>
              <a:ext uri="{FF2B5EF4-FFF2-40B4-BE49-F238E27FC236}">
                <a16:creationId xmlns:a16="http://schemas.microsoft.com/office/drawing/2014/main" id="{2464A260-F3C8-47DA-9B90-48B234827352}"/>
              </a:ext>
            </a:extLst>
          </p:cNvPr>
          <p:cNvSpPr>
            <a:spLocks noGrp="1" noRot="1" noChangeAspect="1" noChangeArrowheads="1" noTextEdit="1"/>
          </p:cNvSpPr>
          <p:nvPr>
            <p:ph type="sldImg"/>
          </p:nvPr>
        </p:nvSpPr>
        <p:spPr>
          <a:ln/>
        </p:spPr>
      </p:sp>
      <p:sp>
        <p:nvSpPr>
          <p:cNvPr id="36868" name="Rectangle 3">
            <a:extLst>
              <a:ext uri="{FF2B5EF4-FFF2-40B4-BE49-F238E27FC236}">
                <a16:creationId xmlns:a16="http://schemas.microsoft.com/office/drawing/2014/main" id="{701843B0-78E1-4E41-B08D-658FB39D8D3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a:extLst>
              <a:ext uri="{FF2B5EF4-FFF2-40B4-BE49-F238E27FC236}">
                <a16:creationId xmlns:a16="http://schemas.microsoft.com/office/drawing/2014/main" id="{8CFF9D50-05C7-4D6D-A357-83C2D2EA55B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0B43DD7E-37B2-44CB-BB50-F9B452767DC8}" type="slidenum">
              <a:rPr lang="en-US" altLang="en-US" sz="1200"/>
              <a:pPr/>
              <a:t>72</a:t>
            </a:fld>
            <a:endParaRPr lang="en-US" altLang="en-US" sz="1200"/>
          </a:p>
        </p:txBody>
      </p:sp>
      <p:sp>
        <p:nvSpPr>
          <p:cNvPr id="37891" name="Rectangle 2">
            <a:extLst>
              <a:ext uri="{FF2B5EF4-FFF2-40B4-BE49-F238E27FC236}">
                <a16:creationId xmlns:a16="http://schemas.microsoft.com/office/drawing/2014/main" id="{A3A8C4B9-747A-4F3F-8167-060A6E3811A7}"/>
              </a:ext>
            </a:extLst>
          </p:cNvPr>
          <p:cNvSpPr>
            <a:spLocks noGrp="1" noRot="1" noChangeAspect="1" noChangeArrowheads="1" noTextEdit="1"/>
          </p:cNvSpPr>
          <p:nvPr>
            <p:ph type="sldImg"/>
          </p:nvPr>
        </p:nvSpPr>
        <p:spPr>
          <a:ln/>
        </p:spPr>
      </p:sp>
      <p:sp>
        <p:nvSpPr>
          <p:cNvPr id="37892" name="Rectangle 3">
            <a:extLst>
              <a:ext uri="{FF2B5EF4-FFF2-40B4-BE49-F238E27FC236}">
                <a16:creationId xmlns:a16="http://schemas.microsoft.com/office/drawing/2014/main" id="{BB195DA4-A7E7-4142-9ACC-06838D36970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-Probability in a continuous probability distribution is the area under the curve.</a:t>
            </a:r>
          </a:p>
          <a:p>
            <a:r>
              <a:rPr lang="en-US" dirty="0"/>
              <a:t>-To describe a continuous distribution: we talk about its </a:t>
            </a:r>
            <a:r>
              <a:rPr lang="en-NZ" noProof="0" dirty="0"/>
              <a:t>centre</a:t>
            </a:r>
            <a:r>
              <a:rPr lang="en-US" dirty="0"/>
              <a:t> e.g. where is its mean, its spread e.g. standard deviation and its shape.</a:t>
            </a:r>
          </a:p>
          <a:p>
            <a:endParaRPr lang="en-NZ" dirty="0"/>
          </a:p>
        </p:txBody>
      </p:sp>
      <p:sp>
        <p:nvSpPr>
          <p:cNvPr id="4" name="Slide Number Placeholder 3"/>
          <p:cNvSpPr>
            <a:spLocks noGrp="1"/>
          </p:cNvSpPr>
          <p:nvPr>
            <p:ph type="sldNum" sz="quarter" idx="5"/>
          </p:nvPr>
        </p:nvSpPr>
        <p:spPr/>
        <p:txBody>
          <a:bodyPr/>
          <a:lstStyle/>
          <a:p>
            <a:fld id="{E7ACAE1A-B1C8-417A-8789-BDC75692300E}" type="slidenum">
              <a:rPr lang="en-US" altLang="en-US" smtClean="0"/>
              <a:pPr/>
              <a:t>5</a:t>
            </a:fld>
            <a:endParaRPr lang="en-US" altLang="en-US"/>
          </a:p>
        </p:txBody>
      </p:sp>
    </p:spTree>
    <p:extLst>
      <p:ext uri="{BB962C8B-B14F-4D97-AF65-F5344CB8AC3E}">
        <p14:creationId xmlns:p14="http://schemas.microsoft.com/office/powerpoint/2010/main" val="4564140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7">
            <a:extLst>
              <a:ext uri="{FF2B5EF4-FFF2-40B4-BE49-F238E27FC236}">
                <a16:creationId xmlns:a16="http://schemas.microsoft.com/office/drawing/2014/main" id="{01C30EDA-DDC6-439E-9E1B-E6D419DB79A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974448D2-458E-4A28-B274-9E4CA5E2F518}" type="slidenum">
              <a:rPr lang="en-US" altLang="en-US" sz="1200"/>
              <a:pPr/>
              <a:t>73</a:t>
            </a:fld>
            <a:endParaRPr lang="en-US" altLang="en-US" sz="1200"/>
          </a:p>
        </p:txBody>
      </p:sp>
      <p:sp>
        <p:nvSpPr>
          <p:cNvPr id="39939" name="Rectangle 2">
            <a:extLst>
              <a:ext uri="{FF2B5EF4-FFF2-40B4-BE49-F238E27FC236}">
                <a16:creationId xmlns:a16="http://schemas.microsoft.com/office/drawing/2014/main" id="{B3D10889-7339-4321-B78C-BDB21CF2160D}"/>
              </a:ext>
            </a:extLst>
          </p:cNvPr>
          <p:cNvSpPr>
            <a:spLocks noGrp="1" noRot="1" noChangeAspect="1" noChangeArrowheads="1" noTextEdit="1"/>
          </p:cNvSpPr>
          <p:nvPr>
            <p:ph type="sldImg"/>
          </p:nvPr>
        </p:nvSpPr>
        <p:spPr>
          <a:ln/>
        </p:spPr>
      </p:sp>
      <p:sp>
        <p:nvSpPr>
          <p:cNvPr id="39940" name="Rectangle 3">
            <a:extLst>
              <a:ext uri="{FF2B5EF4-FFF2-40B4-BE49-F238E27FC236}">
                <a16:creationId xmlns:a16="http://schemas.microsoft.com/office/drawing/2014/main" id="{FB148CCD-19BD-49A1-820E-4AA8B595CB6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a:extLst>
              <a:ext uri="{FF2B5EF4-FFF2-40B4-BE49-F238E27FC236}">
                <a16:creationId xmlns:a16="http://schemas.microsoft.com/office/drawing/2014/main" id="{7F228D7E-B2B0-4FA7-B18D-D58585D202D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5956111F-30E8-4376-A3BF-36D791A62A34}" type="slidenum">
              <a:rPr lang="en-US" altLang="en-US" sz="1200"/>
              <a:pPr/>
              <a:t>74</a:t>
            </a:fld>
            <a:endParaRPr lang="en-US" altLang="en-US" sz="1200"/>
          </a:p>
        </p:txBody>
      </p:sp>
      <p:sp>
        <p:nvSpPr>
          <p:cNvPr id="40963" name="Rectangle 2">
            <a:extLst>
              <a:ext uri="{FF2B5EF4-FFF2-40B4-BE49-F238E27FC236}">
                <a16:creationId xmlns:a16="http://schemas.microsoft.com/office/drawing/2014/main" id="{5190D3AA-A6B2-4265-A5F2-B3A765F36066}"/>
              </a:ext>
            </a:extLst>
          </p:cNvPr>
          <p:cNvSpPr>
            <a:spLocks noGrp="1" noRot="1" noChangeAspect="1" noChangeArrowheads="1" noTextEdit="1"/>
          </p:cNvSpPr>
          <p:nvPr>
            <p:ph type="sldImg"/>
          </p:nvPr>
        </p:nvSpPr>
        <p:spPr>
          <a:ln/>
        </p:spPr>
      </p:sp>
      <p:sp>
        <p:nvSpPr>
          <p:cNvPr id="40964" name="Rectangle 3">
            <a:extLst>
              <a:ext uri="{FF2B5EF4-FFF2-40B4-BE49-F238E27FC236}">
                <a16:creationId xmlns:a16="http://schemas.microsoft.com/office/drawing/2014/main" id="{3B3B6C86-8748-4266-8ABC-4F6F21E20C0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shape is not a bell shape, it is left skewed. Can still focus on the mean and standard deviation.</a:t>
            </a:r>
          </a:p>
          <a:p>
            <a:r>
              <a:rPr lang="en-US" dirty="0"/>
              <a:t>-Today we will be focusing on symmetric distributions e.g. the normal distribution.</a:t>
            </a:r>
          </a:p>
          <a:p>
            <a:endParaRPr lang="en-NZ" dirty="0"/>
          </a:p>
        </p:txBody>
      </p:sp>
      <p:sp>
        <p:nvSpPr>
          <p:cNvPr id="4" name="Slide Number Placeholder 3"/>
          <p:cNvSpPr>
            <a:spLocks noGrp="1"/>
          </p:cNvSpPr>
          <p:nvPr>
            <p:ph type="sldNum" sz="quarter" idx="5"/>
          </p:nvPr>
        </p:nvSpPr>
        <p:spPr/>
        <p:txBody>
          <a:bodyPr/>
          <a:lstStyle/>
          <a:p>
            <a:fld id="{E7ACAE1A-B1C8-417A-8789-BDC75692300E}" type="slidenum">
              <a:rPr lang="en-US" altLang="en-US" smtClean="0"/>
              <a:pPr/>
              <a:t>6</a:t>
            </a:fld>
            <a:endParaRPr lang="en-US" altLang="en-US"/>
          </a:p>
        </p:txBody>
      </p:sp>
    </p:spTree>
    <p:extLst>
      <p:ext uri="{BB962C8B-B14F-4D97-AF65-F5344CB8AC3E}">
        <p14:creationId xmlns:p14="http://schemas.microsoft.com/office/powerpoint/2010/main" val="21655512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is on the formula sheet.</a:t>
            </a:r>
          </a:p>
          <a:p>
            <a:r>
              <a:rPr lang="en-GB" dirty="0"/>
              <a:t>-X is any value in that distribution</a:t>
            </a:r>
          </a:p>
          <a:p>
            <a:r>
              <a:rPr lang="en-GB" dirty="0"/>
              <a:t>-</a:t>
            </a:r>
            <a:r>
              <a:rPr lang="el-GR" dirty="0"/>
              <a:t>μ</a:t>
            </a:r>
            <a:r>
              <a:rPr lang="en-NZ" dirty="0"/>
              <a:t> is the mean of the distribution</a:t>
            </a:r>
          </a:p>
          <a:p>
            <a:r>
              <a:rPr lang="en-NZ" dirty="0"/>
              <a:t>-</a:t>
            </a:r>
            <a:r>
              <a:rPr lang="el-GR" dirty="0"/>
              <a:t>σ</a:t>
            </a:r>
            <a:r>
              <a:rPr lang="en-NZ" dirty="0"/>
              <a:t> is the standard deviation of the distribution</a:t>
            </a:r>
          </a:p>
          <a:p>
            <a:r>
              <a:rPr lang="en-NZ" dirty="0"/>
              <a:t>-</a:t>
            </a:r>
            <a:r>
              <a:rPr lang="el-GR" dirty="0"/>
              <a:t>μ</a:t>
            </a:r>
            <a:r>
              <a:rPr lang="en-NZ" dirty="0"/>
              <a:t> and </a:t>
            </a:r>
            <a:r>
              <a:rPr lang="el-GR" dirty="0"/>
              <a:t>σ</a:t>
            </a:r>
            <a:r>
              <a:rPr lang="en-NZ" dirty="0"/>
              <a:t> in this case are from the normal distribution, that is going to be used to transform to the standard normal distribution.</a:t>
            </a:r>
          </a:p>
          <a:p>
            <a:r>
              <a:rPr lang="en-NZ" dirty="0"/>
              <a:t>-Z tells us how many standard deviations we are away from the mean.</a:t>
            </a:r>
            <a:endParaRPr lang="en-GB" dirty="0"/>
          </a:p>
          <a:p>
            <a:endParaRPr lang="en-GB" dirty="0"/>
          </a:p>
        </p:txBody>
      </p:sp>
      <p:sp>
        <p:nvSpPr>
          <p:cNvPr id="4" name="Header Placeholder 3"/>
          <p:cNvSpPr>
            <a:spLocks noGrp="1"/>
          </p:cNvSpPr>
          <p:nvPr>
            <p:ph type="hdr" sz="quarter" idx="10"/>
          </p:nvPr>
        </p:nvSpPr>
        <p:spPr/>
        <p:txBody>
          <a:bodyPr/>
          <a:lstStyle/>
          <a:p>
            <a:pPr>
              <a:defRPr/>
            </a:pPr>
            <a:r>
              <a:rPr lang="en-AU"/>
              <a:t>161.110 Introductory Business Statistics</a:t>
            </a:r>
          </a:p>
        </p:txBody>
      </p:sp>
      <p:sp>
        <p:nvSpPr>
          <p:cNvPr id="5" name="Slide Number Placeholder 4"/>
          <p:cNvSpPr>
            <a:spLocks noGrp="1"/>
          </p:cNvSpPr>
          <p:nvPr>
            <p:ph type="sldNum" sz="quarter" idx="11"/>
          </p:nvPr>
        </p:nvSpPr>
        <p:spPr/>
        <p:txBody>
          <a:bodyPr/>
          <a:lstStyle/>
          <a:p>
            <a:pPr>
              <a:defRPr/>
            </a:pPr>
            <a:fld id="{2006C1AD-01FE-4EE4-A308-EFAF4D5247DA}" type="slidenum">
              <a:rPr lang="en-AU" smtClean="0"/>
              <a:pPr>
                <a:defRPr/>
              </a:pPr>
              <a:t>13</a:t>
            </a:fld>
            <a:endParaRPr lang="en-AU"/>
          </a:p>
        </p:txBody>
      </p:sp>
    </p:spTree>
    <p:extLst>
      <p:ext uri="{BB962C8B-B14F-4D97-AF65-F5344CB8AC3E}">
        <p14:creationId xmlns:p14="http://schemas.microsoft.com/office/powerpoint/2010/main" val="11670363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-This shows the distribution of the weight gain of pigs, and transforms this to the standard normal distribution.</a:t>
            </a:r>
          </a:p>
          <a:p>
            <a:r>
              <a:rPr lang="en-NZ" dirty="0"/>
              <a:t>-Over half the data lies within 1 standard deviation of the mean (approx. 68%).</a:t>
            </a:r>
          </a:p>
          <a:p>
            <a:r>
              <a:rPr lang="en-NZ" dirty="0"/>
              <a:t>-Over 2 standard deviations from the mean is unusual and over 3 standard deviations from the mean is really unusual.</a:t>
            </a:r>
          </a:p>
          <a:p>
            <a:endParaRPr lang="en-NZ" dirty="0"/>
          </a:p>
        </p:txBody>
      </p:sp>
      <p:sp>
        <p:nvSpPr>
          <p:cNvPr id="4" name="Slide Number Placeholder 3"/>
          <p:cNvSpPr>
            <a:spLocks noGrp="1"/>
          </p:cNvSpPr>
          <p:nvPr>
            <p:ph type="sldNum" sz="quarter" idx="5"/>
          </p:nvPr>
        </p:nvSpPr>
        <p:spPr/>
        <p:txBody>
          <a:bodyPr/>
          <a:lstStyle/>
          <a:p>
            <a:fld id="{FA8FF33C-C64A-4EE7-9FDC-3B4C59075F35}" type="slidenum">
              <a:rPr lang="en-NZ" smtClean="0"/>
              <a:t>14</a:t>
            </a:fld>
            <a:endParaRPr lang="en-NZ"/>
          </a:p>
        </p:txBody>
      </p:sp>
    </p:spTree>
    <p:extLst>
      <p:ext uri="{BB962C8B-B14F-4D97-AF65-F5344CB8AC3E}">
        <p14:creationId xmlns:p14="http://schemas.microsoft.com/office/powerpoint/2010/main" val="24801085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Answer:</a:t>
            </a:r>
          </a:p>
          <a:p>
            <a:r>
              <a:rPr lang="en-NZ" dirty="0"/>
              <a:t>Z = (X-</a:t>
            </a:r>
            <a:r>
              <a:rPr lang="el-GR" dirty="0"/>
              <a:t>μ</a:t>
            </a:r>
            <a:r>
              <a:rPr lang="en-NZ" dirty="0"/>
              <a:t> )/</a:t>
            </a:r>
            <a:r>
              <a:rPr lang="el-GR" dirty="0"/>
              <a:t>σ</a:t>
            </a:r>
            <a:endParaRPr lang="en-NZ" dirty="0"/>
          </a:p>
          <a:p>
            <a:r>
              <a:rPr lang="en-NZ" dirty="0"/>
              <a:t>Z = (205 – 190)/12 = 1.25</a:t>
            </a:r>
          </a:p>
          <a:p>
            <a:r>
              <a:rPr lang="en-NZ" dirty="0"/>
              <a:t>A</a:t>
            </a:r>
            <a:r>
              <a:rPr lang="en-NZ" baseline="0" dirty="0"/>
              <a:t> supermarket grade apple that weighs 205g is 1.25 standard deviations above the mean weight.</a:t>
            </a:r>
            <a:endParaRPr lang="en-GB" dirty="0"/>
          </a:p>
        </p:txBody>
      </p:sp>
      <p:sp>
        <p:nvSpPr>
          <p:cNvPr id="4" name="Header Placeholder 3"/>
          <p:cNvSpPr>
            <a:spLocks noGrp="1"/>
          </p:cNvSpPr>
          <p:nvPr>
            <p:ph type="hdr" sz="quarter" idx="10"/>
          </p:nvPr>
        </p:nvSpPr>
        <p:spPr/>
        <p:txBody>
          <a:bodyPr/>
          <a:lstStyle/>
          <a:p>
            <a:pPr>
              <a:defRPr/>
            </a:pPr>
            <a:r>
              <a:rPr lang="en-AU"/>
              <a:t>161.110 Introductory Business Statistics</a:t>
            </a:r>
          </a:p>
        </p:txBody>
      </p:sp>
      <p:sp>
        <p:nvSpPr>
          <p:cNvPr id="5" name="Slide Number Placeholder 4"/>
          <p:cNvSpPr>
            <a:spLocks noGrp="1"/>
          </p:cNvSpPr>
          <p:nvPr>
            <p:ph type="sldNum" sz="quarter" idx="11"/>
          </p:nvPr>
        </p:nvSpPr>
        <p:spPr/>
        <p:txBody>
          <a:bodyPr/>
          <a:lstStyle/>
          <a:p>
            <a:pPr>
              <a:defRPr/>
            </a:pPr>
            <a:fld id="{2006C1AD-01FE-4EE4-A308-EFAF4D5247DA}" type="slidenum">
              <a:rPr lang="en-AU" smtClean="0"/>
              <a:pPr>
                <a:defRPr/>
              </a:pPr>
              <a:t>15</a:t>
            </a:fld>
            <a:endParaRPr lang="en-AU"/>
          </a:p>
        </p:txBody>
      </p:sp>
    </p:spTree>
    <p:extLst>
      <p:ext uri="{BB962C8B-B14F-4D97-AF65-F5344CB8AC3E}">
        <p14:creationId xmlns:p14="http://schemas.microsoft.com/office/powerpoint/2010/main" val="506215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NZ" dirty="0"/>
          </a:p>
        </p:txBody>
      </p:sp>
      <p:sp>
        <p:nvSpPr>
          <p:cNvPr id="4" name="Header Placeholder 3"/>
          <p:cNvSpPr>
            <a:spLocks noGrp="1"/>
          </p:cNvSpPr>
          <p:nvPr>
            <p:ph type="hdr" sz="quarter" idx="10"/>
          </p:nvPr>
        </p:nvSpPr>
        <p:spPr/>
        <p:txBody>
          <a:bodyPr/>
          <a:lstStyle/>
          <a:p>
            <a:pPr>
              <a:defRPr/>
            </a:pPr>
            <a:r>
              <a:rPr lang="en-AU"/>
              <a:t>161.110 Introductory Business Statistics</a:t>
            </a:r>
          </a:p>
        </p:txBody>
      </p:sp>
      <p:sp>
        <p:nvSpPr>
          <p:cNvPr id="5" name="Slide Number Placeholder 4"/>
          <p:cNvSpPr>
            <a:spLocks noGrp="1"/>
          </p:cNvSpPr>
          <p:nvPr>
            <p:ph type="sldNum" sz="quarter" idx="11"/>
          </p:nvPr>
        </p:nvSpPr>
        <p:spPr/>
        <p:txBody>
          <a:bodyPr/>
          <a:lstStyle/>
          <a:p>
            <a:pPr>
              <a:defRPr/>
            </a:pPr>
            <a:fld id="{2006C1AD-01FE-4EE4-A308-EFAF4D5247DA}" type="slidenum">
              <a:rPr lang="en-AU" smtClean="0"/>
              <a:pPr>
                <a:defRPr/>
              </a:pPr>
              <a:t>16</a:t>
            </a:fld>
            <a:endParaRPr lang="en-AU"/>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a continuous distribution it does not matter if you use ≤ or &lt; e.g. it doesn’t matter if you use less than or equal to or less than. Alternatively it doesn’t matter if it you use greater than, or equal to and greater than. In a continuous distribution probability is an area, so the probability of getting exactly “a” is very small, it is practically zero, for example if a is 5, then to get exactly 5 then have to look between 4.9999999999 and so on and 5.0000000001 except to a larger number of </a:t>
            </a:r>
            <a:r>
              <a:rPr lang="en-US" dirty="0" err="1"/>
              <a:t>dp</a:t>
            </a:r>
            <a:r>
              <a:rPr lang="en-US" dirty="0"/>
              <a:t>, so it is a very small probability.</a:t>
            </a:r>
          </a:p>
          <a:p>
            <a:r>
              <a:rPr lang="en-US" dirty="0"/>
              <a:t>-Therefore P(</a:t>
            </a:r>
            <a:r>
              <a:rPr lang="en-US" dirty="0" err="1"/>
              <a:t>a≤X≤b</a:t>
            </a:r>
            <a:r>
              <a:rPr lang="en-US" dirty="0"/>
              <a:t>) is equivalent to P(a&lt;X&lt;b).</a:t>
            </a:r>
          </a:p>
          <a:p>
            <a:endParaRPr lang="en-NZ" dirty="0"/>
          </a:p>
        </p:txBody>
      </p:sp>
      <p:sp>
        <p:nvSpPr>
          <p:cNvPr id="4" name="Slide Number Placeholder 3"/>
          <p:cNvSpPr>
            <a:spLocks noGrp="1"/>
          </p:cNvSpPr>
          <p:nvPr>
            <p:ph type="sldNum" sz="quarter" idx="5"/>
          </p:nvPr>
        </p:nvSpPr>
        <p:spPr/>
        <p:txBody>
          <a:bodyPr/>
          <a:lstStyle/>
          <a:p>
            <a:fld id="{E7ACAE1A-B1C8-417A-8789-BDC75692300E}" type="slidenum">
              <a:rPr lang="en-US" altLang="en-US" smtClean="0"/>
              <a:pPr/>
              <a:t>17</a:t>
            </a:fld>
            <a:endParaRPr lang="en-US" altLang="en-US"/>
          </a:p>
        </p:txBody>
      </p:sp>
    </p:spTree>
    <p:extLst>
      <p:ext uri="{BB962C8B-B14F-4D97-AF65-F5344CB8AC3E}">
        <p14:creationId xmlns:p14="http://schemas.microsoft.com/office/powerpoint/2010/main" val="36533880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-remember the mean and the median are equal because the distribution is symmetrical.</a:t>
            </a:r>
          </a:p>
        </p:txBody>
      </p:sp>
      <p:sp>
        <p:nvSpPr>
          <p:cNvPr id="4" name="Slide Number Placeholder 3"/>
          <p:cNvSpPr>
            <a:spLocks noGrp="1"/>
          </p:cNvSpPr>
          <p:nvPr>
            <p:ph type="sldNum" sz="quarter" idx="5"/>
          </p:nvPr>
        </p:nvSpPr>
        <p:spPr/>
        <p:txBody>
          <a:bodyPr/>
          <a:lstStyle/>
          <a:p>
            <a:fld id="{FA8FF33C-C64A-4EE7-9FDC-3B4C59075F35}" type="slidenum">
              <a:rPr lang="en-NZ" smtClean="0"/>
              <a:t>18</a:t>
            </a:fld>
            <a:endParaRPr lang="en-NZ"/>
          </a:p>
        </p:txBody>
      </p:sp>
    </p:spTree>
    <p:extLst>
      <p:ext uri="{BB962C8B-B14F-4D97-AF65-F5344CB8AC3E}">
        <p14:creationId xmlns:p14="http://schemas.microsoft.com/office/powerpoint/2010/main" val="16761418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4" name="Group 2"/>
          <p:cNvGrpSpPr>
            <a:grpSpLocks/>
          </p:cNvGrpSpPr>
          <p:nvPr/>
        </p:nvGrpSpPr>
        <p:grpSpPr bwMode="auto">
          <a:xfrm>
            <a:off x="0" y="0"/>
            <a:ext cx="9144000" cy="6858000"/>
            <a:chOff x="0" y="0"/>
            <a:chExt cx="5760" cy="4320"/>
          </a:xfrm>
        </p:grpSpPr>
        <p:grpSp>
          <p:nvGrpSpPr>
            <p:cNvPr id="5" name="Group 3"/>
            <p:cNvGrpSpPr>
              <a:grpSpLocks/>
            </p:cNvGrpSpPr>
            <p:nvPr/>
          </p:nvGrpSpPr>
          <p:grpSpPr bwMode="auto">
            <a:xfrm>
              <a:off x="0" y="0"/>
              <a:ext cx="5760" cy="4320"/>
              <a:chOff x="0" y="0"/>
              <a:chExt cx="5760" cy="4320"/>
            </a:xfrm>
          </p:grpSpPr>
          <p:sp>
            <p:nvSpPr>
              <p:cNvPr id="15" name="Rectangle 4"/>
              <p:cNvSpPr>
                <a:spLocks noChangeArrowheads="1"/>
              </p:cNvSpPr>
              <p:nvPr/>
            </p:nvSpPr>
            <p:spPr bwMode="ltGray">
              <a:xfrm>
                <a:off x="2112" y="0"/>
                <a:ext cx="3648" cy="96"/>
              </a:xfrm>
              <a:prstGeom prst="rect">
                <a:avLst/>
              </a:prstGeom>
              <a:solidFill>
                <a:schemeClr val="folHlink"/>
              </a:solidFill>
              <a:ln w="9525">
                <a:noFill/>
                <a:miter lim="800000"/>
                <a:headEnd/>
                <a:tailEnd/>
              </a:ln>
              <a:effectLst/>
            </p:spPr>
            <p:txBody>
              <a:bodyPr wrap="none" anchor="ctr"/>
              <a:lstStyle/>
              <a:p>
                <a:pPr>
                  <a:defRPr/>
                </a:pPr>
                <a:endParaRPr lang="en-US"/>
              </a:p>
            </p:txBody>
          </p:sp>
          <p:grpSp>
            <p:nvGrpSpPr>
              <p:cNvPr id="16" name="Group 5"/>
              <p:cNvGrpSpPr>
                <a:grpSpLocks/>
              </p:cNvGrpSpPr>
              <p:nvPr userDrawn="1"/>
            </p:nvGrpSpPr>
            <p:grpSpPr bwMode="auto">
              <a:xfrm>
                <a:off x="0" y="0"/>
                <a:ext cx="5760" cy="4320"/>
                <a:chOff x="0" y="0"/>
                <a:chExt cx="5760" cy="4320"/>
              </a:xfrm>
            </p:grpSpPr>
            <p:sp>
              <p:nvSpPr>
                <p:cNvPr id="18" name="Line 6"/>
                <p:cNvSpPr>
                  <a:spLocks noChangeShapeType="1"/>
                </p:cNvSpPr>
                <p:nvPr/>
              </p:nvSpPr>
              <p:spPr bwMode="white">
                <a:xfrm>
                  <a:off x="0" y="192"/>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19" name="Line 7"/>
                <p:cNvSpPr>
                  <a:spLocks noChangeShapeType="1"/>
                </p:cNvSpPr>
                <p:nvPr/>
              </p:nvSpPr>
              <p:spPr bwMode="white">
                <a:xfrm>
                  <a:off x="0" y="384"/>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20" name="Line 8"/>
                <p:cNvSpPr>
                  <a:spLocks noChangeShapeType="1"/>
                </p:cNvSpPr>
                <p:nvPr/>
              </p:nvSpPr>
              <p:spPr bwMode="white">
                <a:xfrm>
                  <a:off x="0" y="576"/>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21" name="Line 9"/>
                <p:cNvSpPr>
                  <a:spLocks noChangeShapeType="1"/>
                </p:cNvSpPr>
                <p:nvPr/>
              </p:nvSpPr>
              <p:spPr bwMode="white">
                <a:xfrm>
                  <a:off x="0" y="768"/>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22" name="Line 10"/>
                <p:cNvSpPr>
                  <a:spLocks noChangeShapeType="1"/>
                </p:cNvSpPr>
                <p:nvPr/>
              </p:nvSpPr>
              <p:spPr bwMode="white">
                <a:xfrm>
                  <a:off x="0" y="960"/>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23" name="Line 11"/>
                <p:cNvSpPr>
                  <a:spLocks noChangeShapeType="1"/>
                </p:cNvSpPr>
                <p:nvPr/>
              </p:nvSpPr>
              <p:spPr bwMode="white">
                <a:xfrm>
                  <a:off x="0" y="1152"/>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24" name="Line 12"/>
                <p:cNvSpPr>
                  <a:spLocks noChangeShapeType="1"/>
                </p:cNvSpPr>
                <p:nvPr/>
              </p:nvSpPr>
              <p:spPr bwMode="white">
                <a:xfrm>
                  <a:off x="0" y="1344"/>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25" name="Line 13"/>
                <p:cNvSpPr>
                  <a:spLocks noChangeShapeType="1"/>
                </p:cNvSpPr>
                <p:nvPr/>
              </p:nvSpPr>
              <p:spPr bwMode="white">
                <a:xfrm>
                  <a:off x="0" y="1536"/>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26" name="Line 14"/>
                <p:cNvSpPr>
                  <a:spLocks noChangeShapeType="1"/>
                </p:cNvSpPr>
                <p:nvPr/>
              </p:nvSpPr>
              <p:spPr bwMode="white">
                <a:xfrm>
                  <a:off x="0" y="1728"/>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27" name="Line 15"/>
                <p:cNvSpPr>
                  <a:spLocks noChangeShapeType="1"/>
                </p:cNvSpPr>
                <p:nvPr/>
              </p:nvSpPr>
              <p:spPr bwMode="white">
                <a:xfrm>
                  <a:off x="0" y="1920"/>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28" name="Line 16"/>
                <p:cNvSpPr>
                  <a:spLocks noChangeShapeType="1"/>
                </p:cNvSpPr>
                <p:nvPr/>
              </p:nvSpPr>
              <p:spPr bwMode="white">
                <a:xfrm>
                  <a:off x="0" y="2112"/>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29" name="Line 17"/>
                <p:cNvSpPr>
                  <a:spLocks noChangeShapeType="1"/>
                </p:cNvSpPr>
                <p:nvPr/>
              </p:nvSpPr>
              <p:spPr bwMode="white">
                <a:xfrm>
                  <a:off x="0" y="2304"/>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30" name="Line 18"/>
                <p:cNvSpPr>
                  <a:spLocks noChangeShapeType="1"/>
                </p:cNvSpPr>
                <p:nvPr/>
              </p:nvSpPr>
              <p:spPr bwMode="white">
                <a:xfrm>
                  <a:off x="0" y="2496"/>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31" name="Line 19"/>
                <p:cNvSpPr>
                  <a:spLocks noChangeShapeType="1"/>
                </p:cNvSpPr>
                <p:nvPr/>
              </p:nvSpPr>
              <p:spPr bwMode="white">
                <a:xfrm>
                  <a:off x="0" y="2688"/>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32" name="Line 20"/>
                <p:cNvSpPr>
                  <a:spLocks noChangeShapeType="1"/>
                </p:cNvSpPr>
                <p:nvPr/>
              </p:nvSpPr>
              <p:spPr bwMode="white">
                <a:xfrm>
                  <a:off x="0" y="2880"/>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33" name="Line 21"/>
                <p:cNvSpPr>
                  <a:spLocks noChangeShapeType="1"/>
                </p:cNvSpPr>
                <p:nvPr/>
              </p:nvSpPr>
              <p:spPr bwMode="white">
                <a:xfrm>
                  <a:off x="0" y="3072"/>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34" name="Line 22"/>
                <p:cNvSpPr>
                  <a:spLocks noChangeShapeType="1"/>
                </p:cNvSpPr>
                <p:nvPr/>
              </p:nvSpPr>
              <p:spPr bwMode="white">
                <a:xfrm>
                  <a:off x="0" y="3264"/>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35" name="Line 23"/>
                <p:cNvSpPr>
                  <a:spLocks noChangeShapeType="1"/>
                </p:cNvSpPr>
                <p:nvPr/>
              </p:nvSpPr>
              <p:spPr bwMode="white">
                <a:xfrm>
                  <a:off x="0" y="3456"/>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36" name="Line 24"/>
                <p:cNvSpPr>
                  <a:spLocks noChangeShapeType="1"/>
                </p:cNvSpPr>
                <p:nvPr/>
              </p:nvSpPr>
              <p:spPr bwMode="white">
                <a:xfrm>
                  <a:off x="0" y="3648"/>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37" name="Line 25"/>
                <p:cNvSpPr>
                  <a:spLocks noChangeShapeType="1"/>
                </p:cNvSpPr>
                <p:nvPr/>
              </p:nvSpPr>
              <p:spPr bwMode="white">
                <a:xfrm>
                  <a:off x="0" y="3840"/>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38" name="Line 26"/>
                <p:cNvSpPr>
                  <a:spLocks noChangeShapeType="1"/>
                </p:cNvSpPr>
                <p:nvPr/>
              </p:nvSpPr>
              <p:spPr bwMode="white">
                <a:xfrm>
                  <a:off x="0" y="4032"/>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39" name="Line 27"/>
                <p:cNvSpPr>
                  <a:spLocks noChangeShapeType="1"/>
                </p:cNvSpPr>
                <p:nvPr/>
              </p:nvSpPr>
              <p:spPr bwMode="white">
                <a:xfrm>
                  <a:off x="0" y="4224"/>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40" name="Line 28"/>
                <p:cNvSpPr>
                  <a:spLocks noChangeShapeType="1"/>
                </p:cNvSpPr>
                <p:nvPr/>
              </p:nvSpPr>
              <p:spPr bwMode="white">
                <a:xfrm>
                  <a:off x="192"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41" name="Line 29"/>
                <p:cNvSpPr>
                  <a:spLocks noChangeShapeType="1"/>
                </p:cNvSpPr>
                <p:nvPr/>
              </p:nvSpPr>
              <p:spPr bwMode="white">
                <a:xfrm>
                  <a:off x="384"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42" name="Line 30"/>
                <p:cNvSpPr>
                  <a:spLocks noChangeShapeType="1"/>
                </p:cNvSpPr>
                <p:nvPr/>
              </p:nvSpPr>
              <p:spPr bwMode="white">
                <a:xfrm>
                  <a:off x="576"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43" name="Line 31"/>
                <p:cNvSpPr>
                  <a:spLocks noChangeShapeType="1"/>
                </p:cNvSpPr>
                <p:nvPr/>
              </p:nvSpPr>
              <p:spPr bwMode="white">
                <a:xfrm>
                  <a:off x="768"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44" name="Line 32"/>
                <p:cNvSpPr>
                  <a:spLocks noChangeShapeType="1"/>
                </p:cNvSpPr>
                <p:nvPr/>
              </p:nvSpPr>
              <p:spPr bwMode="white">
                <a:xfrm>
                  <a:off x="960"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45" name="Line 33"/>
                <p:cNvSpPr>
                  <a:spLocks noChangeShapeType="1"/>
                </p:cNvSpPr>
                <p:nvPr/>
              </p:nvSpPr>
              <p:spPr bwMode="white">
                <a:xfrm>
                  <a:off x="1152"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46" name="Line 34"/>
                <p:cNvSpPr>
                  <a:spLocks noChangeShapeType="1"/>
                </p:cNvSpPr>
                <p:nvPr/>
              </p:nvSpPr>
              <p:spPr bwMode="white">
                <a:xfrm>
                  <a:off x="1344"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47" name="Line 35"/>
                <p:cNvSpPr>
                  <a:spLocks noChangeShapeType="1"/>
                </p:cNvSpPr>
                <p:nvPr/>
              </p:nvSpPr>
              <p:spPr bwMode="white">
                <a:xfrm>
                  <a:off x="1536"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48" name="Line 36"/>
                <p:cNvSpPr>
                  <a:spLocks noChangeShapeType="1"/>
                </p:cNvSpPr>
                <p:nvPr/>
              </p:nvSpPr>
              <p:spPr bwMode="white">
                <a:xfrm>
                  <a:off x="1728"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49" name="Line 37"/>
                <p:cNvSpPr>
                  <a:spLocks noChangeShapeType="1"/>
                </p:cNvSpPr>
                <p:nvPr/>
              </p:nvSpPr>
              <p:spPr bwMode="white">
                <a:xfrm>
                  <a:off x="1920"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50" name="Line 38"/>
                <p:cNvSpPr>
                  <a:spLocks noChangeShapeType="1"/>
                </p:cNvSpPr>
                <p:nvPr/>
              </p:nvSpPr>
              <p:spPr bwMode="white">
                <a:xfrm>
                  <a:off x="2112"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51" name="Line 39"/>
                <p:cNvSpPr>
                  <a:spLocks noChangeShapeType="1"/>
                </p:cNvSpPr>
                <p:nvPr/>
              </p:nvSpPr>
              <p:spPr bwMode="white">
                <a:xfrm>
                  <a:off x="2304"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52" name="Line 40"/>
                <p:cNvSpPr>
                  <a:spLocks noChangeShapeType="1"/>
                </p:cNvSpPr>
                <p:nvPr/>
              </p:nvSpPr>
              <p:spPr bwMode="white">
                <a:xfrm>
                  <a:off x="2496"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53" name="Line 41"/>
                <p:cNvSpPr>
                  <a:spLocks noChangeShapeType="1"/>
                </p:cNvSpPr>
                <p:nvPr/>
              </p:nvSpPr>
              <p:spPr bwMode="white">
                <a:xfrm>
                  <a:off x="2688"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54" name="Line 42"/>
                <p:cNvSpPr>
                  <a:spLocks noChangeShapeType="1"/>
                </p:cNvSpPr>
                <p:nvPr/>
              </p:nvSpPr>
              <p:spPr bwMode="white">
                <a:xfrm>
                  <a:off x="2880"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55" name="Line 43"/>
                <p:cNvSpPr>
                  <a:spLocks noChangeShapeType="1"/>
                </p:cNvSpPr>
                <p:nvPr/>
              </p:nvSpPr>
              <p:spPr bwMode="white">
                <a:xfrm>
                  <a:off x="3072"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56" name="Line 44"/>
                <p:cNvSpPr>
                  <a:spLocks noChangeShapeType="1"/>
                </p:cNvSpPr>
                <p:nvPr/>
              </p:nvSpPr>
              <p:spPr bwMode="white">
                <a:xfrm>
                  <a:off x="3264"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57" name="Line 45"/>
                <p:cNvSpPr>
                  <a:spLocks noChangeShapeType="1"/>
                </p:cNvSpPr>
                <p:nvPr/>
              </p:nvSpPr>
              <p:spPr bwMode="white">
                <a:xfrm>
                  <a:off x="3456"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58" name="Line 46"/>
                <p:cNvSpPr>
                  <a:spLocks noChangeShapeType="1"/>
                </p:cNvSpPr>
                <p:nvPr/>
              </p:nvSpPr>
              <p:spPr bwMode="white">
                <a:xfrm>
                  <a:off x="3648"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59" name="Line 47"/>
                <p:cNvSpPr>
                  <a:spLocks noChangeShapeType="1"/>
                </p:cNvSpPr>
                <p:nvPr/>
              </p:nvSpPr>
              <p:spPr bwMode="white">
                <a:xfrm>
                  <a:off x="3840"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60" name="Line 48"/>
                <p:cNvSpPr>
                  <a:spLocks noChangeShapeType="1"/>
                </p:cNvSpPr>
                <p:nvPr/>
              </p:nvSpPr>
              <p:spPr bwMode="white">
                <a:xfrm>
                  <a:off x="4032"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61" name="Line 49"/>
                <p:cNvSpPr>
                  <a:spLocks noChangeShapeType="1"/>
                </p:cNvSpPr>
                <p:nvPr/>
              </p:nvSpPr>
              <p:spPr bwMode="white">
                <a:xfrm>
                  <a:off x="4224"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62" name="Line 50"/>
                <p:cNvSpPr>
                  <a:spLocks noChangeShapeType="1"/>
                </p:cNvSpPr>
                <p:nvPr/>
              </p:nvSpPr>
              <p:spPr bwMode="white">
                <a:xfrm>
                  <a:off x="4416"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63" name="Line 51"/>
                <p:cNvSpPr>
                  <a:spLocks noChangeShapeType="1"/>
                </p:cNvSpPr>
                <p:nvPr/>
              </p:nvSpPr>
              <p:spPr bwMode="white">
                <a:xfrm>
                  <a:off x="4608"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64" name="Line 52"/>
                <p:cNvSpPr>
                  <a:spLocks noChangeShapeType="1"/>
                </p:cNvSpPr>
                <p:nvPr/>
              </p:nvSpPr>
              <p:spPr bwMode="white">
                <a:xfrm>
                  <a:off x="4800"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65" name="Line 53"/>
                <p:cNvSpPr>
                  <a:spLocks noChangeShapeType="1"/>
                </p:cNvSpPr>
                <p:nvPr/>
              </p:nvSpPr>
              <p:spPr bwMode="white">
                <a:xfrm>
                  <a:off x="4992"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66" name="Line 54"/>
                <p:cNvSpPr>
                  <a:spLocks noChangeShapeType="1"/>
                </p:cNvSpPr>
                <p:nvPr/>
              </p:nvSpPr>
              <p:spPr bwMode="white">
                <a:xfrm>
                  <a:off x="5184"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67" name="Line 55"/>
                <p:cNvSpPr>
                  <a:spLocks noChangeShapeType="1"/>
                </p:cNvSpPr>
                <p:nvPr/>
              </p:nvSpPr>
              <p:spPr bwMode="white">
                <a:xfrm>
                  <a:off x="5376"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68" name="Line 56"/>
                <p:cNvSpPr>
                  <a:spLocks noChangeShapeType="1"/>
                </p:cNvSpPr>
                <p:nvPr/>
              </p:nvSpPr>
              <p:spPr bwMode="white">
                <a:xfrm>
                  <a:off x="5568"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grpSp>
          <p:sp>
            <p:nvSpPr>
              <p:cNvPr id="17" name="Line 57"/>
              <p:cNvSpPr>
                <a:spLocks noChangeShapeType="1"/>
              </p:cNvSpPr>
              <p:nvPr/>
            </p:nvSpPr>
            <p:spPr bwMode="ltGray">
              <a:xfrm>
                <a:off x="5568" y="0"/>
                <a:ext cx="0" cy="1488"/>
              </a:xfrm>
              <a:prstGeom prst="line">
                <a:avLst/>
              </a:prstGeom>
              <a:noFill/>
              <a:ln w="9525">
                <a:solidFill>
                  <a:schemeClr val="hlink"/>
                </a:solidFill>
                <a:round/>
                <a:headEnd/>
                <a:tailEnd/>
              </a:ln>
              <a:effectLst/>
            </p:spPr>
            <p:txBody>
              <a:bodyPr wrap="none" anchor="ctr"/>
              <a:lstStyle/>
              <a:p>
                <a:pPr>
                  <a:defRPr/>
                </a:pPr>
                <a:endParaRPr lang="en-US"/>
              </a:p>
            </p:txBody>
          </p:sp>
        </p:grpSp>
        <p:grpSp>
          <p:nvGrpSpPr>
            <p:cNvPr id="6" name="Group 58"/>
            <p:cNvGrpSpPr>
              <a:grpSpLocks/>
            </p:cNvGrpSpPr>
            <p:nvPr userDrawn="1"/>
          </p:nvGrpSpPr>
          <p:grpSpPr bwMode="auto">
            <a:xfrm>
              <a:off x="3" y="559"/>
              <a:ext cx="4192" cy="1796"/>
              <a:chOff x="3" y="559"/>
              <a:chExt cx="4192" cy="1796"/>
            </a:xfrm>
          </p:grpSpPr>
          <p:sp>
            <p:nvSpPr>
              <p:cNvPr id="11" name="Line 59"/>
              <p:cNvSpPr>
                <a:spLocks noChangeShapeType="1"/>
              </p:cNvSpPr>
              <p:nvPr/>
            </p:nvSpPr>
            <p:spPr bwMode="ltGray">
              <a:xfrm>
                <a:off x="506" y="559"/>
                <a:ext cx="0" cy="1796"/>
              </a:xfrm>
              <a:prstGeom prst="line">
                <a:avLst/>
              </a:prstGeom>
              <a:noFill/>
              <a:ln w="9525">
                <a:solidFill>
                  <a:schemeClr val="hlink"/>
                </a:solidFill>
                <a:round/>
                <a:headEnd/>
                <a:tailEnd/>
              </a:ln>
              <a:effectLst/>
            </p:spPr>
            <p:txBody>
              <a:bodyPr wrap="none" anchor="ctr"/>
              <a:lstStyle/>
              <a:p>
                <a:pPr>
                  <a:defRPr/>
                </a:pPr>
                <a:endParaRPr lang="en-US"/>
              </a:p>
            </p:txBody>
          </p:sp>
          <p:sp>
            <p:nvSpPr>
              <p:cNvPr id="12" name="Line 60"/>
              <p:cNvSpPr>
                <a:spLocks noChangeShapeType="1"/>
              </p:cNvSpPr>
              <p:nvPr/>
            </p:nvSpPr>
            <p:spPr bwMode="ltGray">
              <a:xfrm flipH="1" flipV="1">
                <a:off x="3" y="1924"/>
                <a:ext cx="3211" cy="1"/>
              </a:xfrm>
              <a:prstGeom prst="line">
                <a:avLst/>
              </a:prstGeom>
              <a:noFill/>
              <a:ln w="9525">
                <a:solidFill>
                  <a:schemeClr val="hlink"/>
                </a:solidFill>
                <a:round/>
                <a:headEnd/>
                <a:tailEnd/>
              </a:ln>
              <a:effectLst/>
            </p:spPr>
            <p:txBody>
              <a:bodyPr wrap="none" anchor="ctr"/>
              <a:lstStyle/>
              <a:p>
                <a:pPr>
                  <a:defRPr/>
                </a:pPr>
                <a:endParaRPr lang="en-US"/>
              </a:p>
            </p:txBody>
          </p:sp>
          <p:sp>
            <p:nvSpPr>
              <p:cNvPr id="13" name="Line 61"/>
              <p:cNvSpPr>
                <a:spLocks noChangeShapeType="1"/>
              </p:cNvSpPr>
              <p:nvPr/>
            </p:nvSpPr>
            <p:spPr bwMode="ltGray">
              <a:xfrm flipH="1" flipV="1">
                <a:off x="384" y="938"/>
                <a:ext cx="3811" cy="1"/>
              </a:xfrm>
              <a:prstGeom prst="line">
                <a:avLst/>
              </a:prstGeom>
              <a:noFill/>
              <a:ln w="9525">
                <a:solidFill>
                  <a:schemeClr val="hlink"/>
                </a:solidFill>
                <a:round/>
                <a:headEnd/>
                <a:tailEnd/>
              </a:ln>
              <a:effectLst/>
            </p:spPr>
            <p:txBody>
              <a:bodyPr wrap="none" anchor="ctr"/>
              <a:lstStyle/>
              <a:p>
                <a:pPr>
                  <a:defRPr/>
                </a:pPr>
                <a:endParaRPr lang="en-US"/>
              </a:p>
            </p:txBody>
          </p:sp>
          <p:sp>
            <p:nvSpPr>
              <p:cNvPr id="14" name="Arc 62"/>
              <p:cNvSpPr>
                <a:spLocks/>
              </p:cNvSpPr>
              <p:nvPr/>
            </p:nvSpPr>
            <p:spPr bwMode="ltGray">
              <a:xfrm rot="16200000" flipH="1">
                <a:off x="426" y="860"/>
                <a:ext cx="156" cy="157"/>
              </a:xfrm>
              <a:custGeom>
                <a:avLst/>
                <a:gdLst>
                  <a:gd name="G0" fmla="+- 21595 0 0"/>
                  <a:gd name="G1" fmla="+- 21600 0 0"/>
                  <a:gd name="G2" fmla="+- 21600 0 0"/>
                  <a:gd name="T0" fmla="*/ 21114 w 43195"/>
                  <a:gd name="T1" fmla="*/ 5 h 43200"/>
                  <a:gd name="T2" fmla="*/ 0 w 43195"/>
                  <a:gd name="T3" fmla="*/ 22056 h 43200"/>
                  <a:gd name="T4" fmla="*/ 21595 w 43195"/>
                  <a:gd name="T5" fmla="*/ 21600 h 43200"/>
                </a:gdLst>
                <a:ahLst/>
                <a:cxnLst>
                  <a:cxn ang="0">
                    <a:pos x="T0" y="T1"/>
                  </a:cxn>
                  <a:cxn ang="0">
                    <a:pos x="T2" y="T3"/>
                  </a:cxn>
                  <a:cxn ang="0">
                    <a:pos x="T4" y="T5"/>
                  </a:cxn>
                </a:cxnLst>
                <a:rect l="0" t="0" r="r" b="b"/>
                <a:pathLst>
                  <a:path w="43195" h="43200" fill="none" extrusionOk="0">
                    <a:moveTo>
                      <a:pt x="21114" y="5"/>
                    </a:moveTo>
                    <a:cubicBezTo>
                      <a:pt x="21274" y="1"/>
                      <a:pt x="21434" y="-1"/>
                      <a:pt x="21595" y="0"/>
                    </a:cubicBezTo>
                    <a:cubicBezTo>
                      <a:pt x="33524" y="0"/>
                      <a:pt x="43195" y="9670"/>
                      <a:pt x="43195" y="21600"/>
                    </a:cubicBezTo>
                    <a:cubicBezTo>
                      <a:pt x="43195" y="33529"/>
                      <a:pt x="33524" y="43200"/>
                      <a:pt x="21595" y="43200"/>
                    </a:cubicBezTo>
                    <a:cubicBezTo>
                      <a:pt x="9843" y="43200"/>
                      <a:pt x="247" y="33805"/>
                      <a:pt x="-1" y="22056"/>
                    </a:cubicBezTo>
                  </a:path>
                  <a:path w="43195" h="43200" stroke="0" extrusionOk="0">
                    <a:moveTo>
                      <a:pt x="21114" y="5"/>
                    </a:moveTo>
                    <a:cubicBezTo>
                      <a:pt x="21274" y="1"/>
                      <a:pt x="21434" y="-1"/>
                      <a:pt x="21595" y="0"/>
                    </a:cubicBezTo>
                    <a:cubicBezTo>
                      <a:pt x="33524" y="0"/>
                      <a:pt x="43195" y="9670"/>
                      <a:pt x="43195" y="21600"/>
                    </a:cubicBezTo>
                    <a:cubicBezTo>
                      <a:pt x="43195" y="33529"/>
                      <a:pt x="33524" y="43200"/>
                      <a:pt x="21595" y="43200"/>
                    </a:cubicBezTo>
                    <a:cubicBezTo>
                      <a:pt x="9843" y="43200"/>
                      <a:pt x="247" y="33805"/>
                      <a:pt x="-1" y="22056"/>
                    </a:cubicBezTo>
                    <a:lnTo>
                      <a:pt x="21595" y="21600"/>
                    </a:lnTo>
                    <a:close/>
                  </a:path>
                </a:pathLst>
              </a:custGeom>
              <a:noFill/>
              <a:ln w="9525">
                <a:solidFill>
                  <a:schemeClr val="hlink"/>
                </a:solidFill>
                <a:round/>
                <a:headEnd/>
                <a:tailEnd/>
              </a:ln>
              <a:effectLst/>
            </p:spPr>
            <p:txBody>
              <a:bodyPr wrap="none" anchor="ctr"/>
              <a:lstStyle/>
              <a:p>
                <a:pPr>
                  <a:defRPr/>
                </a:pPr>
                <a:endParaRPr lang="en-US"/>
              </a:p>
            </p:txBody>
          </p:sp>
        </p:grpSp>
        <p:grpSp>
          <p:nvGrpSpPr>
            <p:cNvPr id="7" name="Group 63"/>
            <p:cNvGrpSpPr>
              <a:grpSpLocks/>
            </p:cNvGrpSpPr>
            <p:nvPr userDrawn="1"/>
          </p:nvGrpSpPr>
          <p:grpSpPr bwMode="auto">
            <a:xfrm>
              <a:off x="1480" y="1952"/>
              <a:ext cx="3808" cy="1812"/>
              <a:chOff x="1480" y="1952"/>
              <a:chExt cx="3808" cy="1812"/>
            </a:xfrm>
          </p:grpSpPr>
          <p:sp>
            <p:nvSpPr>
              <p:cNvPr id="8" name="Line 64"/>
              <p:cNvSpPr>
                <a:spLocks noChangeShapeType="1"/>
              </p:cNvSpPr>
              <p:nvPr/>
            </p:nvSpPr>
            <p:spPr bwMode="ltGray">
              <a:xfrm flipV="1">
                <a:off x="1480" y="3442"/>
                <a:ext cx="3808" cy="0"/>
              </a:xfrm>
              <a:prstGeom prst="line">
                <a:avLst/>
              </a:prstGeom>
              <a:noFill/>
              <a:ln w="9525">
                <a:solidFill>
                  <a:schemeClr val="hlink"/>
                </a:solidFill>
                <a:round/>
                <a:headEnd/>
                <a:tailEnd/>
              </a:ln>
              <a:effectLst/>
            </p:spPr>
            <p:txBody>
              <a:bodyPr wrap="none" anchor="ctr"/>
              <a:lstStyle/>
              <a:p>
                <a:pPr>
                  <a:defRPr/>
                </a:pPr>
                <a:endParaRPr lang="en-US"/>
              </a:p>
            </p:txBody>
          </p:sp>
          <p:sp>
            <p:nvSpPr>
              <p:cNvPr id="9" name="Line 65"/>
              <p:cNvSpPr>
                <a:spLocks noChangeShapeType="1"/>
              </p:cNvSpPr>
              <p:nvPr/>
            </p:nvSpPr>
            <p:spPr bwMode="ltGray">
              <a:xfrm flipH="1">
                <a:off x="5172" y="1952"/>
                <a:ext cx="0" cy="1812"/>
              </a:xfrm>
              <a:prstGeom prst="line">
                <a:avLst/>
              </a:prstGeom>
              <a:noFill/>
              <a:ln w="9525">
                <a:solidFill>
                  <a:schemeClr val="hlink"/>
                </a:solidFill>
                <a:round/>
                <a:headEnd/>
                <a:tailEnd/>
              </a:ln>
              <a:effectLst/>
            </p:spPr>
            <p:txBody>
              <a:bodyPr wrap="none" anchor="ctr"/>
              <a:lstStyle/>
              <a:p>
                <a:pPr>
                  <a:defRPr/>
                </a:pPr>
                <a:endParaRPr lang="en-US"/>
              </a:p>
            </p:txBody>
          </p:sp>
          <p:sp>
            <p:nvSpPr>
              <p:cNvPr id="10" name="Arc 66"/>
              <p:cNvSpPr>
                <a:spLocks/>
              </p:cNvSpPr>
              <p:nvPr/>
            </p:nvSpPr>
            <p:spPr bwMode="ltGray">
              <a:xfrm rot="5400000">
                <a:off x="5097" y="3347"/>
                <a:ext cx="156" cy="157"/>
              </a:xfrm>
              <a:custGeom>
                <a:avLst/>
                <a:gdLst>
                  <a:gd name="G0" fmla="+- 21595 0 0"/>
                  <a:gd name="G1" fmla="+- 21600 0 0"/>
                  <a:gd name="G2" fmla="+- 21600 0 0"/>
                  <a:gd name="T0" fmla="*/ 21114 w 43195"/>
                  <a:gd name="T1" fmla="*/ 5 h 43200"/>
                  <a:gd name="T2" fmla="*/ 0 w 43195"/>
                  <a:gd name="T3" fmla="*/ 22056 h 43200"/>
                  <a:gd name="T4" fmla="*/ 21595 w 43195"/>
                  <a:gd name="T5" fmla="*/ 21600 h 43200"/>
                </a:gdLst>
                <a:ahLst/>
                <a:cxnLst>
                  <a:cxn ang="0">
                    <a:pos x="T0" y="T1"/>
                  </a:cxn>
                  <a:cxn ang="0">
                    <a:pos x="T2" y="T3"/>
                  </a:cxn>
                  <a:cxn ang="0">
                    <a:pos x="T4" y="T5"/>
                  </a:cxn>
                </a:cxnLst>
                <a:rect l="0" t="0" r="r" b="b"/>
                <a:pathLst>
                  <a:path w="43195" h="43200" fill="none" extrusionOk="0">
                    <a:moveTo>
                      <a:pt x="21114" y="5"/>
                    </a:moveTo>
                    <a:cubicBezTo>
                      <a:pt x="21274" y="1"/>
                      <a:pt x="21434" y="-1"/>
                      <a:pt x="21595" y="0"/>
                    </a:cubicBezTo>
                    <a:cubicBezTo>
                      <a:pt x="33524" y="0"/>
                      <a:pt x="43195" y="9670"/>
                      <a:pt x="43195" y="21600"/>
                    </a:cubicBezTo>
                    <a:cubicBezTo>
                      <a:pt x="43195" y="33529"/>
                      <a:pt x="33524" y="43200"/>
                      <a:pt x="21595" y="43200"/>
                    </a:cubicBezTo>
                    <a:cubicBezTo>
                      <a:pt x="9843" y="43200"/>
                      <a:pt x="247" y="33805"/>
                      <a:pt x="-1" y="22056"/>
                    </a:cubicBezTo>
                  </a:path>
                  <a:path w="43195" h="43200" stroke="0" extrusionOk="0">
                    <a:moveTo>
                      <a:pt x="21114" y="5"/>
                    </a:moveTo>
                    <a:cubicBezTo>
                      <a:pt x="21274" y="1"/>
                      <a:pt x="21434" y="-1"/>
                      <a:pt x="21595" y="0"/>
                    </a:cubicBezTo>
                    <a:cubicBezTo>
                      <a:pt x="33524" y="0"/>
                      <a:pt x="43195" y="9670"/>
                      <a:pt x="43195" y="21600"/>
                    </a:cubicBezTo>
                    <a:cubicBezTo>
                      <a:pt x="43195" y="33529"/>
                      <a:pt x="33524" y="43200"/>
                      <a:pt x="21595" y="43200"/>
                    </a:cubicBezTo>
                    <a:cubicBezTo>
                      <a:pt x="9843" y="43200"/>
                      <a:pt x="247" y="33805"/>
                      <a:pt x="-1" y="22056"/>
                    </a:cubicBezTo>
                    <a:lnTo>
                      <a:pt x="21595" y="21600"/>
                    </a:lnTo>
                    <a:close/>
                  </a:path>
                </a:pathLst>
              </a:custGeom>
              <a:noFill/>
              <a:ln w="9525">
                <a:solidFill>
                  <a:schemeClr val="hlink"/>
                </a:solidFill>
                <a:round/>
                <a:headEnd/>
                <a:tailEnd/>
              </a:ln>
              <a:effectLst/>
            </p:spPr>
            <p:txBody>
              <a:bodyPr wrap="none" anchor="ctr"/>
              <a:lstStyle/>
              <a:p>
                <a:pPr>
                  <a:defRPr/>
                </a:pPr>
                <a:endParaRPr lang="en-US"/>
              </a:p>
            </p:txBody>
          </p:sp>
        </p:grpSp>
      </p:grpSp>
      <p:sp>
        <p:nvSpPr>
          <p:cNvPr id="4163" name="Rectangle 67"/>
          <p:cNvSpPr>
            <a:spLocks noGrp="1" noChangeArrowheads="1"/>
          </p:cNvSpPr>
          <p:nvPr>
            <p:ph type="ctrTitle"/>
          </p:nvPr>
        </p:nvSpPr>
        <p:spPr>
          <a:xfrm>
            <a:off x="990600" y="1752600"/>
            <a:ext cx="7772400" cy="1143000"/>
          </a:xfrm>
        </p:spPr>
        <p:txBody>
          <a:bodyPr/>
          <a:lstStyle>
            <a:lvl1pPr>
              <a:defRPr/>
            </a:lvl1pPr>
          </a:lstStyle>
          <a:p>
            <a:r>
              <a:rPr lang="en-US"/>
              <a:t>Click to edit Master title style</a:t>
            </a:r>
          </a:p>
        </p:txBody>
      </p:sp>
      <p:sp>
        <p:nvSpPr>
          <p:cNvPr id="4164" name="Rectangle 68" descr="Rectangle: Click to edit Master text styles&#10;Second level&#10;Third level&#10;Fourth level&#10;Fifth level"/>
          <p:cNvSpPr>
            <a:spLocks noGrp="1" noChangeArrowheads="1"/>
          </p:cNvSpPr>
          <p:nvPr>
            <p:ph type="subTitle" idx="1"/>
          </p:nvPr>
        </p:nvSpPr>
        <p:spPr>
          <a:xfrm>
            <a:off x="990600" y="3309938"/>
            <a:ext cx="6400800" cy="1752600"/>
          </a:xfrm>
        </p:spPr>
        <p:txBody>
          <a:bodyPr/>
          <a:lstStyle>
            <a:lvl1pPr marL="0" indent="0">
              <a:buFont typeface="Wingdings" pitchFamily="2" charset="2"/>
              <a:buNone/>
              <a:defRPr/>
            </a:lvl1pPr>
          </a:lstStyle>
          <a:p>
            <a:r>
              <a:rPr lang="en-US"/>
              <a:t>Click to edit Master subtitle style</a:t>
            </a:r>
          </a:p>
        </p:txBody>
      </p:sp>
      <p:sp>
        <p:nvSpPr>
          <p:cNvPr id="69" name="Rectangle 69"/>
          <p:cNvSpPr>
            <a:spLocks noGrp="1" noChangeArrowheads="1"/>
          </p:cNvSpPr>
          <p:nvPr>
            <p:ph type="dt" sz="quarter" idx="10"/>
          </p:nvPr>
        </p:nvSpPr>
        <p:spPr/>
        <p:txBody>
          <a:bodyPr/>
          <a:lstStyle>
            <a:lvl1pPr>
              <a:defRPr/>
            </a:lvl1pPr>
          </a:lstStyle>
          <a:p>
            <a:pPr>
              <a:defRPr/>
            </a:pPr>
            <a:fld id="{69991512-2EAA-40FB-9D92-4C686D436F10}" type="datetime5">
              <a:rPr lang="en-US" smtClean="0"/>
              <a:t>30-Dec-25</a:t>
            </a:fld>
            <a:endParaRPr lang="en-US"/>
          </a:p>
        </p:txBody>
      </p:sp>
      <p:sp>
        <p:nvSpPr>
          <p:cNvPr id="70" name="Rectangle 70"/>
          <p:cNvSpPr>
            <a:spLocks noGrp="1" noChangeArrowheads="1"/>
          </p:cNvSpPr>
          <p:nvPr>
            <p:ph type="ftr" sz="quarter" idx="11"/>
          </p:nvPr>
        </p:nvSpPr>
        <p:spPr/>
        <p:txBody>
          <a:bodyPr/>
          <a:lstStyle>
            <a:lvl1pPr>
              <a:defRPr/>
            </a:lvl1pPr>
          </a:lstStyle>
          <a:p>
            <a:pPr>
              <a:defRPr/>
            </a:pPr>
            <a:r>
              <a:rPr lang="en-US"/>
              <a:t>T. Mayooran</a:t>
            </a:r>
          </a:p>
        </p:txBody>
      </p:sp>
      <p:sp>
        <p:nvSpPr>
          <p:cNvPr id="71" name="Rectangle 71"/>
          <p:cNvSpPr>
            <a:spLocks noGrp="1" noChangeArrowheads="1"/>
          </p:cNvSpPr>
          <p:nvPr>
            <p:ph type="sldNum" sz="quarter" idx="12"/>
          </p:nvPr>
        </p:nvSpPr>
        <p:spPr/>
        <p:txBody>
          <a:bodyPr/>
          <a:lstStyle>
            <a:lvl1pPr>
              <a:defRPr/>
            </a:lvl1pPr>
          </a:lstStyle>
          <a:p>
            <a:fld id="{CA63EC99-652E-423E-9994-FF69F02CC9FF}" type="slidenum">
              <a:rPr lang="en-US" altLang="en-US"/>
              <a:pPr/>
              <a:t>‹#›</a:t>
            </a:fld>
            <a:endParaRPr lang="en-US" altLang="en-US"/>
          </a:p>
        </p:txBody>
      </p:sp>
    </p:spTree>
    <p:extLst>
      <p:ext uri="{BB962C8B-B14F-4D97-AF65-F5344CB8AC3E}">
        <p14:creationId xmlns:p14="http://schemas.microsoft.com/office/powerpoint/2010/main" val="7394566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65"/>
          <p:cNvSpPr>
            <a:spLocks noGrp="1" noChangeArrowheads="1"/>
          </p:cNvSpPr>
          <p:nvPr>
            <p:ph type="dt" sz="half" idx="10"/>
          </p:nvPr>
        </p:nvSpPr>
        <p:spPr>
          <a:ln/>
        </p:spPr>
        <p:txBody>
          <a:bodyPr/>
          <a:lstStyle>
            <a:lvl1pPr>
              <a:defRPr/>
            </a:lvl1pPr>
          </a:lstStyle>
          <a:p>
            <a:pPr>
              <a:defRPr/>
            </a:pPr>
            <a:fld id="{C0752FB5-A4B8-48DF-B4F7-436F366554EC}" type="datetime5">
              <a:rPr lang="en-US" smtClean="0"/>
              <a:t>30-Dec-25</a:t>
            </a:fld>
            <a:endParaRPr lang="en-US"/>
          </a:p>
        </p:txBody>
      </p:sp>
      <p:sp>
        <p:nvSpPr>
          <p:cNvPr id="5" name="Rectangle 66"/>
          <p:cNvSpPr>
            <a:spLocks noGrp="1" noChangeArrowheads="1"/>
          </p:cNvSpPr>
          <p:nvPr>
            <p:ph type="ftr" sz="quarter" idx="11"/>
          </p:nvPr>
        </p:nvSpPr>
        <p:spPr>
          <a:ln/>
        </p:spPr>
        <p:txBody>
          <a:bodyPr/>
          <a:lstStyle>
            <a:lvl1pPr>
              <a:defRPr/>
            </a:lvl1pPr>
          </a:lstStyle>
          <a:p>
            <a:pPr>
              <a:defRPr/>
            </a:pPr>
            <a:r>
              <a:rPr lang="en-US"/>
              <a:t>T. Mayooran</a:t>
            </a:r>
          </a:p>
        </p:txBody>
      </p:sp>
      <p:sp>
        <p:nvSpPr>
          <p:cNvPr id="6" name="Rectangle 67"/>
          <p:cNvSpPr>
            <a:spLocks noGrp="1" noChangeArrowheads="1"/>
          </p:cNvSpPr>
          <p:nvPr>
            <p:ph type="sldNum" sz="quarter" idx="12"/>
          </p:nvPr>
        </p:nvSpPr>
        <p:spPr>
          <a:ln/>
        </p:spPr>
        <p:txBody>
          <a:bodyPr/>
          <a:lstStyle>
            <a:lvl1pPr>
              <a:defRPr/>
            </a:lvl1pPr>
          </a:lstStyle>
          <a:p>
            <a:fld id="{B81C6A37-11FC-49D4-870F-EFFC10521369}" type="slidenum">
              <a:rPr lang="en-US" altLang="en-US"/>
              <a:pPr/>
              <a:t>‹#›</a:t>
            </a:fld>
            <a:endParaRPr lang="en-US" altLang="en-US"/>
          </a:p>
        </p:txBody>
      </p:sp>
    </p:spTree>
    <p:extLst>
      <p:ext uri="{BB962C8B-B14F-4D97-AF65-F5344CB8AC3E}">
        <p14:creationId xmlns:p14="http://schemas.microsoft.com/office/powerpoint/2010/main" val="34941153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10350" y="304800"/>
            <a:ext cx="2000250" cy="5715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304800"/>
            <a:ext cx="5848350" cy="5715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65"/>
          <p:cNvSpPr>
            <a:spLocks noGrp="1" noChangeArrowheads="1"/>
          </p:cNvSpPr>
          <p:nvPr>
            <p:ph type="dt" sz="half" idx="10"/>
          </p:nvPr>
        </p:nvSpPr>
        <p:spPr>
          <a:ln/>
        </p:spPr>
        <p:txBody>
          <a:bodyPr/>
          <a:lstStyle>
            <a:lvl1pPr>
              <a:defRPr/>
            </a:lvl1pPr>
          </a:lstStyle>
          <a:p>
            <a:pPr>
              <a:defRPr/>
            </a:pPr>
            <a:fld id="{6E083CBD-AD16-4045-AEE6-4A0DBD966C16}" type="datetime5">
              <a:rPr lang="en-US" smtClean="0"/>
              <a:t>30-Dec-25</a:t>
            </a:fld>
            <a:endParaRPr lang="en-US"/>
          </a:p>
        </p:txBody>
      </p:sp>
      <p:sp>
        <p:nvSpPr>
          <p:cNvPr id="5" name="Rectangle 66"/>
          <p:cNvSpPr>
            <a:spLocks noGrp="1" noChangeArrowheads="1"/>
          </p:cNvSpPr>
          <p:nvPr>
            <p:ph type="ftr" sz="quarter" idx="11"/>
          </p:nvPr>
        </p:nvSpPr>
        <p:spPr>
          <a:ln/>
        </p:spPr>
        <p:txBody>
          <a:bodyPr/>
          <a:lstStyle>
            <a:lvl1pPr>
              <a:defRPr/>
            </a:lvl1pPr>
          </a:lstStyle>
          <a:p>
            <a:pPr>
              <a:defRPr/>
            </a:pPr>
            <a:r>
              <a:rPr lang="en-US"/>
              <a:t>T. Mayooran</a:t>
            </a:r>
          </a:p>
        </p:txBody>
      </p:sp>
      <p:sp>
        <p:nvSpPr>
          <p:cNvPr id="6" name="Rectangle 67"/>
          <p:cNvSpPr>
            <a:spLocks noGrp="1" noChangeArrowheads="1"/>
          </p:cNvSpPr>
          <p:nvPr>
            <p:ph type="sldNum" sz="quarter" idx="12"/>
          </p:nvPr>
        </p:nvSpPr>
        <p:spPr>
          <a:ln/>
        </p:spPr>
        <p:txBody>
          <a:bodyPr/>
          <a:lstStyle>
            <a:lvl1pPr>
              <a:defRPr/>
            </a:lvl1pPr>
          </a:lstStyle>
          <a:p>
            <a:fld id="{C33C555A-3071-4598-846E-5841E8C568DB}" type="slidenum">
              <a:rPr lang="en-US" altLang="en-US"/>
              <a:pPr/>
              <a:t>‹#›</a:t>
            </a:fld>
            <a:endParaRPr lang="en-US" altLang="en-US"/>
          </a:p>
        </p:txBody>
      </p:sp>
    </p:spTree>
    <p:extLst>
      <p:ext uri="{BB962C8B-B14F-4D97-AF65-F5344CB8AC3E}">
        <p14:creationId xmlns:p14="http://schemas.microsoft.com/office/powerpoint/2010/main" val="20333368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65"/>
          <p:cNvSpPr>
            <a:spLocks noGrp="1" noChangeArrowheads="1"/>
          </p:cNvSpPr>
          <p:nvPr>
            <p:ph type="dt" sz="half" idx="10"/>
          </p:nvPr>
        </p:nvSpPr>
        <p:spPr>
          <a:ln/>
        </p:spPr>
        <p:txBody>
          <a:bodyPr/>
          <a:lstStyle>
            <a:lvl1pPr>
              <a:defRPr/>
            </a:lvl1pPr>
          </a:lstStyle>
          <a:p>
            <a:pPr>
              <a:defRPr/>
            </a:pPr>
            <a:fld id="{363452A1-DB0F-4944-9C4D-7E1C296F1388}" type="datetime5">
              <a:rPr lang="en-US" smtClean="0"/>
              <a:t>30-Dec-25</a:t>
            </a:fld>
            <a:endParaRPr lang="en-US"/>
          </a:p>
        </p:txBody>
      </p:sp>
      <p:sp>
        <p:nvSpPr>
          <p:cNvPr id="5" name="Rectangle 66"/>
          <p:cNvSpPr>
            <a:spLocks noGrp="1" noChangeArrowheads="1"/>
          </p:cNvSpPr>
          <p:nvPr>
            <p:ph type="ftr" sz="quarter" idx="11"/>
          </p:nvPr>
        </p:nvSpPr>
        <p:spPr>
          <a:ln/>
        </p:spPr>
        <p:txBody>
          <a:bodyPr/>
          <a:lstStyle>
            <a:lvl1pPr>
              <a:defRPr/>
            </a:lvl1pPr>
          </a:lstStyle>
          <a:p>
            <a:pPr>
              <a:defRPr/>
            </a:pPr>
            <a:r>
              <a:rPr lang="en-US"/>
              <a:t>T. Mayooran</a:t>
            </a:r>
          </a:p>
        </p:txBody>
      </p:sp>
      <p:sp>
        <p:nvSpPr>
          <p:cNvPr id="6" name="Rectangle 67"/>
          <p:cNvSpPr>
            <a:spLocks noGrp="1" noChangeArrowheads="1"/>
          </p:cNvSpPr>
          <p:nvPr>
            <p:ph type="sldNum" sz="quarter" idx="12"/>
          </p:nvPr>
        </p:nvSpPr>
        <p:spPr>
          <a:ln/>
        </p:spPr>
        <p:txBody>
          <a:bodyPr/>
          <a:lstStyle>
            <a:lvl1pPr>
              <a:defRPr/>
            </a:lvl1pPr>
          </a:lstStyle>
          <a:p>
            <a:fld id="{906F6DFE-AA00-4BFD-9D61-CA29BB78DE22}" type="slidenum">
              <a:rPr lang="en-US" altLang="en-US"/>
              <a:pPr/>
              <a:t>‹#›</a:t>
            </a:fld>
            <a:endParaRPr lang="en-US" altLang="en-US"/>
          </a:p>
        </p:txBody>
      </p:sp>
    </p:spTree>
    <p:extLst>
      <p:ext uri="{BB962C8B-B14F-4D97-AF65-F5344CB8AC3E}">
        <p14:creationId xmlns:p14="http://schemas.microsoft.com/office/powerpoint/2010/main" val="26500894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65"/>
          <p:cNvSpPr>
            <a:spLocks noGrp="1" noChangeArrowheads="1"/>
          </p:cNvSpPr>
          <p:nvPr>
            <p:ph type="dt" sz="half" idx="10"/>
          </p:nvPr>
        </p:nvSpPr>
        <p:spPr>
          <a:ln/>
        </p:spPr>
        <p:txBody>
          <a:bodyPr/>
          <a:lstStyle>
            <a:lvl1pPr>
              <a:defRPr/>
            </a:lvl1pPr>
          </a:lstStyle>
          <a:p>
            <a:pPr>
              <a:defRPr/>
            </a:pPr>
            <a:fld id="{2B44576A-8D07-45D3-BC7A-6542B45A4E6D}" type="datetime5">
              <a:rPr lang="en-US" smtClean="0"/>
              <a:t>30-Dec-25</a:t>
            </a:fld>
            <a:endParaRPr lang="en-US"/>
          </a:p>
        </p:txBody>
      </p:sp>
      <p:sp>
        <p:nvSpPr>
          <p:cNvPr id="5" name="Rectangle 66"/>
          <p:cNvSpPr>
            <a:spLocks noGrp="1" noChangeArrowheads="1"/>
          </p:cNvSpPr>
          <p:nvPr>
            <p:ph type="ftr" sz="quarter" idx="11"/>
          </p:nvPr>
        </p:nvSpPr>
        <p:spPr>
          <a:ln/>
        </p:spPr>
        <p:txBody>
          <a:bodyPr/>
          <a:lstStyle>
            <a:lvl1pPr>
              <a:defRPr/>
            </a:lvl1pPr>
          </a:lstStyle>
          <a:p>
            <a:pPr>
              <a:defRPr/>
            </a:pPr>
            <a:r>
              <a:rPr lang="en-US"/>
              <a:t>T. Mayooran</a:t>
            </a:r>
          </a:p>
        </p:txBody>
      </p:sp>
      <p:sp>
        <p:nvSpPr>
          <p:cNvPr id="6" name="Rectangle 67"/>
          <p:cNvSpPr>
            <a:spLocks noGrp="1" noChangeArrowheads="1"/>
          </p:cNvSpPr>
          <p:nvPr>
            <p:ph type="sldNum" sz="quarter" idx="12"/>
          </p:nvPr>
        </p:nvSpPr>
        <p:spPr>
          <a:ln/>
        </p:spPr>
        <p:txBody>
          <a:bodyPr/>
          <a:lstStyle>
            <a:lvl1pPr>
              <a:defRPr/>
            </a:lvl1pPr>
          </a:lstStyle>
          <a:p>
            <a:fld id="{28915E2E-821C-4579-8AE0-E553BEBE6D9D}" type="slidenum">
              <a:rPr lang="en-US" altLang="en-US"/>
              <a:pPr/>
              <a:t>‹#›</a:t>
            </a:fld>
            <a:endParaRPr lang="en-US" altLang="en-US"/>
          </a:p>
        </p:txBody>
      </p:sp>
    </p:spTree>
    <p:extLst>
      <p:ext uri="{BB962C8B-B14F-4D97-AF65-F5344CB8AC3E}">
        <p14:creationId xmlns:p14="http://schemas.microsoft.com/office/powerpoint/2010/main" val="7376373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9050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00600" y="19050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65"/>
          <p:cNvSpPr>
            <a:spLocks noGrp="1" noChangeArrowheads="1"/>
          </p:cNvSpPr>
          <p:nvPr>
            <p:ph type="dt" sz="half" idx="10"/>
          </p:nvPr>
        </p:nvSpPr>
        <p:spPr>
          <a:ln/>
        </p:spPr>
        <p:txBody>
          <a:bodyPr/>
          <a:lstStyle>
            <a:lvl1pPr>
              <a:defRPr/>
            </a:lvl1pPr>
          </a:lstStyle>
          <a:p>
            <a:pPr>
              <a:defRPr/>
            </a:pPr>
            <a:fld id="{8EA48888-CD44-4E74-9885-6A0524A5C0AF}" type="datetime5">
              <a:rPr lang="en-US" smtClean="0"/>
              <a:t>30-Dec-25</a:t>
            </a:fld>
            <a:endParaRPr lang="en-US"/>
          </a:p>
        </p:txBody>
      </p:sp>
      <p:sp>
        <p:nvSpPr>
          <p:cNvPr id="6" name="Rectangle 66"/>
          <p:cNvSpPr>
            <a:spLocks noGrp="1" noChangeArrowheads="1"/>
          </p:cNvSpPr>
          <p:nvPr>
            <p:ph type="ftr" sz="quarter" idx="11"/>
          </p:nvPr>
        </p:nvSpPr>
        <p:spPr>
          <a:ln/>
        </p:spPr>
        <p:txBody>
          <a:bodyPr/>
          <a:lstStyle>
            <a:lvl1pPr>
              <a:defRPr/>
            </a:lvl1pPr>
          </a:lstStyle>
          <a:p>
            <a:pPr>
              <a:defRPr/>
            </a:pPr>
            <a:r>
              <a:rPr lang="en-US"/>
              <a:t>T. Mayooran</a:t>
            </a:r>
          </a:p>
        </p:txBody>
      </p:sp>
      <p:sp>
        <p:nvSpPr>
          <p:cNvPr id="7" name="Rectangle 67"/>
          <p:cNvSpPr>
            <a:spLocks noGrp="1" noChangeArrowheads="1"/>
          </p:cNvSpPr>
          <p:nvPr>
            <p:ph type="sldNum" sz="quarter" idx="12"/>
          </p:nvPr>
        </p:nvSpPr>
        <p:spPr>
          <a:ln/>
        </p:spPr>
        <p:txBody>
          <a:bodyPr/>
          <a:lstStyle>
            <a:lvl1pPr>
              <a:defRPr/>
            </a:lvl1pPr>
          </a:lstStyle>
          <a:p>
            <a:fld id="{4C915C84-E981-4772-88FA-32C12CB1B3F9}" type="slidenum">
              <a:rPr lang="en-US" altLang="en-US"/>
              <a:pPr/>
              <a:t>‹#›</a:t>
            </a:fld>
            <a:endParaRPr lang="en-US" altLang="en-US"/>
          </a:p>
        </p:txBody>
      </p:sp>
    </p:spTree>
    <p:extLst>
      <p:ext uri="{BB962C8B-B14F-4D97-AF65-F5344CB8AC3E}">
        <p14:creationId xmlns:p14="http://schemas.microsoft.com/office/powerpoint/2010/main" val="11742587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5"/>
          <p:cNvSpPr>
            <a:spLocks noGrp="1" noChangeArrowheads="1"/>
          </p:cNvSpPr>
          <p:nvPr>
            <p:ph type="dt" sz="half" idx="10"/>
          </p:nvPr>
        </p:nvSpPr>
        <p:spPr>
          <a:ln/>
        </p:spPr>
        <p:txBody>
          <a:bodyPr/>
          <a:lstStyle>
            <a:lvl1pPr>
              <a:defRPr/>
            </a:lvl1pPr>
          </a:lstStyle>
          <a:p>
            <a:pPr>
              <a:defRPr/>
            </a:pPr>
            <a:fld id="{9AC504FA-A3E8-4C9A-B906-1E7F32863D47}" type="datetime5">
              <a:rPr lang="en-US" smtClean="0"/>
              <a:t>30-Dec-25</a:t>
            </a:fld>
            <a:endParaRPr lang="en-US"/>
          </a:p>
        </p:txBody>
      </p:sp>
      <p:sp>
        <p:nvSpPr>
          <p:cNvPr id="8" name="Rectangle 66"/>
          <p:cNvSpPr>
            <a:spLocks noGrp="1" noChangeArrowheads="1"/>
          </p:cNvSpPr>
          <p:nvPr>
            <p:ph type="ftr" sz="quarter" idx="11"/>
          </p:nvPr>
        </p:nvSpPr>
        <p:spPr>
          <a:ln/>
        </p:spPr>
        <p:txBody>
          <a:bodyPr/>
          <a:lstStyle>
            <a:lvl1pPr>
              <a:defRPr/>
            </a:lvl1pPr>
          </a:lstStyle>
          <a:p>
            <a:pPr>
              <a:defRPr/>
            </a:pPr>
            <a:r>
              <a:rPr lang="en-US"/>
              <a:t>T. Mayooran</a:t>
            </a:r>
          </a:p>
        </p:txBody>
      </p:sp>
      <p:sp>
        <p:nvSpPr>
          <p:cNvPr id="9" name="Rectangle 67"/>
          <p:cNvSpPr>
            <a:spLocks noGrp="1" noChangeArrowheads="1"/>
          </p:cNvSpPr>
          <p:nvPr>
            <p:ph type="sldNum" sz="quarter" idx="12"/>
          </p:nvPr>
        </p:nvSpPr>
        <p:spPr>
          <a:ln/>
        </p:spPr>
        <p:txBody>
          <a:bodyPr/>
          <a:lstStyle>
            <a:lvl1pPr>
              <a:defRPr/>
            </a:lvl1pPr>
          </a:lstStyle>
          <a:p>
            <a:fld id="{3BF9180D-8241-483A-9321-2791A1E5BC44}" type="slidenum">
              <a:rPr lang="en-US" altLang="en-US"/>
              <a:pPr/>
              <a:t>‹#›</a:t>
            </a:fld>
            <a:endParaRPr lang="en-US" altLang="en-US"/>
          </a:p>
        </p:txBody>
      </p:sp>
    </p:spTree>
    <p:extLst>
      <p:ext uri="{BB962C8B-B14F-4D97-AF65-F5344CB8AC3E}">
        <p14:creationId xmlns:p14="http://schemas.microsoft.com/office/powerpoint/2010/main" val="6848829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65"/>
          <p:cNvSpPr>
            <a:spLocks noGrp="1" noChangeArrowheads="1"/>
          </p:cNvSpPr>
          <p:nvPr>
            <p:ph type="dt" sz="half" idx="10"/>
          </p:nvPr>
        </p:nvSpPr>
        <p:spPr>
          <a:ln/>
        </p:spPr>
        <p:txBody>
          <a:bodyPr/>
          <a:lstStyle>
            <a:lvl1pPr>
              <a:defRPr/>
            </a:lvl1pPr>
          </a:lstStyle>
          <a:p>
            <a:pPr>
              <a:defRPr/>
            </a:pPr>
            <a:fld id="{4C5DC9E1-5709-4121-A19A-9EC9727F9885}" type="datetime5">
              <a:rPr lang="en-US" smtClean="0"/>
              <a:t>30-Dec-25</a:t>
            </a:fld>
            <a:endParaRPr lang="en-US"/>
          </a:p>
        </p:txBody>
      </p:sp>
      <p:sp>
        <p:nvSpPr>
          <p:cNvPr id="4" name="Rectangle 66"/>
          <p:cNvSpPr>
            <a:spLocks noGrp="1" noChangeArrowheads="1"/>
          </p:cNvSpPr>
          <p:nvPr>
            <p:ph type="ftr" sz="quarter" idx="11"/>
          </p:nvPr>
        </p:nvSpPr>
        <p:spPr>
          <a:ln/>
        </p:spPr>
        <p:txBody>
          <a:bodyPr/>
          <a:lstStyle>
            <a:lvl1pPr>
              <a:defRPr/>
            </a:lvl1pPr>
          </a:lstStyle>
          <a:p>
            <a:pPr>
              <a:defRPr/>
            </a:pPr>
            <a:r>
              <a:rPr lang="en-US"/>
              <a:t>T. Mayooran</a:t>
            </a:r>
          </a:p>
        </p:txBody>
      </p:sp>
      <p:sp>
        <p:nvSpPr>
          <p:cNvPr id="5" name="Rectangle 67"/>
          <p:cNvSpPr>
            <a:spLocks noGrp="1" noChangeArrowheads="1"/>
          </p:cNvSpPr>
          <p:nvPr>
            <p:ph type="sldNum" sz="quarter" idx="12"/>
          </p:nvPr>
        </p:nvSpPr>
        <p:spPr>
          <a:ln/>
        </p:spPr>
        <p:txBody>
          <a:bodyPr/>
          <a:lstStyle>
            <a:lvl1pPr>
              <a:defRPr/>
            </a:lvl1pPr>
          </a:lstStyle>
          <a:p>
            <a:fld id="{CF032AB6-D187-4901-BF06-D8E6A249A485}" type="slidenum">
              <a:rPr lang="en-US" altLang="en-US"/>
              <a:pPr/>
              <a:t>‹#›</a:t>
            </a:fld>
            <a:endParaRPr lang="en-US" altLang="en-US"/>
          </a:p>
        </p:txBody>
      </p:sp>
    </p:spTree>
    <p:extLst>
      <p:ext uri="{BB962C8B-B14F-4D97-AF65-F5344CB8AC3E}">
        <p14:creationId xmlns:p14="http://schemas.microsoft.com/office/powerpoint/2010/main" val="34445642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5"/>
          <p:cNvSpPr>
            <a:spLocks noGrp="1" noChangeArrowheads="1"/>
          </p:cNvSpPr>
          <p:nvPr>
            <p:ph type="dt" sz="half" idx="10"/>
          </p:nvPr>
        </p:nvSpPr>
        <p:spPr>
          <a:ln/>
        </p:spPr>
        <p:txBody>
          <a:bodyPr/>
          <a:lstStyle>
            <a:lvl1pPr>
              <a:defRPr/>
            </a:lvl1pPr>
          </a:lstStyle>
          <a:p>
            <a:pPr>
              <a:defRPr/>
            </a:pPr>
            <a:fld id="{BA7BE59B-A698-4782-87CC-3C028DA3150B}" type="datetime5">
              <a:rPr lang="en-US" smtClean="0"/>
              <a:t>30-Dec-25</a:t>
            </a:fld>
            <a:endParaRPr lang="en-US"/>
          </a:p>
        </p:txBody>
      </p:sp>
      <p:sp>
        <p:nvSpPr>
          <p:cNvPr id="3" name="Rectangle 66"/>
          <p:cNvSpPr>
            <a:spLocks noGrp="1" noChangeArrowheads="1"/>
          </p:cNvSpPr>
          <p:nvPr>
            <p:ph type="ftr" sz="quarter" idx="11"/>
          </p:nvPr>
        </p:nvSpPr>
        <p:spPr>
          <a:ln/>
        </p:spPr>
        <p:txBody>
          <a:bodyPr/>
          <a:lstStyle>
            <a:lvl1pPr>
              <a:defRPr/>
            </a:lvl1pPr>
          </a:lstStyle>
          <a:p>
            <a:pPr>
              <a:defRPr/>
            </a:pPr>
            <a:r>
              <a:rPr lang="en-US"/>
              <a:t>T. Mayooran</a:t>
            </a:r>
          </a:p>
        </p:txBody>
      </p:sp>
      <p:sp>
        <p:nvSpPr>
          <p:cNvPr id="4" name="Rectangle 67"/>
          <p:cNvSpPr>
            <a:spLocks noGrp="1" noChangeArrowheads="1"/>
          </p:cNvSpPr>
          <p:nvPr>
            <p:ph type="sldNum" sz="quarter" idx="12"/>
          </p:nvPr>
        </p:nvSpPr>
        <p:spPr>
          <a:ln/>
        </p:spPr>
        <p:txBody>
          <a:bodyPr/>
          <a:lstStyle>
            <a:lvl1pPr>
              <a:defRPr/>
            </a:lvl1pPr>
          </a:lstStyle>
          <a:p>
            <a:fld id="{CE044D25-0416-42B9-9B68-64245915A2EA}" type="slidenum">
              <a:rPr lang="en-US" altLang="en-US"/>
              <a:pPr/>
              <a:t>‹#›</a:t>
            </a:fld>
            <a:endParaRPr lang="en-US" altLang="en-US"/>
          </a:p>
        </p:txBody>
      </p:sp>
    </p:spTree>
    <p:extLst>
      <p:ext uri="{BB962C8B-B14F-4D97-AF65-F5344CB8AC3E}">
        <p14:creationId xmlns:p14="http://schemas.microsoft.com/office/powerpoint/2010/main" val="12647357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65"/>
          <p:cNvSpPr>
            <a:spLocks noGrp="1" noChangeArrowheads="1"/>
          </p:cNvSpPr>
          <p:nvPr>
            <p:ph type="dt" sz="half" idx="10"/>
          </p:nvPr>
        </p:nvSpPr>
        <p:spPr>
          <a:ln/>
        </p:spPr>
        <p:txBody>
          <a:bodyPr/>
          <a:lstStyle>
            <a:lvl1pPr>
              <a:defRPr/>
            </a:lvl1pPr>
          </a:lstStyle>
          <a:p>
            <a:pPr>
              <a:defRPr/>
            </a:pPr>
            <a:fld id="{EA500408-4196-4B37-B7B4-56C1E1D3601C}" type="datetime5">
              <a:rPr lang="en-US" smtClean="0"/>
              <a:t>30-Dec-25</a:t>
            </a:fld>
            <a:endParaRPr lang="en-US"/>
          </a:p>
        </p:txBody>
      </p:sp>
      <p:sp>
        <p:nvSpPr>
          <p:cNvPr id="6" name="Rectangle 66"/>
          <p:cNvSpPr>
            <a:spLocks noGrp="1" noChangeArrowheads="1"/>
          </p:cNvSpPr>
          <p:nvPr>
            <p:ph type="ftr" sz="quarter" idx="11"/>
          </p:nvPr>
        </p:nvSpPr>
        <p:spPr>
          <a:ln/>
        </p:spPr>
        <p:txBody>
          <a:bodyPr/>
          <a:lstStyle>
            <a:lvl1pPr>
              <a:defRPr/>
            </a:lvl1pPr>
          </a:lstStyle>
          <a:p>
            <a:pPr>
              <a:defRPr/>
            </a:pPr>
            <a:r>
              <a:rPr lang="en-US"/>
              <a:t>T. Mayooran</a:t>
            </a:r>
          </a:p>
        </p:txBody>
      </p:sp>
      <p:sp>
        <p:nvSpPr>
          <p:cNvPr id="7" name="Rectangle 67"/>
          <p:cNvSpPr>
            <a:spLocks noGrp="1" noChangeArrowheads="1"/>
          </p:cNvSpPr>
          <p:nvPr>
            <p:ph type="sldNum" sz="quarter" idx="12"/>
          </p:nvPr>
        </p:nvSpPr>
        <p:spPr>
          <a:ln/>
        </p:spPr>
        <p:txBody>
          <a:bodyPr/>
          <a:lstStyle>
            <a:lvl1pPr>
              <a:defRPr/>
            </a:lvl1pPr>
          </a:lstStyle>
          <a:p>
            <a:fld id="{8B600604-C3E4-4810-A29C-BC6EC5F413A9}" type="slidenum">
              <a:rPr lang="en-US" altLang="en-US"/>
              <a:pPr/>
              <a:t>‹#›</a:t>
            </a:fld>
            <a:endParaRPr lang="en-US" altLang="en-US"/>
          </a:p>
        </p:txBody>
      </p:sp>
    </p:spTree>
    <p:extLst>
      <p:ext uri="{BB962C8B-B14F-4D97-AF65-F5344CB8AC3E}">
        <p14:creationId xmlns:p14="http://schemas.microsoft.com/office/powerpoint/2010/main" val="24200615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65"/>
          <p:cNvSpPr>
            <a:spLocks noGrp="1" noChangeArrowheads="1"/>
          </p:cNvSpPr>
          <p:nvPr>
            <p:ph type="dt" sz="half" idx="10"/>
          </p:nvPr>
        </p:nvSpPr>
        <p:spPr>
          <a:ln/>
        </p:spPr>
        <p:txBody>
          <a:bodyPr/>
          <a:lstStyle>
            <a:lvl1pPr>
              <a:defRPr/>
            </a:lvl1pPr>
          </a:lstStyle>
          <a:p>
            <a:pPr>
              <a:defRPr/>
            </a:pPr>
            <a:fld id="{69F58A5A-4E95-4F99-906B-FD7767738137}" type="datetime5">
              <a:rPr lang="en-US" smtClean="0"/>
              <a:t>30-Dec-25</a:t>
            </a:fld>
            <a:endParaRPr lang="en-US"/>
          </a:p>
        </p:txBody>
      </p:sp>
      <p:sp>
        <p:nvSpPr>
          <p:cNvPr id="6" name="Rectangle 66"/>
          <p:cNvSpPr>
            <a:spLocks noGrp="1" noChangeArrowheads="1"/>
          </p:cNvSpPr>
          <p:nvPr>
            <p:ph type="ftr" sz="quarter" idx="11"/>
          </p:nvPr>
        </p:nvSpPr>
        <p:spPr>
          <a:ln/>
        </p:spPr>
        <p:txBody>
          <a:bodyPr/>
          <a:lstStyle>
            <a:lvl1pPr>
              <a:defRPr/>
            </a:lvl1pPr>
          </a:lstStyle>
          <a:p>
            <a:pPr>
              <a:defRPr/>
            </a:pPr>
            <a:r>
              <a:rPr lang="en-US"/>
              <a:t>T. Mayooran</a:t>
            </a:r>
          </a:p>
        </p:txBody>
      </p:sp>
      <p:sp>
        <p:nvSpPr>
          <p:cNvPr id="7" name="Rectangle 67"/>
          <p:cNvSpPr>
            <a:spLocks noGrp="1" noChangeArrowheads="1"/>
          </p:cNvSpPr>
          <p:nvPr>
            <p:ph type="sldNum" sz="quarter" idx="12"/>
          </p:nvPr>
        </p:nvSpPr>
        <p:spPr>
          <a:ln/>
        </p:spPr>
        <p:txBody>
          <a:bodyPr/>
          <a:lstStyle>
            <a:lvl1pPr>
              <a:defRPr/>
            </a:lvl1pPr>
          </a:lstStyle>
          <a:p>
            <a:fld id="{896D834D-1C07-4079-953C-BF75EB7ADA62}" type="slidenum">
              <a:rPr lang="en-US" altLang="en-US"/>
              <a:pPr/>
              <a:t>‹#›</a:t>
            </a:fld>
            <a:endParaRPr lang="en-US" altLang="en-US"/>
          </a:p>
        </p:txBody>
      </p:sp>
    </p:spTree>
    <p:extLst>
      <p:ext uri="{BB962C8B-B14F-4D97-AF65-F5344CB8AC3E}">
        <p14:creationId xmlns:p14="http://schemas.microsoft.com/office/powerpoint/2010/main" val="15213752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4098" name="Group 2"/>
          <p:cNvGrpSpPr>
            <a:grpSpLocks/>
          </p:cNvGrpSpPr>
          <p:nvPr/>
        </p:nvGrpSpPr>
        <p:grpSpPr bwMode="auto">
          <a:xfrm>
            <a:off x="0" y="0"/>
            <a:ext cx="9144000" cy="6858000"/>
            <a:chOff x="0" y="0"/>
            <a:chExt cx="5760" cy="4320"/>
          </a:xfrm>
        </p:grpSpPr>
        <p:grpSp>
          <p:nvGrpSpPr>
            <p:cNvPr id="4104" name="Group 3"/>
            <p:cNvGrpSpPr>
              <a:grpSpLocks/>
            </p:cNvGrpSpPr>
            <p:nvPr/>
          </p:nvGrpSpPr>
          <p:grpSpPr bwMode="auto">
            <a:xfrm>
              <a:off x="0" y="0"/>
              <a:ext cx="5760" cy="4320"/>
              <a:chOff x="0" y="0"/>
              <a:chExt cx="5760" cy="4320"/>
            </a:xfrm>
          </p:grpSpPr>
          <p:grpSp>
            <p:nvGrpSpPr>
              <p:cNvPr id="4111" name="Group 4"/>
              <p:cNvGrpSpPr>
                <a:grpSpLocks/>
              </p:cNvGrpSpPr>
              <p:nvPr/>
            </p:nvGrpSpPr>
            <p:grpSpPr bwMode="auto">
              <a:xfrm>
                <a:off x="0" y="192"/>
                <a:ext cx="5760" cy="4032"/>
                <a:chOff x="0" y="192"/>
                <a:chExt cx="5760" cy="4032"/>
              </a:xfrm>
            </p:grpSpPr>
            <p:sp>
              <p:nvSpPr>
                <p:cNvPr id="3077" name="Line 5"/>
                <p:cNvSpPr>
                  <a:spLocks noChangeShapeType="1"/>
                </p:cNvSpPr>
                <p:nvPr/>
              </p:nvSpPr>
              <p:spPr bwMode="white">
                <a:xfrm>
                  <a:off x="0" y="192"/>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3078" name="Line 6"/>
                <p:cNvSpPr>
                  <a:spLocks noChangeShapeType="1"/>
                </p:cNvSpPr>
                <p:nvPr/>
              </p:nvSpPr>
              <p:spPr bwMode="white">
                <a:xfrm>
                  <a:off x="0" y="384"/>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3079" name="Line 7"/>
                <p:cNvSpPr>
                  <a:spLocks noChangeShapeType="1"/>
                </p:cNvSpPr>
                <p:nvPr/>
              </p:nvSpPr>
              <p:spPr bwMode="white">
                <a:xfrm>
                  <a:off x="0" y="576"/>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3080" name="Line 8"/>
                <p:cNvSpPr>
                  <a:spLocks noChangeShapeType="1"/>
                </p:cNvSpPr>
                <p:nvPr/>
              </p:nvSpPr>
              <p:spPr bwMode="white">
                <a:xfrm>
                  <a:off x="0" y="768"/>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3081" name="Line 9"/>
                <p:cNvSpPr>
                  <a:spLocks noChangeShapeType="1"/>
                </p:cNvSpPr>
                <p:nvPr/>
              </p:nvSpPr>
              <p:spPr bwMode="white">
                <a:xfrm>
                  <a:off x="0" y="960"/>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3082" name="Line 10"/>
                <p:cNvSpPr>
                  <a:spLocks noChangeShapeType="1"/>
                </p:cNvSpPr>
                <p:nvPr/>
              </p:nvSpPr>
              <p:spPr bwMode="white">
                <a:xfrm>
                  <a:off x="0" y="1152"/>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3083" name="Line 11"/>
                <p:cNvSpPr>
                  <a:spLocks noChangeShapeType="1"/>
                </p:cNvSpPr>
                <p:nvPr/>
              </p:nvSpPr>
              <p:spPr bwMode="white">
                <a:xfrm>
                  <a:off x="0" y="1344"/>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3084" name="Line 12"/>
                <p:cNvSpPr>
                  <a:spLocks noChangeShapeType="1"/>
                </p:cNvSpPr>
                <p:nvPr/>
              </p:nvSpPr>
              <p:spPr bwMode="white">
                <a:xfrm>
                  <a:off x="0" y="1536"/>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3085" name="Line 13"/>
                <p:cNvSpPr>
                  <a:spLocks noChangeShapeType="1"/>
                </p:cNvSpPr>
                <p:nvPr/>
              </p:nvSpPr>
              <p:spPr bwMode="white">
                <a:xfrm>
                  <a:off x="0" y="1728"/>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3086" name="Line 14"/>
                <p:cNvSpPr>
                  <a:spLocks noChangeShapeType="1"/>
                </p:cNvSpPr>
                <p:nvPr/>
              </p:nvSpPr>
              <p:spPr bwMode="white">
                <a:xfrm>
                  <a:off x="0" y="1920"/>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3087" name="Line 15"/>
                <p:cNvSpPr>
                  <a:spLocks noChangeShapeType="1"/>
                </p:cNvSpPr>
                <p:nvPr/>
              </p:nvSpPr>
              <p:spPr bwMode="white">
                <a:xfrm>
                  <a:off x="0" y="2112"/>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3088" name="Line 16"/>
                <p:cNvSpPr>
                  <a:spLocks noChangeShapeType="1"/>
                </p:cNvSpPr>
                <p:nvPr/>
              </p:nvSpPr>
              <p:spPr bwMode="white">
                <a:xfrm>
                  <a:off x="0" y="2304"/>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3089" name="Line 17"/>
                <p:cNvSpPr>
                  <a:spLocks noChangeShapeType="1"/>
                </p:cNvSpPr>
                <p:nvPr/>
              </p:nvSpPr>
              <p:spPr bwMode="white">
                <a:xfrm>
                  <a:off x="0" y="2496"/>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3090" name="Line 18"/>
                <p:cNvSpPr>
                  <a:spLocks noChangeShapeType="1"/>
                </p:cNvSpPr>
                <p:nvPr/>
              </p:nvSpPr>
              <p:spPr bwMode="white">
                <a:xfrm>
                  <a:off x="0" y="2688"/>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3091" name="Line 19"/>
                <p:cNvSpPr>
                  <a:spLocks noChangeShapeType="1"/>
                </p:cNvSpPr>
                <p:nvPr/>
              </p:nvSpPr>
              <p:spPr bwMode="white">
                <a:xfrm>
                  <a:off x="0" y="2880"/>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3092" name="Line 20"/>
                <p:cNvSpPr>
                  <a:spLocks noChangeShapeType="1"/>
                </p:cNvSpPr>
                <p:nvPr/>
              </p:nvSpPr>
              <p:spPr bwMode="white">
                <a:xfrm>
                  <a:off x="0" y="3072"/>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3093" name="Line 21"/>
                <p:cNvSpPr>
                  <a:spLocks noChangeShapeType="1"/>
                </p:cNvSpPr>
                <p:nvPr/>
              </p:nvSpPr>
              <p:spPr bwMode="white">
                <a:xfrm>
                  <a:off x="0" y="3264"/>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3094" name="Line 22"/>
                <p:cNvSpPr>
                  <a:spLocks noChangeShapeType="1"/>
                </p:cNvSpPr>
                <p:nvPr/>
              </p:nvSpPr>
              <p:spPr bwMode="white">
                <a:xfrm>
                  <a:off x="0" y="3456"/>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3095" name="Line 23"/>
                <p:cNvSpPr>
                  <a:spLocks noChangeShapeType="1"/>
                </p:cNvSpPr>
                <p:nvPr/>
              </p:nvSpPr>
              <p:spPr bwMode="white">
                <a:xfrm>
                  <a:off x="0" y="3648"/>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3096" name="Line 24"/>
                <p:cNvSpPr>
                  <a:spLocks noChangeShapeType="1"/>
                </p:cNvSpPr>
                <p:nvPr/>
              </p:nvSpPr>
              <p:spPr bwMode="white">
                <a:xfrm>
                  <a:off x="0" y="3840"/>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3097" name="Line 25"/>
                <p:cNvSpPr>
                  <a:spLocks noChangeShapeType="1"/>
                </p:cNvSpPr>
                <p:nvPr/>
              </p:nvSpPr>
              <p:spPr bwMode="white">
                <a:xfrm>
                  <a:off x="0" y="4032"/>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3098" name="Line 26"/>
                <p:cNvSpPr>
                  <a:spLocks noChangeShapeType="1"/>
                </p:cNvSpPr>
                <p:nvPr/>
              </p:nvSpPr>
              <p:spPr bwMode="white">
                <a:xfrm>
                  <a:off x="0" y="4224"/>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grpSp>
          <p:grpSp>
            <p:nvGrpSpPr>
              <p:cNvPr id="4112" name="Group 27"/>
              <p:cNvGrpSpPr>
                <a:grpSpLocks/>
              </p:cNvGrpSpPr>
              <p:nvPr/>
            </p:nvGrpSpPr>
            <p:grpSpPr bwMode="auto">
              <a:xfrm>
                <a:off x="192" y="0"/>
                <a:ext cx="5376" cy="4320"/>
                <a:chOff x="192" y="0"/>
                <a:chExt cx="5376" cy="4320"/>
              </a:xfrm>
            </p:grpSpPr>
            <p:sp>
              <p:nvSpPr>
                <p:cNvPr id="3100" name="Line 28"/>
                <p:cNvSpPr>
                  <a:spLocks noChangeShapeType="1"/>
                </p:cNvSpPr>
                <p:nvPr/>
              </p:nvSpPr>
              <p:spPr bwMode="white">
                <a:xfrm>
                  <a:off x="192"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3101" name="Line 29"/>
                <p:cNvSpPr>
                  <a:spLocks noChangeShapeType="1"/>
                </p:cNvSpPr>
                <p:nvPr/>
              </p:nvSpPr>
              <p:spPr bwMode="white">
                <a:xfrm>
                  <a:off x="384"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3102" name="Line 30"/>
                <p:cNvSpPr>
                  <a:spLocks noChangeShapeType="1"/>
                </p:cNvSpPr>
                <p:nvPr/>
              </p:nvSpPr>
              <p:spPr bwMode="white">
                <a:xfrm>
                  <a:off x="576"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3103" name="Line 31"/>
                <p:cNvSpPr>
                  <a:spLocks noChangeShapeType="1"/>
                </p:cNvSpPr>
                <p:nvPr/>
              </p:nvSpPr>
              <p:spPr bwMode="white">
                <a:xfrm>
                  <a:off x="768"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3104" name="Line 32"/>
                <p:cNvSpPr>
                  <a:spLocks noChangeShapeType="1"/>
                </p:cNvSpPr>
                <p:nvPr/>
              </p:nvSpPr>
              <p:spPr bwMode="white">
                <a:xfrm>
                  <a:off x="960"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3105" name="Line 33"/>
                <p:cNvSpPr>
                  <a:spLocks noChangeShapeType="1"/>
                </p:cNvSpPr>
                <p:nvPr/>
              </p:nvSpPr>
              <p:spPr bwMode="white">
                <a:xfrm>
                  <a:off x="1152"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3106" name="Line 34"/>
                <p:cNvSpPr>
                  <a:spLocks noChangeShapeType="1"/>
                </p:cNvSpPr>
                <p:nvPr/>
              </p:nvSpPr>
              <p:spPr bwMode="white">
                <a:xfrm>
                  <a:off x="1344"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3107" name="Line 35"/>
                <p:cNvSpPr>
                  <a:spLocks noChangeShapeType="1"/>
                </p:cNvSpPr>
                <p:nvPr/>
              </p:nvSpPr>
              <p:spPr bwMode="white">
                <a:xfrm>
                  <a:off x="1536"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3108" name="Line 36"/>
                <p:cNvSpPr>
                  <a:spLocks noChangeShapeType="1"/>
                </p:cNvSpPr>
                <p:nvPr/>
              </p:nvSpPr>
              <p:spPr bwMode="white">
                <a:xfrm>
                  <a:off x="1728"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3109" name="Line 37"/>
                <p:cNvSpPr>
                  <a:spLocks noChangeShapeType="1"/>
                </p:cNvSpPr>
                <p:nvPr/>
              </p:nvSpPr>
              <p:spPr bwMode="white">
                <a:xfrm>
                  <a:off x="1920"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3110" name="Line 38"/>
                <p:cNvSpPr>
                  <a:spLocks noChangeShapeType="1"/>
                </p:cNvSpPr>
                <p:nvPr/>
              </p:nvSpPr>
              <p:spPr bwMode="white">
                <a:xfrm>
                  <a:off x="2112"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3111" name="Line 39"/>
                <p:cNvSpPr>
                  <a:spLocks noChangeShapeType="1"/>
                </p:cNvSpPr>
                <p:nvPr/>
              </p:nvSpPr>
              <p:spPr bwMode="white">
                <a:xfrm>
                  <a:off x="2304"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3112" name="Line 40"/>
                <p:cNvSpPr>
                  <a:spLocks noChangeShapeType="1"/>
                </p:cNvSpPr>
                <p:nvPr/>
              </p:nvSpPr>
              <p:spPr bwMode="white">
                <a:xfrm>
                  <a:off x="2496"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3113" name="Line 41"/>
                <p:cNvSpPr>
                  <a:spLocks noChangeShapeType="1"/>
                </p:cNvSpPr>
                <p:nvPr/>
              </p:nvSpPr>
              <p:spPr bwMode="white">
                <a:xfrm>
                  <a:off x="2688"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3114" name="Line 42"/>
                <p:cNvSpPr>
                  <a:spLocks noChangeShapeType="1"/>
                </p:cNvSpPr>
                <p:nvPr/>
              </p:nvSpPr>
              <p:spPr bwMode="white">
                <a:xfrm>
                  <a:off x="2880"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3115" name="Line 43"/>
                <p:cNvSpPr>
                  <a:spLocks noChangeShapeType="1"/>
                </p:cNvSpPr>
                <p:nvPr/>
              </p:nvSpPr>
              <p:spPr bwMode="white">
                <a:xfrm>
                  <a:off x="3072"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3116" name="Line 44"/>
                <p:cNvSpPr>
                  <a:spLocks noChangeShapeType="1"/>
                </p:cNvSpPr>
                <p:nvPr/>
              </p:nvSpPr>
              <p:spPr bwMode="white">
                <a:xfrm>
                  <a:off x="3264"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3117" name="Line 45"/>
                <p:cNvSpPr>
                  <a:spLocks noChangeShapeType="1"/>
                </p:cNvSpPr>
                <p:nvPr/>
              </p:nvSpPr>
              <p:spPr bwMode="white">
                <a:xfrm>
                  <a:off x="3456"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3118" name="Line 46"/>
                <p:cNvSpPr>
                  <a:spLocks noChangeShapeType="1"/>
                </p:cNvSpPr>
                <p:nvPr/>
              </p:nvSpPr>
              <p:spPr bwMode="white">
                <a:xfrm>
                  <a:off x="3648"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3119" name="Line 47"/>
                <p:cNvSpPr>
                  <a:spLocks noChangeShapeType="1"/>
                </p:cNvSpPr>
                <p:nvPr/>
              </p:nvSpPr>
              <p:spPr bwMode="white">
                <a:xfrm>
                  <a:off x="3840"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3120" name="Line 48"/>
                <p:cNvSpPr>
                  <a:spLocks noChangeShapeType="1"/>
                </p:cNvSpPr>
                <p:nvPr/>
              </p:nvSpPr>
              <p:spPr bwMode="white">
                <a:xfrm>
                  <a:off x="4032"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3121" name="Line 49"/>
                <p:cNvSpPr>
                  <a:spLocks noChangeShapeType="1"/>
                </p:cNvSpPr>
                <p:nvPr/>
              </p:nvSpPr>
              <p:spPr bwMode="white">
                <a:xfrm>
                  <a:off x="4224"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3122" name="Line 50"/>
                <p:cNvSpPr>
                  <a:spLocks noChangeShapeType="1"/>
                </p:cNvSpPr>
                <p:nvPr/>
              </p:nvSpPr>
              <p:spPr bwMode="white">
                <a:xfrm>
                  <a:off x="4416"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3123" name="Line 51"/>
                <p:cNvSpPr>
                  <a:spLocks noChangeShapeType="1"/>
                </p:cNvSpPr>
                <p:nvPr/>
              </p:nvSpPr>
              <p:spPr bwMode="white">
                <a:xfrm>
                  <a:off x="4608"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3124" name="Line 52"/>
                <p:cNvSpPr>
                  <a:spLocks noChangeShapeType="1"/>
                </p:cNvSpPr>
                <p:nvPr/>
              </p:nvSpPr>
              <p:spPr bwMode="white">
                <a:xfrm>
                  <a:off x="4800"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3125" name="Line 53"/>
                <p:cNvSpPr>
                  <a:spLocks noChangeShapeType="1"/>
                </p:cNvSpPr>
                <p:nvPr/>
              </p:nvSpPr>
              <p:spPr bwMode="white">
                <a:xfrm>
                  <a:off x="4992"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3126" name="Line 54"/>
                <p:cNvSpPr>
                  <a:spLocks noChangeShapeType="1"/>
                </p:cNvSpPr>
                <p:nvPr/>
              </p:nvSpPr>
              <p:spPr bwMode="white">
                <a:xfrm>
                  <a:off x="5184"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3127" name="Line 55"/>
                <p:cNvSpPr>
                  <a:spLocks noChangeShapeType="1"/>
                </p:cNvSpPr>
                <p:nvPr/>
              </p:nvSpPr>
              <p:spPr bwMode="white">
                <a:xfrm>
                  <a:off x="5376"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3128" name="Line 56"/>
                <p:cNvSpPr>
                  <a:spLocks noChangeShapeType="1"/>
                </p:cNvSpPr>
                <p:nvPr/>
              </p:nvSpPr>
              <p:spPr bwMode="white">
                <a:xfrm>
                  <a:off x="5568"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grpSp>
        </p:grpSp>
        <p:sp>
          <p:nvSpPr>
            <p:cNvPr id="3129" name="Rectangle 57" descr="60%"/>
            <p:cNvSpPr>
              <a:spLocks noChangeArrowheads="1"/>
            </p:cNvSpPr>
            <p:nvPr/>
          </p:nvSpPr>
          <p:spPr bwMode="ltGray">
            <a:xfrm>
              <a:off x="2112" y="0"/>
              <a:ext cx="3648" cy="96"/>
            </a:xfrm>
            <a:prstGeom prst="rect">
              <a:avLst/>
            </a:prstGeom>
            <a:pattFill prst="pct60">
              <a:fgClr>
                <a:schemeClr val="folHlink"/>
              </a:fgClr>
              <a:bgClr>
                <a:schemeClr val="bg1"/>
              </a:bgClr>
            </a:pattFill>
            <a:ln w="9525">
              <a:noFill/>
              <a:miter lim="800000"/>
              <a:headEnd/>
              <a:tailEnd/>
            </a:ln>
            <a:effectLst/>
          </p:spPr>
          <p:txBody>
            <a:bodyPr wrap="none" anchor="ctr"/>
            <a:lstStyle/>
            <a:p>
              <a:pPr>
                <a:defRPr/>
              </a:pPr>
              <a:endParaRPr lang="en-US"/>
            </a:p>
          </p:txBody>
        </p:sp>
        <p:sp>
          <p:nvSpPr>
            <p:cNvPr id="3130" name="Line 58"/>
            <p:cNvSpPr>
              <a:spLocks noChangeShapeType="1"/>
            </p:cNvSpPr>
            <p:nvPr/>
          </p:nvSpPr>
          <p:spPr bwMode="ltGray">
            <a:xfrm>
              <a:off x="5568" y="0"/>
              <a:ext cx="0" cy="1488"/>
            </a:xfrm>
            <a:prstGeom prst="line">
              <a:avLst/>
            </a:prstGeom>
            <a:noFill/>
            <a:ln w="9525">
              <a:solidFill>
                <a:schemeClr val="hlink"/>
              </a:solidFill>
              <a:round/>
              <a:headEnd/>
              <a:tailEnd/>
            </a:ln>
            <a:effectLst/>
          </p:spPr>
          <p:txBody>
            <a:bodyPr wrap="none" anchor="ctr"/>
            <a:lstStyle/>
            <a:p>
              <a:pPr>
                <a:defRPr/>
              </a:pPr>
              <a:endParaRPr lang="en-US"/>
            </a:p>
          </p:txBody>
        </p:sp>
        <p:grpSp>
          <p:nvGrpSpPr>
            <p:cNvPr id="4107" name="Group 59"/>
            <p:cNvGrpSpPr>
              <a:grpSpLocks/>
            </p:cNvGrpSpPr>
            <p:nvPr/>
          </p:nvGrpSpPr>
          <p:grpSpPr bwMode="auto">
            <a:xfrm>
              <a:off x="261" y="892"/>
              <a:ext cx="1124" cy="1464"/>
              <a:chOff x="96" y="916"/>
              <a:chExt cx="2208" cy="2876"/>
            </a:xfrm>
          </p:grpSpPr>
          <p:sp>
            <p:nvSpPr>
              <p:cNvPr id="3132" name="Line 60"/>
              <p:cNvSpPr>
                <a:spLocks noChangeShapeType="1"/>
              </p:cNvSpPr>
              <p:nvPr/>
            </p:nvSpPr>
            <p:spPr bwMode="ltGray">
              <a:xfrm flipH="1">
                <a:off x="96" y="1038"/>
                <a:ext cx="2208" cy="0"/>
              </a:xfrm>
              <a:prstGeom prst="line">
                <a:avLst/>
              </a:prstGeom>
              <a:noFill/>
              <a:ln w="9525">
                <a:solidFill>
                  <a:schemeClr val="hlink"/>
                </a:solidFill>
                <a:round/>
                <a:headEnd/>
                <a:tailEnd/>
              </a:ln>
              <a:effectLst/>
            </p:spPr>
            <p:txBody>
              <a:bodyPr wrap="none" anchor="ctr"/>
              <a:lstStyle/>
              <a:p>
                <a:pPr>
                  <a:defRPr/>
                </a:pPr>
                <a:endParaRPr lang="en-US"/>
              </a:p>
            </p:txBody>
          </p:sp>
          <p:sp>
            <p:nvSpPr>
              <p:cNvPr id="3133" name="Line 61"/>
              <p:cNvSpPr>
                <a:spLocks noChangeShapeType="1"/>
              </p:cNvSpPr>
              <p:nvPr/>
            </p:nvSpPr>
            <p:spPr bwMode="ltGray">
              <a:xfrm>
                <a:off x="336" y="920"/>
                <a:ext cx="0" cy="2872"/>
              </a:xfrm>
              <a:prstGeom prst="line">
                <a:avLst/>
              </a:prstGeom>
              <a:noFill/>
              <a:ln w="9525">
                <a:solidFill>
                  <a:schemeClr val="hlink"/>
                </a:solidFill>
                <a:round/>
                <a:headEnd/>
                <a:tailEnd/>
              </a:ln>
              <a:effectLst/>
            </p:spPr>
            <p:txBody>
              <a:bodyPr wrap="none" anchor="ctr"/>
              <a:lstStyle/>
              <a:p>
                <a:pPr>
                  <a:defRPr/>
                </a:pPr>
                <a:endParaRPr lang="en-US"/>
              </a:p>
            </p:txBody>
          </p:sp>
          <p:sp>
            <p:nvSpPr>
              <p:cNvPr id="3134" name="Arc 62"/>
              <p:cNvSpPr>
                <a:spLocks/>
              </p:cNvSpPr>
              <p:nvPr/>
            </p:nvSpPr>
            <p:spPr bwMode="ltGray">
              <a:xfrm flipH="1">
                <a:off x="218" y="916"/>
                <a:ext cx="238" cy="240"/>
              </a:xfrm>
              <a:custGeom>
                <a:avLst/>
                <a:gdLst>
                  <a:gd name="G0" fmla="+- 21595 0 0"/>
                  <a:gd name="G1" fmla="+- 21600 0 0"/>
                  <a:gd name="G2" fmla="+- 21600 0 0"/>
                  <a:gd name="T0" fmla="*/ 21114 w 43195"/>
                  <a:gd name="T1" fmla="*/ 5 h 43200"/>
                  <a:gd name="T2" fmla="*/ 0 w 43195"/>
                  <a:gd name="T3" fmla="*/ 22056 h 43200"/>
                  <a:gd name="T4" fmla="*/ 21595 w 43195"/>
                  <a:gd name="T5" fmla="*/ 21600 h 43200"/>
                </a:gdLst>
                <a:ahLst/>
                <a:cxnLst>
                  <a:cxn ang="0">
                    <a:pos x="T0" y="T1"/>
                  </a:cxn>
                  <a:cxn ang="0">
                    <a:pos x="T2" y="T3"/>
                  </a:cxn>
                  <a:cxn ang="0">
                    <a:pos x="T4" y="T5"/>
                  </a:cxn>
                </a:cxnLst>
                <a:rect l="0" t="0" r="r" b="b"/>
                <a:pathLst>
                  <a:path w="43195" h="43200" fill="none" extrusionOk="0">
                    <a:moveTo>
                      <a:pt x="21114" y="5"/>
                    </a:moveTo>
                    <a:cubicBezTo>
                      <a:pt x="21274" y="1"/>
                      <a:pt x="21434" y="-1"/>
                      <a:pt x="21595" y="0"/>
                    </a:cubicBezTo>
                    <a:cubicBezTo>
                      <a:pt x="33524" y="0"/>
                      <a:pt x="43195" y="9670"/>
                      <a:pt x="43195" y="21600"/>
                    </a:cubicBezTo>
                    <a:cubicBezTo>
                      <a:pt x="43195" y="33529"/>
                      <a:pt x="33524" y="43200"/>
                      <a:pt x="21595" y="43200"/>
                    </a:cubicBezTo>
                    <a:cubicBezTo>
                      <a:pt x="9843" y="43200"/>
                      <a:pt x="247" y="33805"/>
                      <a:pt x="-1" y="22056"/>
                    </a:cubicBezTo>
                  </a:path>
                  <a:path w="43195" h="43200" stroke="0" extrusionOk="0">
                    <a:moveTo>
                      <a:pt x="21114" y="5"/>
                    </a:moveTo>
                    <a:cubicBezTo>
                      <a:pt x="21274" y="1"/>
                      <a:pt x="21434" y="-1"/>
                      <a:pt x="21595" y="0"/>
                    </a:cubicBezTo>
                    <a:cubicBezTo>
                      <a:pt x="33524" y="0"/>
                      <a:pt x="43195" y="9670"/>
                      <a:pt x="43195" y="21600"/>
                    </a:cubicBezTo>
                    <a:cubicBezTo>
                      <a:pt x="43195" y="33529"/>
                      <a:pt x="33524" y="43200"/>
                      <a:pt x="21595" y="43200"/>
                    </a:cubicBezTo>
                    <a:cubicBezTo>
                      <a:pt x="9843" y="43200"/>
                      <a:pt x="247" y="33805"/>
                      <a:pt x="-1" y="22056"/>
                    </a:cubicBezTo>
                    <a:lnTo>
                      <a:pt x="21595" y="21600"/>
                    </a:lnTo>
                    <a:close/>
                  </a:path>
                </a:pathLst>
              </a:custGeom>
              <a:noFill/>
              <a:ln w="9525">
                <a:solidFill>
                  <a:schemeClr val="hlink"/>
                </a:solidFill>
                <a:round/>
                <a:headEnd/>
                <a:tailEnd/>
              </a:ln>
              <a:effectLst/>
            </p:spPr>
            <p:txBody>
              <a:bodyPr wrap="none" anchor="ctr"/>
              <a:lstStyle/>
              <a:p>
                <a:pPr>
                  <a:defRPr/>
                </a:pPr>
                <a:endParaRPr lang="en-US"/>
              </a:p>
            </p:txBody>
          </p:sp>
        </p:grpSp>
      </p:grpSp>
      <p:sp>
        <p:nvSpPr>
          <p:cNvPr id="4099" name="Rectangle 63"/>
          <p:cNvSpPr>
            <a:spLocks noGrp="1" noChangeArrowheads="1"/>
          </p:cNvSpPr>
          <p:nvPr>
            <p:ph type="title"/>
          </p:nvPr>
        </p:nvSpPr>
        <p:spPr bwMode="auto">
          <a:xfrm>
            <a:off x="609600" y="3048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en-US"/>
              <a:t>Click to edit Master title style</a:t>
            </a:r>
          </a:p>
        </p:txBody>
      </p:sp>
      <p:sp>
        <p:nvSpPr>
          <p:cNvPr id="4100" name="Rectangle 64" descr="Rectangle: Click to edit Master text styles&#10;Second level&#10;Third level&#10;Fourth level&#10;Fifth level"/>
          <p:cNvSpPr>
            <a:spLocks noGrp="1" noChangeArrowheads="1"/>
          </p:cNvSpPr>
          <p:nvPr>
            <p:ph type="body" idx="1"/>
          </p:nvPr>
        </p:nvSpPr>
        <p:spPr bwMode="auto">
          <a:xfrm>
            <a:off x="838200" y="19050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3137" name="Rectangle 65"/>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400"/>
            </a:lvl1pPr>
          </a:lstStyle>
          <a:p>
            <a:pPr>
              <a:defRPr/>
            </a:pPr>
            <a:fld id="{0844A556-6402-4ADC-9F6B-D7FAC46006AC}" type="datetime5">
              <a:rPr lang="en-US" smtClean="0"/>
              <a:t>30-Dec-25</a:t>
            </a:fld>
            <a:endParaRPr lang="en-US"/>
          </a:p>
        </p:txBody>
      </p:sp>
      <p:sp>
        <p:nvSpPr>
          <p:cNvPr id="3138" name="Rectangle 66"/>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400"/>
            </a:lvl1pPr>
          </a:lstStyle>
          <a:p>
            <a:pPr>
              <a:defRPr/>
            </a:pPr>
            <a:r>
              <a:rPr lang="en-US"/>
              <a:t>T. Mayooran</a:t>
            </a:r>
          </a:p>
        </p:txBody>
      </p:sp>
      <p:sp>
        <p:nvSpPr>
          <p:cNvPr id="3139" name="Rectangle 67"/>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400"/>
            </a:lvl1pPr>
          </a:lstStyle>
          <a:p>
            <a:fld id="{24BEC557-609C-41B5-9F8A-9EE44349FD52}"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696"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hdr="0"/>
  <p:txStyles>
    <p:titleStyle>
      <a:lvl1pPr algn="l" rtl="0" eaLnBrk="0" fontAlgn="base" hangingPunct="0">
        <a:spcBef>
          <a:spcPct val="0"/>
        </a:spcBef>
        <a:spcAft>
          <a:spcPct val="0"/>
        </a:spcAft>
        <a:defRPr sz="44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Tahoma" pitchFamily="34" charset="0"/>
        </a:defRPr>
      </a:lvl2pPr>
      <a:lvl3pPr algn="l" rtl="0" eaLnBrk="0" fontAlgn="base" hangingPunct="0">
        <a:spcBef>
          <a:spcPct val="0"/>
        </a:spcBef>
        <a:spcAft>
          <a:spcPct val="0"/>
        </a:spcAft>
        <a:defRPr sz="4400">
          <a:solidFill>
            <a:schemeClr val="tx2"/>
          </a:solidFill>
          <a:latin typeface="Tahoma" pitchFamily="34" charset="0"/>
        </a:defRPr>
      </a:lvl3pPr>
      <a:lvl4pPr algn="l" rtl="0" eaLnBrk="0" fontAlgn="base" hangingPunct="0">
        <a:spcBef>
          <a:spcPct val="0"/>
        </a:spcBef>
        <a:spcAft>
          <a:spcPct val="0"/>
        </a:spcAft>
        <a:defRPr sz="4400">
          <a:solidFill>
            <a:schemeClr val="tx2"/>
          </a:solidFill>
          <a:latin typeface="Tahoma" pitchFamily="34" charset="0"/>
        </a:defRPr>
      </a:lvl4pPr>
      <a:lvl5pPr algn="l" rtl="0" eaLnBrk="0" fontAlgn="base" hangingPunct="0">
        <a:spcBef>
          <a:spcPct val="0"/>
        </a:spcBef>
        <a:spcAft>
          <a:spcPct val="0"/>
        </a:spcAft>
        <a:defRPr sz="4400">
          <a:solidFill>
            <a:schemeClr val="tx2"/>
          </a:solidFill>
          <a:latin typeface="Tahoma" pitchFamily="34" charset="0"/>
        </a:defRPr>
      </a:lvl5pPr>
      <a:lvl6pPr marL="457200" algn="l" rtl="0" fontAlgn="base">
        <a:spcBef>
          <a:spcPct val="0"/>
        </a:spcBef>
        <a:spcAft>
          <a:spcPct val="0"/>
        </a:spcAft>
        <a:defRPr sz="4400">
          <a:solidFill>
            <a:schemeClr val="tx2"/>
          </a:solidFill>
          <a:latin typeface="Tahoma" pitchFamily="34" charset="0"/>
        </a:defRPr>
      </a:lvl6pPr>
      <a:lvl7pPr marL="914400" algn="l" rtl="0" fontAlgn="base">
        <a:spcBef>
          <a:spcPct val="0"/>
        </a:spcBef>
        <a:spcAft>
          <a:spcPct val="0"/>
        </a:spcAft>
        <a:defRPr sz="4400">
          <a:solidFill>
            <a:schemeClr val="tx2"/>
          </a:solidFill>
          <a:latin typeface="Tahoma" pitchFamily="34" charset="0"/>
        </a:defRPr>
      </a:lvl7pPr>
      <a:lvl8pPr marL="1371600" algn="l" rtl="0" fontAlgn="base">
        <a:spcBef>
          <a:spcPct val="0"/>
        </a:spcBef>
        <a:spcAft>
          <a:spcPct val="0"/>
        </a:spcAft>
        <a:defRPr sz="4400">
          <a:solidFill>
            <a:schemeClr val="tx2"/>
          </a:solidFill>
          <a:latin typeface="Tahoma" pitchFamily="34" charset="0"/>
        </a:defRPr>
      </a:lvl8pPr>
      <a:lvl9pPr marL="1828800" algn="l" rtl="0" fontAlgn="base">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lr>
          <a:schemeClr val="hlink"/>
        </a:buClr>
        <a:buSzPct val="110000"/>
        <a:buFont typeface="Wingdings" panose="05000000000000000000" pitchFamily="2" charset="2"/>
        <a:buBlip>
          <a:blip r:embed="rId13"/>
        </a:buBlip>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60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hlink"/>
        </a:buClr>
        <a:buSzPct val="95000"/>
        <a:buFont typeface="Wingdings" panose="05000000000000000000" pitchFamily="2" charset="2"/>
        <a:buChar char="w"/>
        <a:defRPr sz="2400">
          <a:solidFill>
            <a:schemeClr val="tx1"/>
          </a:solidFill>
          <a:latin typeface="+mn-lt"/>
        </a:defRPr>
      </a:lvl3pPr>
      <a:lvl4pPr marL="1600200" indent="-228600" algn="l" rtl="0" eaLnBrk="0" fontAlgn="base" hangingPunct="0">
        <a:spcBef>
          <a:spcPct val="20000"/>
        </a:spcBef>
        <a:spcAft>
          <a:spcPct val="0"/>
        </a:spcAft>
        <a:buClr>
          <a:schemeClr val="tx1"/>
        </a:buClr>
        <a:buSzPct val="6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mn-lt"/>
        </a:defRPr>
      </a:lvl5pPr>
      <a:lvl6pPr marL="2514600" indent="-228600" algn="l" rtl="0" fontAlgn="base">
        <a:spcBef>
          <a:spcPct val="20000"/>
        </a:spcBef>
        <a:spcAft>
          <a:spcPct val="0"/>
        </a:spcAft>
        <a:buClr>
          <a:schemeClr val="hlink"/>
        </a:buClr>
        <a:buSzPct val="60000"/>
        <a:buFont typeface="Wingdings" pitchFamily="2" charset="2"/>
        <a:buChar char="n"/>
        <a:defRPr sz="2000">
          <a:solidFill>
            <a:schemeClr val="tx1"/>
          </a:solidFill>
          <a:latin typeface="+mn-lt"/>
        </a:defRPr>
      </a:lvl6pPr>
      <a:lvl7pPr marL="2971800" indent="-228600" algn="l" rtl="0" fontAlgn="base">
        <a:spcBef>
          <a:spcPct val="20000"/>
        </a:spcBef>
        <a:spcAft>
          <a:spcPct val="0"/>
        </a:spcAft>
        <a:buClr>
          <a:schemeClr val="hlink"/>
        </a:buClr>
        <a:buSzPct val="60000"/>
        <a:buFont typeface="Wingdings" pitchFamily="2" charset="2"/>
        <a:buChar char="n"/>
        <a:defRPr sz="2000">
          <a:solidFill>
            <a:schemeClr val="tx1"/>
          </a:solidFill>
          <a:latin typeface="+mn-lt"/>
        </a:defRPr>
      </a:lvl7pPr>
      <a:lvl8pPr marL="3429000" indent="-228600" algn="l" rtl="0" fontAlgn="base">
        <a:spcBef>
          <a:spcPct val="20000"/>
        </a:spcBef>
        <a:spcAft>
          <a:spcPct val="0"/>
        </a:spcAft>
        <a:buClr>
          <a:schemeClr val="hlink"/>
        </a:buClr>
        <a:buSzPct val="60000"/>
        <a:buFont typeface="Wingdings" pitchFamily="2" charset="2"/>
        <a:buChar char="n"/>
        <a:defRPr sz="2000">
          <a:solidFill>
            <a:schemeClr val="tx1"/>
          </a:solidFill>
          <a:latin typeface="+mn-lt"/>
        </a:defRPr>
      </a:lvl8pPr>
      <a:lvl9pPr marL="3886200" indent="-228600" algn="l" rtl="0" fontAlgn="base">
        <a:spcBef>
          <a:spcPct val="20000"/>
        </a:spcBef>
        <a:spcAft>
          <a:spcPct val="0"/>
        </a:spcAft>
        <a:buClr>
          <a:schemeClr val="hlink"/>
        </a:buClr>
        <a:buSzPct val="60000"/>
        <a:buFont typeface="Wingdings" pitchFamily="2"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hyperlink" Target="mailto:mayooran@eng.jfn.ac.lk" TargetMode="External"/></Relationships>
</file>

<file path=ppt/slides/_rels/slide10.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2.xml"/><Relationship Id="rId4" Type="http://schemas.openxmlformats.org/officeDocument/2006/relationships/image" Target="../media/image130.png"/></Relationships>
</file>

<file path=ppt/slides/_rels/slide11.xml.rels><?xml version="1.0" encoding="UTF-8" standalone="yes"?>
<Relationships xmlns="http://schemas.openxmlformats.org/package/2006/relationships"><Relationship Id="rId3" Type="http://schemas.openxmlformats.org/officeDocument/2006/relationships/image" Target="../media/image140.png"/><Relationship Id="rId1" Type="http://schemas.openxmlformats.org/officeDocument/2006/relationships/slideLayout" Target="../slideLayouts/slideLayout2.xml"/><Relationship Id="rId6" Type="http://schemas.openxmlformats.org/officeDocument/2006/relationships/image" Target="../media/image13.wmf"/><Relationship Id="rId5" Type="http://schemas.openxmlformats.org/officeDocument/2006/relationships/oleObject" Target="../embeddings/oleObject4.bin"/><Relationship Id="rId4" Type="http://schemas.openxmlformats.org/officeDocument/2006/relationships/image" Target="../media/image150.png"/></Relationships>
</file>

<file path=ppt/slides/_rels/slide12.xml.rels><?xml version="1.0" encoding="UTF-8" standalone="yes"?>
<Relationships xmlns="http://schemas.openxmlformats.org/package/2006/relationships"><Relationship Id="rId2" Type="http://schemas.openxmlformats.org/officeDocument/2006/relationships/image" Target="../media/image14.gi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15.emf"/></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hemeOverride" Target="../theme/themeOverride1.xml"/><Relationship Id="rId5" Type="http://schemas.openxmlformats.org/officeDocument/2006/relationships/image" Target="../media/image17.png"/><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9.jpe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22.emf"/><Relationship Id="rId3" Type="http://schemas.openxmlformats.org/officeDocument/2006/relationships/oleObject" Target="../embeddings/oleObject6.bin"/><Relationship Id="rId7" Type="http://schemas.openxmlformats.org/officeDocument/2006/relationships/oleObject" Target="../embeddings/oleObject8.bin"/><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1.emf"/><Relationship Id="rId5" Type="http://schemas.openxmlformats.org/officeDocument/2006/relationships/oleObject" Target="../embeddings/oleObject7.bin"/><Relationship Id="rId4" Type="http://schemas.openxmlformats.org/officeDocument/2006/relationships/image" Target="../media/image20.emf"/></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6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7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1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30.png"/><Relationship Id="rId7" Type="http://schemas.openxmlformats.org/officeDocument/2006/relationships/image" Target="../media/image270.png"/><Relationship Id="rId2" Type="http://schemas.openxmlformats.org/officeDocument/2006/relationships/image" Target="../media/image220.png"/><Relationship Id="rId1" Type="http://schemas.openxmlformats.org/officeDocument/2006/relationships/slideLayout" Target="../slideLayouts/slideLayout2.xml"/><Relationship Id="rId6" Type="http://schemas.openxmlformats.org/officeDocument/2006/relationships/image" Target="../media/image260.png"/><Relationship Id="rId5" Type="http://schemas.openxmlformats.org/officeDocument/2006/relationships/image" Target="../media/image250.png"/><Relationship Id="rId4" Type="http://schemas.openxmlformats.org/officeDocument/2006/relationships/image" Target="../media/image26.png"/></Relationships>
</file>

<file path=ppt/slides/_rels/slide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image" Target="../media/image28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00.png"/><Relationship Id="rId1" Type="http://schemas.openxmlformats.org/officeDocument/2006/relationships/slideLayout" Target="../slideLayouts/slideLayout2.xml"/><Relationship Id="rId5" Type="http://schemas.openxmlformats.org/officeDocument/2006/relationships/image" Target="../media/image27.wmf"/><Relationship Id="rId4" Type="http://schemas.openxmlformats.org/officeDocument/2006/relationships/oleObject" Target="../embeddings/oleObject9.bin"/></Relationships>
</file>

<file path=ppt/slides/_rels/slide4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4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0.gif"/><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1.gif"/><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2.gif"/><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8.emf"/></Relationships>
</file>

<file path=ppt/slides/_rels/slide6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8" Type="http://schemas.openxmlformats.org/officeDocument/2006/relationships/image" Target="../media/image47.wmf"/><Relationship Id="rId3" Type="http://schemas.openxmlformats.org/officeDocument/2006/relationships/oleObject" Target="../embeddings/oleObject10.bin"/><Relationship Id="rId7" Type="http://schemas.openxmlformats.org/officeDocument/2006/relationships/oleObject" Target="../embeddings/oleObject12.bin"/><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image" Target="../media/image46.wmf"/><Relationship Id="rId5" Type="http://schemas.openxmlformats.org/officeDocument/2006/relationships/oleObject" Target="../embeddings/oleObject11.bin"/><Relationship Id="rId4" Type="http://schemas.openxmlformats.org/officeDocument/2006/relationships/image" Target="../media/image45.wmf"/><Relationship Id="rId9" Type="http://schemas.openxmlformats.org/officeDocument/2006/relationships/image" Target="../media/image48.jpeg"/></Relationships>
</file>

<file path=ppt/slides/_rels/slide67.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image" Target="../media/image50.wmf"/><Relationship Id="rId5" Type="http://schemas.openxmlformats.org/officeDocument/2006/relationships/oleObject" Target="../embeddings/oleObject14.bin"/><Relationship Id="rId4" Type="http://schemas.openxmlformats.org/officeDocument/2006/relationships/image" Target="../media/image49.wmf"/></Relationships>
</file>

<file path=ppt/slides/_rels/slide68.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52.wmf"/></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10.wmf"/><Relationship Id="rId1" Type="http://schemas.openxmlformats.org/officeDocument/2006/relationships/slideLayout" Target="../slideLayouts/slideLayout2.xml"/><Relationship Id="rId6" Type="http://schemas.openxmlformats.org/officeDocument/2006/relationships/oleObject" Target="../embeddings/oleObject2.bin"/><Relationship Id="rId5" Type="http://schemas.openxmlformats.org/officeDocument/2006/relationships/image" Target="../media/image9.wmf"/><Relationship Id="rId4" Type="http://schemas.openxmlformats.org/officeDocument/2006/relationships/oleObject" Target="../embeddings/oleObject1.bin"/></Relationships>
</file>

<file path=ppt/slides/_rels/slide70.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notesSlide" Target="../notesSlides/notesSlide17.xml"/><Relationship Id="rId1" Type="http://schemas.openxmlformats.org/officeDocument/2006/relationships/slideLayout" Target="../slideLayouts/slideLayout6.xml"/><Relationship Id="rId6" Type="http://schemas.openxmlformats.org/officeDocument/2006/relationships/image" Target="../media/image54.wmf"/><Relationship Id="rId5" Type="http://schemas.openxmlformats.org/officeDocument/2006/relationships/oleObject" Target="../embeddings/oleObject17.bin"/><Relationship Id="rId4" Type="http://schemas.openxmlformats.org/officeDocument/2006/relationships/image" Target="../media/image53.wmf"/></Relationships>
</file>

<file path=ppt/slides/_rels/slide71.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56.wmf"/><Relationship Id="rId5" Type="http://schemas.openxmlformats.org/officeDocument/2006/relationships/oleObject" Target="../embeddings/oleObject19.bin"/><Relationship Id="rId4" Type="http://schemas.openxmlformats.org/officeDocument/2006/relationships/image" Target="../media/image55.wmf"/></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oleObject" Target="../embeddings/oleObject20.bin"/><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57.wmf"/></Relationships>
</file>

<file path=ppt/slides/_rels/slide75.xml.rels><?xml version="1.0" encoding="UTF-8" standalone="yes"?>
<Relationships xmlns="http://schemas.openxmlformats.org/package/2006/relationships"><Relationship Id="rId2" Type="http://schemas.openxmlformats.org/officeDocument/2006/relationships/hyperlink" Target="https://www.google.com/search?sca_esv=038e23a01cebee34&amp;sxsrf=AE3TifM0TAWR_Ts-JhgNexa_n_-IYlrzNA:1750123174549&amp;q=pen+name&amp;si=AMgyJEtf_wwxVVftS7Kej8ZWRY4Pxy_qEhXZuqd95Ffxejyz-n_ji7iVEq3zs1dnYWH4_LVMw_-BMhmTAZwSLucAGv7zsUciR1n7ONEA2qM1rpQiIoe95Cg%3D&amp;expnd=1&amp;sa=X&amp;sqi=2&amp;ved=2ahUKEwjdjofxpPeNAxUbwjgGHUsUBYcQ2v4IegQIGBBA&amp;biw=1366&amp;bih=599&amp;dpr=1" TargetMode="Externa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59.gif"/><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hyperlink" Target="https://mayooran1987.github.io/MC3020_E24/" TargetMode="External"/><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8.xml.rels><?xml version="1.0" encoding="UTF-8" standalone="yes"?>
<Relationships xmlns="http://schemas.openxmlformats.org/package/2006/relationships"><Relationship Id="rId3" Type="http://schemas.openxmlformats.org/officeDocument/2006/relationships/image" Target="../media/image11.wmf"/><Relationship Id="rId2" Type="http://schemas.openxmlformats.org/officeDocument/2006/relationships/oleObject" Target="../embeddings/oleObject3.bin"/><Relationship Id="rId1" Type="http://schemas.openxmlformats.org/officeDocument/2006/relationships/slideLayout" Target="../slideLayouts/slideLayout2.xml"/><Relationship Id="rId4" Type="http://schemas.openxmlformats.org/officeDocument/2006/relationships/image" Target="../media/image12.gif"/></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ctrTitle"/>
          </p:nvPr>
        </p:nvSpPr>
        <p:spPr>
          <a:xfrm>
            <a:off x="914400" y="838200"/>
            <a:ext cx="8001000" cy="1981200"/>
          </a:xfrm>
        </p:spPr>
        <p:txBody>
          <a:bodyPr/>
          <a:lstStyle/>
          <a:p>
            <a:pPr eaLnBrk="1" hangingPunct="1"/>
            <a:r>
              <a:rPr lang="en-GB" dirty="0">
                <a:solidFill>
                  <a:srgbClr val="C00000"/>
                </a:solidFill>
                <a:latin typeface="Algerian" panose="04020705040A02060702" pitchFamily="82" charset="0"/>
              </a:rPr>
              <a:t>MC3020- Continuous Probability Distributions</a:t>
            </a:r>
            <a:endParaRPr lang="en-US" altLang="en-US" dirty="0">
              <a:solidFill>
                <a:srgbClr val="C00000"/>
              </a:solidFill>
            </a:endParaRPr>
          </a:p>
        </p:txBody>
      </p:sp>
      <p:pic>
        <p:nvPicPr>
          <p:cNvPr id="4" name="Picture 3"/>
          <p:cNvPicPr>
            <a:picLocks noChangeAspect="1"/>
          </p:cNvPicPr>
          <p:nvPr/>
        </p:nvPicPr>
        <p:blipFill rotWithShape="1">
          <a:blip r:embed="rId2"/>
          <a:srcRect l="2961" t="3226" r="2426" b="-1"/>
          <a:stretch/>
        </p:blipFill>
        <p:spPr>
          <a:xfrm>
            <a:off x="6530340" y="4876800"/>
            <a:ext cx="2575560" cy="1981200"/>
          </a:xfrm>
          <a:prstGeom prst="rect">
            <a:avLst/>
          </a:prstGeom>
        </p:spPr>
      </p:pic>
      <p:pic>
        <p:nvPicPr>
          <p:cNvPr id="6154" name="Picture 10" descr="http://previews.123rf.com/images/texelart/texelart1101/texelart110100012/8559184-Red-man-speaking-at-a-conference-Stock-Photo-podium.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050" y="4549773"/>
            <a:ext cx="2212975" cy="2212975"/>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13">
            <a:extLst>
              <a:ext uri="{FF2B5EF4-FFF2-40B4-BE49-F238E27FC236}">
                <a16:creationId xmlns:a16="http://schemas.microsoft.com/office/drawing/2014/main" id="{2B6BA9AC-28E5-44A6-839C-B873CFC47E40}"/>
              </a:ext>
            </a:extLst>
          </p:cNvPr>
          <p:cNvSpPr>
            <a:spLocks noChangeArrowheads="1"/>
          </p:cNvSpPr>
          <p:nvPr/>
        </p:nvSpPr>
        <p:spPr bwMode="auto">
          <a:xfrm>
            <a:off x="1139825" y="2352674"/>
            <a:ext cx="6400800" cy="289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endParaRPr lang="en-US" altLang="en-US" sz="2400" b="1" dirty="0">
              <a:latin typeface="Bookman Old Style" panose="02050604050505020204" pitchFamily="18" charset="0"/>
              <a:cs typeface="Arabic Typesetting" panose="03020402040406030203" pitchFamily="66" charset="-78"/>
            </a:endParaRPr>
          </a:p>
          <a:p>
            <a:pPr algn="ctr" eaLnBrk="1" hangingPunct="1">
              <a:spcBef>
                <a:spcPct val="0"/>
              </a:spcBef>
              <a:buFontTx/>
              <a:buNone/>
            </a:pPr>
            <a:r>
              <a:rPr lang="en-US" altLang="en-US" sz="2400" dirty="0">
                <a:latin typeface="Bookman Old Style" panose="02050604050505020204" pitchFamily="18" charset="0"/>
                <a:cs typeface="Arabic Typesetting" panose="03020402040406030203" pitchFamily="66" charset="-78"/>
              </a:rPr>
              <a:t> </a:t>
            </a:r>
          </a:p>
          <a:p>
            <a:pPr algn="ctr" eaLnBrk="1" hangingPunct="1">
              <a:spcBef>
                <a:spcPct val="0"/>
              </a:spcBef>
              <a:buFontTx/>
              <a:buNone/>
            </a:pPr>
            <a:r>
              <a:rPr lang="en-US" altLang="en-US" sz="2400" dirty="0">
                <a:latin typeface="Bookman Old Style" panose="02050604050505020204" pitchFamily="18" charset="0"/>
                <a:cs typeface="Arabic Typesetting" panose="03020402040406030203" pitchFamily="66" charset="-78"/>
              </a:rPr>
              <a:t>Dr T. Mayooran,</a:t>
            </a:r>
          </a:p>
          <a:p>
            <a:pPr algn="ctr" eaLnBrk="1" hangingPunct="1">
              <a:spcBef>
                <a:spcPct val="0"/>
              </a:spcBef>
              <a:buFontTx/>
              <a:buNone/>
            </a:pPr>
            <a:r>
              <a:rPr lang="en-US" altLang="en-US" sz="2400" dirty="0">
                <a:latin typeface="Bookman Old Style" panose="02050604050505020204" pitchFamily="18" charset="0"/>
                <a:cs typeface="Arabic Typesetting" panose="03020402040406030203" pitchFamily="66" charset="-78"/>
              </a:rPr>
              <a:t>Senior Lecturer, </a:t>
            </a:r>
          </a:p>
          <a:p>
            <a:pPr algn="ctr" eaLnBrk="1" hangingPunct="1">
              <a:spcBef>
                <a:spcPct val="0"/>
              </a:spcBef>
              <a:buFontTx/>
              <a:buNone/>
            </a:pPr>
            <a:r>
              <a:rPr lang="en-US" altLang="en-US" sz="2400" dirty="0">
                <a:latin typeface="Bookman Old Style" panose="02050604050505020204" pitchFamily="18" charset="0"/>
                <a:cs typeface="Arabic Typesetting" panose="03020402040406030203" pitchFamily="66" charset="-78"/>
              </a:rPr>
              <a:t>Department of Interdisciplinary Studies,</a:t>
            </a:r>
          </a:p>
          <a:p>
            <a:pPr algn="ctr" eaLnBrk="1" hangingPunct="1">
              <a:lnSpc>
                <a:spcPct val="110000"/>
              </a:lnSpc>
              <a:spcBef>
                <a:spcPct val="0"/>
              </a:spcBef>
              <a:buFontTx/>
              <a:buNone/>
            </a:pPr>
            <a:r>
              <a:rPr lang="en-US" altLang="en-US" sz="2400" dirty="0">
                <a:latin typeface="Bookman Old Style" panose="02050604050505020204" pitchFamily="18" charset="0"/>
                <a:cs typeface="Arabic Typesetting" panose="03020402040406030203" pitchFamily="66" charset="-78"/>
              </a:rPr>
              <a:t>Faculty of Engineering,</a:t>
            </a:r>
          </a:p>
          <a:p>
            <a:pPr algn="ctr" eaLnBrk="1" hangingPunct="1">
              <a:lnSpc>
                <a:spcPct val="110000"/>
              </a:lnSpc>
              <a:spcBef>
                <a:spcPct val="0"/>
              </a:spcBef>
              <a:buFontTx/>
              <a:buNone/>
            </a:pPr>
            <a:r>
              <a:rPr lang="en-US" altLang="en-US" sz="2400" dirty="0">
                <a:latin typeface="Bookman Old Style" panose="02050604050505020204" pitchFamily="18" charset="0"/>
                <a:cs typeface="Arabic Typesetting" panose="03020402040406030203" pitchFamily="66" charset="-78"/>
              </a:rPr>
              <a:t>University of Jaffna</a:t>
            </a:r>
            <a:r>
              <a:rPr lang="en-US" altLang="en-US" sz="2400" b="1" dirty="0">
                <a:latin typeface="Bookman Old Style" panose="02050604050505020204" pitchFamily="18" charset="0"/>
                <a:cs typeface="Arabic Typesetting" panose="03020402040406030203" pitchFamily="66" charset="-78"/>
              </a:rPr>
              <a:t>.</a:t>
            </a:r>
          </a:p>
          <a:p>
            <a:pPr algn="ctr" eaLnBrk="1" hangingPunct="1">
              <a:lnSpc>
                <a:spcPct val="110000"/>
              </a:lnSpc>
              <a:spcBef>
                <a:spcPct val="0"/>
              </a:spcBef>
              <a:buFontTx/>
              <a:buNone/>
            </a:pPr>
            <a:endParaRPr lang="en-US" altLang="en-US" sz="2400" b="1" dirty="0">
              <a:latin typeface="Bookman Old Style" panose="02050604050505020204" pitchFamily="18" charset="0"/>
              <a:cs typeface="Arabic Typesetting" panose="03020402040406030203" pitchFamily="66" charset="-78"/>
            </a:endParaRPr>
          </a:p>
          <a:p>
            <a:pPr algn="ctr" eaLnBrk="1" hangingPunct="1">
              <a:lnSpc>
                <a:spcPct val="110000"/>
              </a:lnSpc>
              <a:spcBef>
                <a:spcPct val="0"/>
              </a:spcBef>
              <a:buFontTx/>
              <a:buNone/>
            </a:pPr>
            <a:endParaRPr lang="en-US" altLang="en-US" sz="2400" b="1" dirty="0">
              <a:latin typeface="Bookman Old Style" panose="02050604050505020204" pitchFamily="18" charset="0"/>
              <a:cs typeface="Arabic Typesetting" panose="03020402040406030203" pitchFamily="66" charset="-78"/>
            </a:endParaRPr>
          </a:p>
          <a:p>
            <a:pPr algn="ctr" eaLnBrk="1" hangingPunct="1">
              <a:lnSpc>
                <a:spcPct val="110000"/>
              </a:lnSpc>
              <a:spcBef>
                <a:spcPct val="0"/>
              </a:spcBef>
              <a:buFontTx/>
              <a:buNone/>
            </a:pPr>
            <a:r>
              <a:rPr lang="en-US" altLang="en-US" sz="2400" dirty="0">
                <a:latin typeface="Bookman Old Style" panose="02050604050505020204" pitchFamily="18" charset="0"/>
                <a:cs typeface="Arabic Typesetting" panose="03020402040406030203" pitchFamily="66" charset="-78"/>
              </a:rPr>
              <a:t>Email: </a:t>
            </a:r>
            <a:r>
              <a:rPr lang="en-US" altLang="en-US" sz="2400" dirty="0">
                <a:latin typeface="Bookman Old Style" panose="02050604050505020204" pitchFamily="18" charset="0"/>
                <a:cs typeface="Arabic Typesetting" panose="03020402040406030203" pitchFamily="66" charset="-78"/>
                <a:hlinkClick r:id="rId4"/>
              </a:rPr>
              <a:t>mayooran@eng.jfn.ac.lk</a:t>
            </a:r>
            <a:endParaRPr lang="en-US" altLang="en-US" sz="2400" dirty="0">
              <a:latin typeface="Bookman Old Style" panose="02050604050505020204" pitchFamily="18" charset="0"/>
              <a:cs typeface="Arabic Typesetting" panose="03020402040406030203" pitchFamily="66" charset="-78"/>
            </a:endParaRPr>
          </a:p>
          <a:p>
            <a:pPr algn="ctr" eaLnBrk="1" hangingPunct="1">
              <a:spcBef>
                <a:spcPct val="0"/>
              </a:spcBef>
              <a:buFontTx/>
              <a:buNone/>
            </a:pPr>
            <a:r>
              <a:rPr lang="en-US" altLang="en-US" sz="2400" b="1" dirty="0">
                <a:latin typeface="Bookman Old Style" panose="02050604050505020204" pitchFamily="18" charset="0"/>
                <a:cs typeface="Arabic Typesetting" panose="03020402040406030203" pitchFamily="66" charset="-78"/>
              </a:rPr>
              <a:t>	</a:t>
            </a:r>
            <a:r>
              <a:rPr lang="en-US" altLang="en-US" sz="2400" b="1" dirty="0">
                <a:latin typeface="Bookman Old Style" panose="02050604050505020204" pitchFamily="18" charset="0"/>
                <a:cs typeface="Tahoma" panose="020B0604030504040204" pitchFamily="34" charset="0"/>
              </a:rPr>
              <a:t> </a:t>
            </a:r>
          </a:p>
        </p:txBody>
      </p:sp>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Normal Distribution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09600" y="1524000"/>
                <a:ext cx="8229600" cy="4114800"/>
              </a:xfrm>
            </p:spPr>
            <p:txBody>
              <a:bodyPr/>
              <a:lstStyle/>
              <a:p>
                <a:pPr marL="0" indent="0" algn="just">
                  <a:buNone/>
                </a:pPr>
                <a:r>
                  <a:rPr lang="en-IN" sz="3000" dirty="0">
                    <a:latin typeface="Times New Roman" panose="02020603050405020304" pitchFamily="18" charset="0"/>
                    <a:cs typeface="Times New Roman" panose="02020603050405020304" pitchFamily="18" charset="0"/>
                  </a:rPr>
                  <a:t>The general formula for the pdf of the normal distribution is</a:t>
                </a:r>
              </a:p>
              <a:p>
                <a:pPr marL="0" indent="0" algn="just">
                  <a:buNone/>
                </a:pPr>
                <a:endParaRPr lang="en-IN" sz="3000" dirty="0">
                  <a:latin typeface="Times New Roman" panose="02020603050405020304" pitchFamily="18" charset="0"/>
                  <a:cs typeface="Times New Roman" panose="02020603050405020304" pitchFamily="18" charset="0"/>
                </a:endParaRPr>
              </a:p>
              <a:p>
                <a:pPr marL="0" indent="0" algn="just">
                  <a:buNone/>
                </a:pPr>
                <a:endParaRPr lang="en-IN" sz="3000" dirty="0">
                  <a:latin typeface="Times New Roman" panose="02020603050405020304" pitchFamily="18" charset="0"/>
                  <a:cs typeface="Times New Roman" panose="02020603050405020304" pitchFamily="18" charset="0"/>
                </a:endParaRPr>
              </a:p>
              <a:p>
                <a:pPr marL="0" indent="0" algn="just">
                  <a:buNone/>
                </a:pPr>
                <a:r>
                  <a:rPr lang="en-IN" sz="3000" dirty="0">
                    <a:latin typeface="Times New Roman" panose="02020603050405020304" pitchFamily="18" charset="0"/>
                    <a:cs typeface="Times New Roman" panose="02020603050405020304" pitchFamily="18" charset="0"/>
                  </a:rPr>
                  <a:t>Where </a:t>
                </a:r>
                <a14:m>
                  <m:oMath xmlns:m="http://schemas.openxmlformats.org/officeDocument/2006/math">
                    <m:r>
                      <a:rPr lang="en-IN" sz="3000" i="1" smtClean="0">
                        <a:latin typeface="Cambria Math" panose="02040503050406030204" pitchFamily="18" charset="0"/>
                        <a:ea typeface="Cambria Math" panose="02040503050406030204" pitchFamily="18" charset="0"/>
                        <a:cs typeface="Times New Roman" panose="02020603050405020304" pitchFamily="18" charset="0"/>
                      </a:rPr>
                      <m:t>𝜇</m:t>
                    </m:r>
                  </m:oMath>
                </a14:m>
                <a:r>
                  <a:rPr lang="en-IN" sz="3000" dirty="0">
                    <a:latin typeface="Times New Roman" panose="02020603050405020304" pitchFamily="18" charset="0"/>
                    <a:cs typeface="Times New Roman" panose="02020603050405020304" pitchFamily="18" charset="0"/>
                  </a:rPr>
                  <a:t> is the location parameter and </a:t>
                </a:r>
                <a14:m>
                  <m:oMath xmlns:m="http://schemas.openxmlformats.org/officeDocument/2006/math">
                    <m:r>
                      <a:rPr lang="en-IN" sz="3000" i="1" smtClean="0">
                        <a:latin typeface="Cambria Math" panose="02040503050406030204" pitchFamily="18" charset="0"/>
                        <a:ea typeface="Cambria Math" panose="02040503050406030204" pitchFamily="18" charset="0"/>
                        <a:cs typeface="Times New Roman" panose="02020603050405020304" pitchFamily="18" charset="0"/>
                      </a:rPr>
                      <m:t>𝜎</m:t>
                    </m:r>
                  </m:oMath>
                </a14:m>
                <a:r>
                  <a:rPr lang="en-IN" sz="3000" dirty="0">
                    <a:latin typeface="Times New Roman" panose="02020603050405020304" pitchFamily="18" charset="0"/>
                    <a:cs typeface="Times New Roman" panose="02020603050405020304" pitchFamily="18" charset="0"/>
                  </a:rPr>
                  <a:t> is the scale parameter. A random variable </a:t>
                </a:r>
                <a14:m>
                  <m:oMath xmlns:m="http://schemas.openxmlformats.org/officeDocument/2006/math">
                    <m:r>
                      <a:rPr lang="en-IN" sz="3000" i="1" dirty="0" smtClean="0">
                        <a:latin typeface="Cambria Math" panose="02040503050406030204" pitchFamily="18" charset="0"/>
                        <a:cs typeface="Times New Roman" panose="02020603050405020304" pitchFamily="18" charset="0"/>
                      </a:rPr>
                      <m:t>𝑋</m:t>
                    </m:r>
                  </m:oMath>
                </a14:m>
                <a:r>
                  <a:rPr lang="en-IN" sz="3000" dirty="0">
                    <a:latin typeface="Times New Roman" panose="02020603050405020304" pitchFamily="18" charset="0"/>
                    <a:cs typeface="Times New Roman" panose="02020603050405020304" pitchFamily="18" charset="0"/>
                  </a:rPr>
                  <a:t>that follows the above pdf is known as a normal random variable. The mean of </a:t>
                </a:r>
                <a:r>
                  <a:rPr lang="en-IN" sz="3000" i="1" dirty="0">
                    <a:latin typeface="Times New Roman" panose="02020603050405020304" pitchFamily="18" charset="0"/>
                    <a:cs typeface="Times New Roman" panose="02020603050405020304" pitchFamily="18" charset="0"/>
                  </a:rPr>
                  <a:t>X</a:t>
                </a:r>
                <a:r>
                  <a:rPr lang="en-IN" sz="3000" dirty="0">
                    <a:latin typeface="Times New Roman" panose="02020603050405020304" pitchFamily="18" charset="0"/>
                    <a:cs typeface="Times New Roman" panose="02020603050405020304" pitchFamily="18" charset="0"/>
                  </a:rPr>
                  <a:t> is </a:t>
                </a:r>
                <a14:m>
                  <m:oMath xmlns:m="http://schemas.openxmlformats.org/officeDocument/2006/math">
                    <m:r>
                      <a:rPr lang="en-IN" sz="3000" i="1" smtClean="0">
                        <a:latin typeface="Cambria Math" panose="02040503050406030204" pitchFamily="18" charset="0"/>
                        <a:ea typeface="Cambria Math" panose="02040503050406030204" pitchFamily="18" charset="0"/>
                        <a:cs typeface="Times New Roman" panose="02020603050405020304" pitchFamily="18" charset="0"/>
                      </a:rPr>
                      <m:t>𝜇</m:t>
                    </m:r>
                  </m:oMath>
                </a14:m>
                <a:r>
                  <a:rPr lang="en-IN" sz="3000" dirty="0">
                    <a:latin typeface="Times New Roman" panose="02020603050405020304" pitchFamily="18" charset="0"/>
                    <a:cs typeface="Times New Roman" panose="02020603050405020304" pitchFamily="18" charset="0"/>
                  </a:rPr>
                  <a:t> and the standard deviation of </a:t>
                </a:r>
                <a:r>
                  <a:rPr lang="en-IN" sz="3000" i="1" dirty="0">
                    <a:latin typeface="Times New Roman" panose="02020603050405020304" pitchFamily="18" charset="0"/>
                    <a:cs typeface="Times New Roman" panose="02020603050405020304" pitchFamily="18" charset="0"/>
                  </a:rPr>
                  <a:t>X</a:t>
                </a:r>
                <a:r>
                  <a:rPr lang="en-IN" sz="3000" dirty="0">
                    <a:latin typeface="Times New Roman" panose="02020603050405020304" pitchFamily="18" charset="0"/>
                    <a:cs typeface="Times New Roman" panose="02020603050405020304" pitchFamily="18" charset="0"/>
                  </a:rPr>
                  <a:t> is </a:t>
                </a:r>
                <a14:m>
                  <m:oMath xmlns:m="http://schemas.openxmlformats.org/officeDocument/2006/math">
                    <m:r>
                      <a:rPr lang="en-IN" sz="3000" i="1" smtClean="0">
                        <a:latin typeface="Cambria Math" panose="02040503050406030204" pitchFamily="18" charset="0"/>
                        <a:ea typeface="Cambria Math" panose="02040503050406030204" pitchFamily="18" charset="0"/>
                        <a:cs typeface="Times New Roman" panose="02020603050405020304" pitchFamily="18" charset="0"/>
                      </a:rPr>
                      <m:t>𝜎</m:t>
                    </m:r>
                  </m:oMath>
                </a14:m>
                <a:r>
                  <a:rPr lang="en-IN" sz="3000" dirty="0">
                    <a:latin typeface="Times New Roman" panose="02020603050405020304" pitchFamily="18" charset="0"/>
                    <a:cs typeface="Times New Roman" panose="02020603050405020304" pitchFamily="18" charset="0"/>
                  </a:rPr>
                  <a:t> . </a:t>
                </a:r>
                <a14:m>
                  <m:oMath xmlns:m="http://schemas.openxmlformats.org/officeDocument/2006/math">
                    <m:r>
                      <a:rPr lang="en-GB" sz="3000" b="0" i="1" smtClean="0">
                        <a:latin typeface="Cambria Math" panose="02040503050406030204" pitchFamily="18" charset="0"/>
                        <a:cs typeface="Times New Roman" panose="02020603050405020304" pitchFamily="18" charset="0"/>
                      </a:rPr>
                      <m:t>𝑓</m:t>
                    </m:r>
                    <m:d>
                      <m:dPr>
                        <m:ctrlPr>
                          <a:rPr lang="en-GB" sz="3000" b="0" i="1" smtClean="0">
                            <a:latin typeface="Cambria Math" panose="02040503050406030204" pitchFamily="18" charset="0"/>
                            <a:cs typeface="Times New Roman" panose="02020603050405020304" pitchFamily="18" charset="0"/>
                          </a:rPr>
                        </m:ctrlPr>
                      </m:dPr>
                      <m:e>
                        <m:r>
                          <a:rPr lang="en-GB" sz="3000" b="0" i="1" smtClean="0">
                            <a:latin typeface="Cambria Math" panose="02040503050406030204" pitchFamily="18" charset="0"/>
                            <a:cs typeface="Times New Roman" panose="02020603050405020304" pitchFamily="18" charset="0"/>
                          </a:rPr>
                          <m:t>𝑥</m:t>
                        </m:r>
                      </m:e>
                    </m:d>
                    <m:r>
                      <a:rPr lang="en-GB" sz="3000" b="0" i="1" smtClean="0">
                        <a:latin typeface="Cambria Math" panose="02040503050406030204" pitchFamily="18" charset="0"/>
                        <a:cs typeface="Times New Roman" panose="02020603050405020304" pitchFamily="18" charset="0"/>
                      </a:rPr>
                      <m:t> </m:t>
                    </m:r>
                  </m:oMath>
                </a14:m>
                <a:r>
                  <a:rPr lang="en-IN" sz="3000" dirty="0">
                    <a:latin typeface="Times New Roman" panose="02020603050405020304" pitchFamily="18" charset="0"/>
                    <a:cs typeface="Times New Roman" panose="02020603050405020304" pitchFamily="18" charset="0"/>
                  </a:rPr>
                  <a:t>is symmetric about </a:t>
                </a:r>
                <a14:m>
                  <m:oMath xmlns:m="http://schemas.openxmlformats.org/officeDocument/2006/math">
                    <m:r>
                      <a:rPr lang="en-IN" sz="3000" i="1" smtClean="0">
                        <a:latin typeface="Cambria Math" panose="02040503050406030204" pitchFamily="18" charset="0"/>
                        <a:ea typeface="Cambria Math" panose="02040503050406030204" pitchFamily="18" charset="0"/>
                        <a:cs typeface="Times New Roman" panose="02020603050405020304" pitchFamily="18" charset="0"/>
                      </a:rPr>
                      <m:t>𝜇</m:t>
                    </m:r>
                  </m:oMath>
                </a14:m>
                <a:r>
                  <a:rPr lang="en-IN" sz="3000" dirty="0">
                    <a:latin typeface="Times New Roman" panose="02020603050405020304" pitchFamily="18" charset="0"/>
                    <a:cs typeface="Times New Roman" panose="02020603050405020304" pitchFamily="18" charset="0"/>
                  </a:rPr>
                  <a:t>.</a:t>
                </a:r>
              </a:p>
              <a:p>
                <a:pPr marL="0" indent="0" algn="just">
                  <a:buNone/>
                </a:pPr>
                <a:endParaRPr lang="en-IN" sz="3000" dirty="0">
                  <a:latin typeface="Times New Roman" panose="02020603050405020304" pitchFamily="18"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09600" y="1524000"/>
                <a:ext cx="8229600" cy="4114800"/>
              </a:xfrm>
              <a:blipFill>
                <a:blip r:embed="rId2"/>
                <a:stretch>
                  <a:fillRect l="-1704" t="-1926" r="-1704" b="-13481"/>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4" name="Object 3"/>
              <p:cNvSpPr txBox="1"/>
              <p:nvPr/>
            </p:nvSpPr>
            <p:spPr>
              <a:xfrm>
                <a:off x="2590800" y="2647950"/>
                <a:ext cx="5334000" cy="933450"/>
              </a:xfrm>
              <a:prstGeom prst="rect">
                <a:avLst/>
              </a:prstGeom>
              <a:solidFill>
                <a:schemeClr val="tx2">
                  <a:lumMod val="20000"/>
                  <a:lumOff val="80000"/>
                </a:schemeClr>
              </a:solidFill>
              <a:ln>
                <a:solidFill>
                  <a:schemeClr val="tx2"/>
                </a:solidFill>
              </a:ln>
            </p:spPr>
            <p:txBody>
              <a:bodyPr>
                <a:normAutofit fontScale="92500"/>
              </a:bodyPr>
              <a:lstStyle/>
              <a:p>
                <a14:m>
                  <m:oMath xmlns:m="http://schemas.openxmlformats.org/officeDocument/2006/math">
                    <m:r>
                      <a:rPr lang="en-NZ" i="1" smtClean="0">
                        <a:solidFill>
                          <a:srgbClr val="000000"/>
                        </a:solidFill>
                        <a:latin typeface="Cambria Math" panose="02040503050406030204" pitchFamily="18" charset="0"/>
                      </a:rPr>
                      <m:t>𝑓</m:t>
                    </m:r>
                    <m:r>
                      <a:rPr lang="en-NZ" i="1" smtClean="0">
                        <a:solidFill>
                          <a:srgbClr val="000000"/>
                        </a:solidFill>
                        <a:latin typeface="Cambria Math" panose="02040503050406030204" pitchFamily="18" charset="0"/>
                      </a:rPr>
                      <m:t>(</m:t>
                    </m:r>
                    <m:r>
                      <a:rPr lang="en-NZ" i="1" smtClean="0">
                        <a:solidFill>
                          <a:srgbClr val="000000"/>
                        </a:solidFill>
                        <a:latin typeface="Cambria Math" panose="02040503050406030204" pitchFamily="18" charset="0"/>
                      </a:rPr>
                      <m:t>𝑥</m:t>
                    </m:r>
                    <m:r>
                      <a:rPr lang="en-NZ" i="1" smtClean="0">
                        <a:solidFill>
                          <a:srgbClr val="000000"/>
                        </a:solidFill>
                        <a:latin typeface="Cambria Math" panose="02040503050406030204" pitchFamily="18" charset="0"/>
                      </a:rPr>
                      <m:t>)=</m:t>
                    </m:r>
                    <m:f>
                      <m:fPr>
                        <m:ctrlPr>
                          <a:rPr lang="en-NZ" i="1">
                            <a:solidFill>
                              <a:srgbClr val="000000"/>
                            </a:solidFill>
                            <a:latin typeface="Cambria Math" panose="02040503050406030204" pitchFamily="18" charset="0"/>
                          </a:rPr>
                        </m:ctrlPr>
                      </m:fPr>
                      <m:num>
                        <m:r>
                          <a:rPr lang="en-NZ" i="1">
                            <a:solidFill>
                              <a:srgbClr val="000000"/>
                            </a:solidFill>
                            <a:latin typeface="Cambria Math" panose="02040503050406030204" pitchFamily="18" charset="0"/>
                          </a:rPr>
                          <m:t>1</m:t>
                        </m:r>
                      </m:num>
                      <m:den>
                        <m:r>
                          <a:rPr lang="en-NZ" i="1">
                            <a:solidFill>
                              <a:srgbClr val="000000"/>
                            </a:solidFill>
                            <a:latin typeface="Cambria Math" panose="02040503050406030204" pitchFamily="18" charset="0"/>
                          </a:rPr>
                          <m:t>𝜎</m:t>
                        </m:r>
                        <m:rad>
                          <m:radPr>
                            <m:degHide m:val="on"/>
                            <m:ctrlPr>
                              <a:rPr lang="en-NZ" i="1">
                                <a:solidFill>
                                  <a:srgbClr val="000000"/>
                                </a:solidFill>
                                <a:latin typeface="Cambria Math" panose="02040503050406030204" pitchFamily="18" charset="0"/>
                              </a:rPr>
                            </m:ctrlPr>
                          </m:radPr>
                          <m:deg/>
                          <m:e>
                            <m:r>
                              <a:rPr lang="en-NZ" i="1">
                                <a:solidFill>
                                  <a:srgbClr val="000000"/>
                                </a:solidFill>
                                <a:latin typeface="Cambria Math" panose="02040503050406030204" pitchFamily="18" charset="0"/>
                              </a:rPr>
                              <m:t>2</m:t>
                            </m:r>
                            <m:r>
                              <a:rPr lang="en-NZ" i="1">
                                <a:solidFill>
                                  <a:srgbClr val="000000"/>
                                </a:solidFill>
                                <a:latin typeface="Cambria Math" panose="02040503050406030204" pitchFamily="18" charset="0"/>
                              </a:rPr>
                              <m:t>𝜋</m:t>
                            </m:r>
                          </m:e>
                        </m:rad>
                      </m:den>
                    </m:f>
                    <m:sSup>
                      <m:sSupPr>
                        <m:ctrlPr>
                          <a:rPr lang="en-NZ" i="1">
                            <a:solidFill>
                              <a:srgbClr val="000000"/>
                            </a:solidFill>
                            <a:latin typeface="Cambria Math" panose="02040503050406030204" pitchFamily="18" charset="0"/>
                          </a:rPr>
                        </m:ctrlPr>
                      </m:sSupPr>
                      <m:e>
                        <m:r>
                          <a:rPr lang="en-NZ" i="1">
                            <a:solidFill>
                              <a:srgbClr val="000000"/>
                            </a:solidFill>
                            <a:latin typeface="Cambria Math" panose="02040503050406030204" pitchFamily="18" charset="0"/>
                          </a:rPr>
                          <m:t>𝑒</m:t>
                        </m:r>
                      </m:e>
                      <m:sup>
                        <m:r>
                          <a:rPr lang="en-NZ" i="1">
                            <a:solidFill>
                              <a:srgbClr val="000000"/>
                            </a:solidFill>
                            <a:latin typeface="Cambria Math" panose="02040503050406030204" pitchFamily="18" charset="0"/>
                          </a:rPr>
                          <m:t>−</m:t>
                        </m:r>
                        <m:f>
                          <m:fPr>
                            <m:ctrlPr>
                              <a:rPr lang="en-NZ" i="1">
                                <a:solidFill>
                                  <a:srgbClr val="000000"/>
                                </a:solidFill>
                                <a:latin typeface="Cambria Math" panose="02040503050406030204" pitchFamily="18" charset="0"/>
                              </a:rPr>
                            </m:ctrlPr>
                          </m:fPr>
                          <m:num>
                            <m:r>
                              <a:rPr lang="en-NZ" i="1">
                                <a:solidFill>
                                  <a:srgbClr val="000000"/>
                                </a:solidFill>
                                <a:latin typeface="Cambria Math" panose="02040503050406030204" pitchFamily="18" charset="0"/>
                              </a:rPr>
                              <m:t>1</m:t>
                            </m:r>
                          </m:num>
                          <m:den>
                            <m:r>
                              <a:rPr lang="en-NZ" i="1">
                                <a:solidFill>
                                  <a:srgbClr val="000000"/>
                                </a:solidFill>
                                <a:latin typeface="Cambria Math" panose="02040503050406030204" pitchFamily="18" charset="0"/>
                              </a:rPr>
                              <m:t>2</m:t>
                            </m:r>
                          </m:den>
                        </m:f>
                        <m:sSup>
                          <m:sSupPr>
                            <m:ctrlPr>
                              <a:rPr lang="en-NZ" i="1">
                                <a:solidFill>
                                  <a:srgbClr val="000000"/>
                                </a:solidFill>
                                <a:latin typeface="Cambria Math" panose="02040503050406030204" pitchFamily="18" charset="0"/>
                              </a:rPr>
                            </m:ctrlPr>
                          </m:sSupPr>
                          <m:e>
                            <m:d>
                              <m:dPr>
                                <m:ctrlPr>
                                  <a:rPr lang="en-NZ" i="1">
                                    <a:solidFill>
                                      <a:srgbClr val="000000"/>
                                    </a:solidFill>
                                    <a:latin typeface="Cambria Math" panose="02040503050406030204" pitchFamily="18" charset="0"/>
                                  </a:rPr>
                                </m:ctrlPr>
                              </m:dPr>
                              <m:e>
                                <m:f>
                                  <m:fPr>
                                    <m:ctrlPr>
                                      <a:rPr lang="en-NZ" i="1">
                                        <a:solidFill>
                                          <a:srgbClr val="000000"/>
                                        </a:solidFill>
                                        <a:latin typeface="Cambria Math" panose="02040503050406030204" pitchFamily="18" charset="0"/>
                                      </a:rPr>
                                    </m:ctrlPr>
                                  </m:fPr>
                                  <m:num>
                                    <m:r>
                                      <a:rPr lang="en-NZ" i="1">
                                        <a:solidFill>
                                          <a:srgbClr val="000000"/>
                                        </a:solidFill>
                                        <a:latin typeface="Cambria Math" panose="02040503050406030204" pitchFamily="18" charset="0"/>
                                      </a:rPr>
                                      <m:t>𝑥</m:t>
                                    </m:r>
                                    <m:r>
                                      <a:rPr lang="en-NZ" i="1">
                                        <a:solidFill>
                                          <a:srgbClr val="000000"/>
                                        </a:solidFill>
                                        <a:latin typeface="Cambria Math" panose="02040503050406030204" pitchFamily="18" charset="0"/>
                                      </a:rPr>
                                      <m:t>−</m:t>
                                    </m:r>
                                    <m:r>
                                      <a:rPr lang="en-NZ" i="1">
                                        <a:solidFill>
                                          <a:srgbClr val="000000"/>
                                        </a:solidFill>
                                        <a:latin typeface="Cambria Math" panose="02040503050406030204" pitchFamily="18" charset="0"/>
                                      </a:rPr>
                                      <m:t>𝜇</m:t>
                                    </m:r>
                                  </m:num>
                                  <m:den>
                                    <m:r>
                                      <a:rPr lang="en-NZ" i="1">
                                        <a:solidFill>
                                          <a:srgbClr val="000000"/>
                                        </a:solidFill>
                                        <a:latin typeface="Cambria Math" panose="02040503050406030204" pitchFamily="18" charset="0"/>
                                      </a:rPr>
                                      <m:t>𝜎</m:t>
                                    </m:r>
                                  </m:den>
                                </m:f>
                              </m:e>
                            </m:d>
                          </m:e>
                          <m:sup>
                            <m:r>
                              <a:rPr lang="en-NZ" i="1">
                                <a:solidFill>
                                  <a:srgbClr val="000000"/>
                                </a:solidFill>
                                <a:latin typeface="Cambria Math" panose="02040503050406030204" pitchFamily="18" charset="0"/>
                              </a:rPr>
                              <m:t>2</m:t>
                            </m:r>
                          </m:sup>
                        </m:sSup>
                      </m:sup>
                    </m:sSup>
                  </m:oMath>
                </a14:m>
                <a:r>
                  <a:rPr lang="en-NZ" dirty="0">
                    <a:solidFill>
                      <a:srgbClr val="000000"/>
                    </a:solidFill>
                  </a:rPr>
                  <a:t> </a:t>
                </a:r>
                <a14:m>
                  <m:oMath xmlns:m="http://schemas.openxmlformats.org/officeDocument/2006/math">
                    <m:r>
                      <m:rPr>
                        <m:nor/>
                      </m:rPr>
                      <a:rPr lang="en-NZ">
                        <a:solidFill>
                          <a:srgbClr val="000000"/>
                        </a:solidFill>
                        <a:latin typeface="Cambria Math" panose="02040503050406030204" pitchFamily="18" charset="0"/>
                      </a:rPr>
                      <m:t>for</m:t>
                    </m:r>
                    <m:r>
                      <m:rPr>
                        <m:nor/>
                      </m:rPr>
                      <a:rPr lang="en-NZ" b="0" i="0" smtClean="0">
                        <a:solidFill>
                          <a:srgbClr val="000000"/>
                        </a:solidFill>
                        <a:latin typeface="Cambria Math" panose="02040503050406030204" pitchFamily="18" charset="0"/>
                      </a:rPr>
                      <m:t>      </m:t>
                    </m:r>
                    <m:r>
                      <a:rPr lang="en-NZ" i="1">
                        <a:solidFill>
                          <a:srgbClr val="000000"/>
                        </a:solidFill>
                        <a:latin typeface="Cambria Math" panose="02040503050406030204" pitchFamily="18" charset="0"/>
                      </a:rPr>
                      <m:t>−∝≤</m:t>
                    </m:r>
                    <m:r>
                      <a:rPr lang="en-NZ" i="1">
                        <a:solidFill>
                          <a:srgbClr val="000000"/>
                        </a:solidFill>
                        <a:latin typeface="Cambria Math" panose="02040503050406030204" pitchFamily="18" charset="0"/>
                      </a:rPr>
                      <m:t>𝑥</m:t>
                    </m:r>
                    <m:r>
                      <a:rPr lang="en-NZ" i="1">
                        <a:solidFill>
                          <a:srgbClr val="000000"/>
                        </a:solidFill>
                        <a:latin typeface="Cambria Math" panose="02040503050406030204" pitchFamily="18" charset="0"/>
                      </a:rPr>
                      <m:t>≤∝</m:t>
                    </m:r>
                  </m:oMath>
                </a14:m>
                <a:endParaRPr lang="en-NZ" dirty="0"/>
              </a:p>
            </p:txBody>
          </p:sp>
        </mc:Choice>
        <mc:Fallback xmlns="">
          <p:sp>
            <p:nvSpPr>
              <p:cNvPr id="4" name="Object 3"/>
              <p:cNvSpPr txBox="1">
                <a:spLocks noRot="1" noChangeAspect="1" noMove="1" noResize="1" noEditPoints="1" noAdjustHandles="1" noChangeArrowheads="1" noChangeShapeType="1" noTextEdit="1"/>
              </p:cNvSpPr>
              <p:nvPr/>
            </p:nvSpPr>
            <p:spPr>
              <a:xfrm>
                <a:off x="2590800" y="2647950"/>
                <a:ext cx="5334000" cy="933450"/>
              </a:xfrm>
              <a:prstGeom prst="rect">
                <a:avLst/>
              </a:prstGeom>
              <a:blipFill>
                <a:blip r:embed="rId4"/>
                <a:stretch>
                  <a:fillRect/>
                </a:stretch>
              </a:blipFill>
              <a:ln>
                <a:solidFill>
                  <a:schemeClr val="tx2"/>
                </a:solidFill>
              </a:ln>
            </p:spPr>
            <p:txBody>
              <a:bodyPr/>
              <a:lstStyle/>
              <a:p>
                <a:r>
                  <a:rPr lang="en-NZ">
                    <a:noFill/>
                  </a:rPr>
                  <a:t> </a:t>
                </a:r>
              </a:p>
            </p:txBody>
          </p:sp>
        </mc:Fallback>
      </mc:AlternateContent>
      <p:sp>
        <p:nvSpPr>
          <p:cNvPr id="5" name="Date Placeholder 4">
            <a:extLst>
              <a:ext uri="{FF2B5EF4-FFF2-40B4-BE49-F238E27FC236}">
                <a16:creationId xmlns:a16="http://schemas.microsoft.com/office/drawing/2014/main" id="{84E941DA-D5ED-4535-929B-F1A0EA5954B4}"/>
              </a:ext>
            </a:extLst>
          </p:cNvPr>
          <p:cNvSpPr>
            <a:spLocks noGrp="1"/>
          </p:cNvSpPr>
          <p:nvPr>
            <p:ph type="dt" sz="half" idx="10"/>
          </p:nvPr>
        </p:nvSpPr>
        <p:spPr/>
        <p:txBody>
          <a:bodyPr/>
          <a:lstStyle/>
          <a:p>
            <a:pPr>
              <a:defRPr/>
            </a:pPr>
            <a:fld id="{F119FFEC-E765-4012-BD14-AD355430DCA7}" type="datetime5">
              <a:rPr lang="en-US" smtClean="0"/>
              <a:t>30-Dec-25</a:t>
            </a:fld>
            <a:endParaRPr lang="en-US"/>
          </a:p>
        </p:txBody>
      </p:sp>
      <p:sp>
        <p:nvSpPr>
          <p:cNvPr id="6" name="Footer Placeholder 5">
            <a:extLst>
              <a:ext uri="{FF2B5EF4-FFF2-40B4-BE49-F238E27FC236}">
                <a16:creationId xmlns:a16="http://schemas.microsoft.com/office/drawing/2014/main" id="{74EA0C9F-29DB-4313-A114-6F87BD2D74B9}"/>
              </a:ext>
            </a:extLst>
          </p:cNvPr>
          <p:cNvSpPr>
            <a:spLocks noGrp="1"/>
          </p:cNvSpPr>
          <p:nvPr>
            <p:ph type="ftr" sz="quarter" idx="11"/>
          </p:nvPr>
        </p:nvSpPr>
        <p:spPr/>
        <p:txBody>
          <a:bodyPr/>
          <a:lstStyle/>
          <a:p>
            <a:pPr>
              <a:defRPr/>
            </a:pPr>
            <a:r>
              <a:rPr lang="en-US"/>
              <a:t>T. Mayooran</a:t>
            </a:r>
          </a:p>
        </p:txBody>
      </p:sp>
      <p:sp>
        <p:nvSpPr>
          <p:cNvPr id="7" name="Slide Number Placeholder 6">
            <a:extLst>
              <a:ext uri="{FF2B5EF4-FFF2-40B4-BE49-F238E27FC236}">
                <a16:creationId xmlns:a16="http://schemas.microsoft.com/office/drawing/2014/main" id="{7F334505-E895-47B3-B8FF-C6F174DD347C}"/>
              </a:ext>
            </a:extLst>
          </p:cNvPr>
          <p:cNvSpPr>
            <a:spLocks noGrp="1"/>
          </p:cNvSpPr>
          <p:nvPr>
            <p:ph type="sldNum" sz="quarter" idx="12"/>
          </p:nvPr>
        </p:nvSpPr>
        <p:spPr/>
        <p:txBody>
          <a:bodyPr/>
          <a:lstStyle/>
          <a:p>
            <a:fld id="{906F6DFE-AA00-4BFD-9D61-CA29BB78DE22}" type="slidenum">
              <a:rPr lang="en-US" altLang="en-US" smtClean="0"/>
              <a:pPr/>
              <a:t>10</a:t>
            </a:fld>
            <a:endParaRPr lang="en-US" altLang="en-US"/>
          </a:p>
        </p:txBody>
      </p:sp>
    </p:spTree>
    <p:extLst>
      <p:ext uri="{BB962C8B-B14F-4D97-AF65-F5344CB8AC3E}">
        <p14:creationId xmlns:p14="http://schemas.microsoft.com/office/powerpoint/2010/main" val="34702845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09600" y="1524000"/>
                <a:ext cx="8229600" cy="4114800"/>
              </a:xfrm>
            </p:spPr>
            <p:txBody>
              <a:bodyPr/>
              <a:lstStyle/>
              <a:p>
                <a:pPr marL="0" indent="0" algn="just">
                  <a:buNone/>
                </a:pPr>
                <a:r>
                  <a:rPr lang="en-IN" dirty="0">
                    <a:latin typeface="Times New Roman" panose="02020603050405020304" pitchFamily="18" charset="0"/>
                    <a:cs typeface="Times New Roman" panose="02020603050405020304" pitchFamily="18" charset="0"/>
                  </a:rPr>
                  <a:t>The case where </a:t>
                </a:r>
                <a14:m>
                  <m:oMath xmlns:m="http://schemas.openxmlformats.org/officeDocument/2006/math">
                    <m:r>
                      <a:rPr lang="en-IN" i="1" smtClean="0">
                        <a:latin typeface="Cambria Math" panose="02040503050406030204" pitchFamily="18" charset="0"/>
                        <a:ea typeface="Cambria Math" panose="02040503050406030204" pitchFamily="18" charset="0"/>
                        <a:cs typeface="Times New Roman" panose="02020603050405020304" pitchFamily="18" charset="0"/>
                      </a:rPr>
                      <m:t>𝜇</m:t>
                    </m:r>
                    <m:r>
                      <a:rPr lang="en-GB" b="0" i="1" smtClean="0">
                        <a:latin typeface="Cambria Math" panose="02040503050406030204" pitchFamily="18" charset="0"/>
                        <a:ea typeface="Cambria Math" panose="02040503050406030204" pitchFamily="18" charset="0"/>
                        <a:cs typeface="Times New Roman" panose="02020603050405020304" pitchFamily="18" charset="0"/>
                      </a:rPr>
                      <m:t>=0</m:t>
                    </m:r>
                    <m:r>
                      <a:rPr lang="en-IN" i="1" smtClean="0">
                        <a:latin typeface="Cambria Math" panose="02040503050406030204" pitchFamily="18" charset="0"/>
                        <a:ea typeface="Cambria Math" panose="02040503050406030204" pitchFamily="18" charset="0"/>
                        <a:cs typeface="Times New Roman" panose="02020603050405020304" pitchFamily="18" charset="0"/>
                      </a:rPr>
                      <m:t> </m:t>
                    </m:r>
                  </m:oMath>
                </a14:m>
                <a:r>
                  <a:rPr lang="en-IN" dirty="0">
                    <a:latin typeface="Times New Roman" panose="02020603050405020304" pitchFamily="18" charset="0"/>
                    <a:cs typeface="Times New Roman" panose="02020603050405020304" pitchFamily="18" charset="0"/>
                  </a:rPr>
                  <a:t>and </a:t>
                </a:r>
                <a14:m>
                  <m:oMath xmlns:m="http://schemas.openxmlformats.org/officeDocument/2006/math">
                    <m:r>
                      <a:rPr lang="en-IN" i="1" smtClean="0">
                        <a:latin typeface="Cambria Math" panose="02040503050406030204" pitchFamily="18" charset="0"/>
                        <a:ea typeface="Cambria Math" panose="02040503050406030204" pitchFamily="18" charset="0"/>
                        <a:cs typeface="Times New Roman" panose="02020603050405020304" pitchFamily="18" charset="0"/>
                      </a:rPr>
                      <m:t>𝜎</m:t>
                    </m:r>
                    <m:r>
                      <a:rPr lang="en-GB" b="0" i="1" smtClean="0">
                        <a:latin typeface="Cambria Math" panose="02040503050406030204" pitchFamily="18" charset="0"/>
                        <a:ea typeface="Cambria Math" panose="02040503050406030204" pitchFamily="18" charset="0"/>
                        <a:cs typeface="Times New Roman" panose="02020603050405020304" pitchFamily="18" charset="0"/>
                      </a:rPr>
                      <m:t>=1</m:t>
                    </m:r>
                  </m:oMath>
                </a14:m>
                <a:r>
                  <a:rPr lang="en-IN" dirty="0">
                    <a:latin typeface="Times New Roman" panose="02020603050405020304" pitchFamily="18" charset="0"/>
                    <a:cs typeface="Times New Roman" panose="02020603050405020304" pitchFamily="18" charset="0"/>
                  </a:rPr>
                  <a:t> is called the </a:t>
                </a:r>
                <a:r>
                  <a:rPr lang="en-IN" dirty="0">
                    <a:solidFill>
                      <a:srgbClr val="FF0000"/>
                    </a:solidFill>
                    <a:latin typeface="Times New Roman" panose="02020603050405020304" pitchFamily="18" charset="0"/>
                    <a:cs typeface="Times New Roman" panose="02020603050405020304" pitchFamily="18" charset="0"/>
                  </a:rPr>
                  <a:t>standard normal distribution</a:t>
                </a:r>
                <a:r>
                  <a:rPr lang="en-IN" dirty="0">
                    <a:latin typeface="Times New Roman" panose="02020603050405020304" pitchFamily="18" charset="0"/>
                    <a:cs typeface="Times New Roman" panose="02020603050405020304" pitchFamily="18" charset="0"/>
                  </a:rPr>
                  <a:t>. The probability density function for the standard normal distribution is</a:t>
                </a:r>
              </a:p>
              <a:p>
                <a:pPr marL="0" indent="0" algn="just">
                  <a:buNone/>
                </a:pPr>
                <a:endParaRPr lang="en-IN" dirty="0">
                  <a:latin typeface="Times New Roman" panose="02020603050405020304" pitchFamily="18" charset="0"/>
                  <a:cs typeface="Times New Roman" panose="02020603050405020304" pitchFamily="18" charset="0"/>
                </a:endParaRPr>
              </a:p>
              <a:p>
                <a:pPr marL="0" indent="0" algn="just">
                  <a:buNone/>
                </a:pPr>
                <a:endParaRPr lang="en-IN" dirty="0">
                  <a:latin typeface="Times New Roman" panose="02020603050405020304" pitchFamily="18" charset="0"/>
                  <a:cs typeface="Times New Roman" panose="02020603050405020304" pitchFamily="18" charset="0"/>
                </a:endParaRPr>
              </a:p>
              <a:p>
                <a:pPr marL="0" indent="0" algn="just">
                  <a:buNone/>
                </a:pPr>
                <a:r>
                  <a:rPr lang="en-GB" dirty="0">
                    <a:latin typeface="Times New Roman" panose="02020603050405020304" pitchFamily="18" charset="0"/>
                    <a:cs typeface="Times New Roman" panose="02020603050405020304" pitchFamily="18" charset="0"/>
                  </a:rPr>
                  <a:t>Where, </a:t>
                </a:r>
                <a:endParaRPr lang="en-IN" dirty="0">
                  <a:latin typeface="Times New Roman" panose="02020603050405020304" pitchFamily="18"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09600" y="1524000"/>
                <a:ext cx="8229600" cy="4114800"/>
              </a:xfrm>
              <a:blipFill rotWithShape="0">
                <a:blip r:embed="rId3"/>
                <a:stretch>
                  <a:fillRect l="-1852" t="-2074" r="-1852"/>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Object 3"/>
              <p:cNvSpPr txBox="1"/>
              <p:nvPr/>
            </p:nvSpPr>
            <p:spPr>
              <a:xfrm>
                <a:off x="2190750" y="3505201"/>
                <a:ext cx="5200650" cy="838200"/>
              </a:xfrm>
              <a:prstGeom prst="rect">
                <a:avLst/>
              </a:prstGeom>
              <a:solidFill>
                <a:schemeClr val="tx2">
                  <a:lumMod val="20000"/>
                  <a:lumOff val="80000"/>
                </a:schemeClr>
              </a:solidFill>
              <a:ln>
                <a:solidFill>
                  <a:schemeClr val="tx2"/>
                </a:solidFill>
              </a:ln>
            </p:spPr>
            <p:txBody>
              <a:bodyPr>
                <a:normAutofit fontScale="92500"/>
              </a:bodyPr>
              <a:lstStyle/>
              <a:p>
                <a:pPr/>
                <a14:m>
                  <m:oMathPara xmlns:m="http://schemas.openxmlformats.org/officeDocument/2006/math">
                    <m:oMathParaPr>
                      <m:jc m:val="left"/>
                    </m:oMathParaPr>
                    <m:oMath xmlns:m="http://schemas.openxmlformats.org/officeDocument/2006/math">
                      <m:r>
                        <a:rPr lang="en-NZ" i="1">
                          <a:solidFill>
                            <a:srgbClr val="000000"/>
                          </a:solidFill>
                          <a:latin typeface="Cambria Math" panose="02040503050406030204" pitchFamily="18" charset="0"/>
                        </a:rPr>
                        <m:t>𝑓</m:t>
                      </m:r>
                      <m:r>
                        <a:rPr lang="en-NZ" i="1">
                          <a:solidFill>
                            <a:srgbClr val="000000"/>
                          </a:solidFill>
                          <a:latin typeface="Cambria Math" panose="02040503050406030204" pitchFamily="18" charset="0"/>
                        </a:rPr>
                        <m:t>(</m:t>
                      </m:r>
                      <m:r>
                        <a:rPr lang="en-NZ" i="1">
                          <a:solidFill>
                            <a:srgbClr val="000000"/>
                          </a:solidFill>
                          <a:latin typeface="Cambria Math" panose="02040503050406030204" pitchFamily="18" charset="0"/>
                        </a:rPr>
                        <m:t>𝑧</m:t>
                      </m:r>
                      <m:r>
                        <a:rPr lang="en-NZ" i="1">
                          <a:solidFill>
                            <a:srgbClr val="000000"/>
                          </a:solidFill>
                          <a:latin typeface="Cambria Math" panose="02040503050406030204" pitchFamily="18" charset="0"/>
                        </a:rPr>
                        <m:t>)=</m:t>
                      </m:r>
                      <m:f>
                        <m:fPr>
                          <m:ctrlPr>
                            <a:rPr lang="en-NZ" i="1">
                              <a:solidFill>
                                <a:srgbClr val="000000"/>
                              </a:solidFill>
                              <a:latin typeface="Cambria Math" panose="02040503050406030204" pitchFamily="18" charset="0"/>
                            </a:rPr>
                          </m:ctrlPr>
                        </m:fPr>
                        <m:num>
                          <m:r>
                            <a:rPr lang="en-NZ" i="1">
                              <a:solidFill>
                                <a:srgbClr val="000000"/>
                              </a:solidFill>
                              <a:latin typeface="Cambria Math" panose="02040503050406030204" pitchFamily="18" charset="0"/>
                            </a:rPr>
                            <m:t>1</m:t>
                          </m:r>
                        </m:num>
                        <m:den>
                          <m:r>
                            <a:rPr lang="en-NZ" i="1">
                              <a:solidFill>
                                <a:srgbClr val="000000"/>
                              </a:solidFill>
                              <a:latin typeface="Cambria Math" panose="02040503050406030204" pitchFamily="18" charset="0"/>
                            </a:rPr>
                            <m:t>𝜎</m:t>
                          </m:r>
                          <m:rad>
                            <m:radPr>
                              <m:degHide m:val="on"/>
                              <m:ctrlPr>
                                <a:rPr lang="en-NZ" i="1">
                                  <a:solidFill>
                                    <a:srgbClr val="000000"/>
                                  </a:solidFill>
                                  <a:latin typeface="Cambria Math" panose="02040503050406030204" pitchFamily="18" charset="0"/>
                                </a:rPr>
                              </m:ctrlPr>
                            </m:radPr>
                            <m:deg/>
                            <m:e>
                              <m:r>
                                <a:rPr lang="en-NZ" i="1">
                                  <a:solidFill>
                                    <a:srgbClr val="000000"/>
                                  </a:solidFill>
                                  <a:latin typeface="Cambria Math" panose="02040503050406030204" pitchFamily="18" charset="0"/>
                                </a:rPr>
                                <m:t>2</m:t>
                              </m:r>
                              <m:r>
                                <a:rPr lang="en-NZ" i="1">
                                  <a:solidFill>
                                    <a:srgbClr val="000000"/>
                                  </a:solidFill>
                                  <a:latin typeface="Cambria Math" panose="02040503050406030204" pitchFamily="18" charset="0"/>
                                </a:rPr>
                                <m:t>𝜋</m:t>
                              </m:r>
                            </m:e>
                          </m:rad>
                        </m:den>
                      </m:f>
                      <m:sSup>
                        <m:sSupPr>
                          <m:ctrlPr>
                            <a:rPr lang="en-NZ" i="1">
                              <a:solidFill>
                                <a:srgbClr val="000000"/>
                              </a:solidFill>
                              <a:latin typeface="Cambria Math" panose="02040503050406030204" pitchFamily="18" charset="0"/>
                            </a:rPr>
                          </m:ctrlPr>
                        </m:sSupPr>
                        <m:e>
                          <m:r>
                            <a:rPr lang="en-NZ" i="1">
                              <a:solidFill>
                                <a:srgbClr val="000000"/>
                              </a:solidFill>
                              <a:latin typeface="Cambria Math" panose="02040503050406030204" pitchFamily="18" charset="0"/>
                            </a:rPr>
                            <m:t>𝑒</m:t>
                          </m:r>
                        </m:e>
                        <m:sup>
                          <m:r>
                            <a:rPr lang="en-NZ" i="1">
                              <a:solidFill>
                                <a:srgbClr val="000000"/>
                              </a:solidFill>
                              <a:latin typeface="Cambria Math" panose="02040503050406030204" pitchFamily="18" charset="0"/>
                            </a:rPr>
                            <m:t>−</m:t>
                          </m:r>
                          <m:f>
                            <m:fPr>
                              <m:ctrlPr>
                                <a:rPr lang="en-NZ" i="1">
                                  <a:solidFill>
                                    <a:srgbClr val="000000"/>
                                  </a:solidFill>
                                  <a:latin typeface="Cambria Math" panose="02040503050406030204" pitchFamily="18" charset="0"/>
                                </a:rPr>
                              </m:ctrlPr>
                            </m:fPr>
                            <m:num>
                              <m:r>
                                <a:rPr lang="en-NZ" i="1">
                                  <a:solidFill>
                                    <a:srgbClr val="000000"/>
                                  </a:solidFill>
                                  <a:latin typeface="Cambria Math" panose="02040503050406030204" pitchFamily="18" charset="0"/>
                                </a:rPr>
                                <m:t>1</m:t>
                              </m:r>
                            </m:num>
                            <m:den>
                              <m:r>
                                <a:rPr lang="en-NZ" i="1">
                                  <a:solidFill>
                                    <a:srgbClr val="000000"/>
                                  </a:solidFill>
                                  <a:latin typeface="Cambria Math" panose="02040503050406030204" pitchFamily="18" charset="0"/>
                                </a:rPr>
                                <m:t>2</m:t>
                              </m:r>
                            </m:den>
                          </m:f>
                          <m:sSup>
                            <m:sSupPr>
                              <m:ctrlPr>
                                <a:rPr lang="en-NZ" i="1">
                                  <a:solidFill>
                                    <a:srgbClr val="000000"/>
                                  </a:solidFill>
                                  <a:latin typeface="Cambria Math" panose="02040503050406030204" pitchFamily="18" charset="0"/>
                                </a:rPr>
                              </m:ctrlPr>
                            </m:sSupPr>
                            <m:e>
                              <m:d>
                                <m:dPr>
                                  <m:ctrlPr>
                                    <a:rPr lang="en-NZ" i="1">
                                      <a:solidFill>
                                        <a:srgbClr val="000000"/>
                                      </a:solidFill>
                                      <a:latin typeface="Cambria Math" panose="02040503050406030204" pitchFamily="18" charset="0"/>
                                    </a:rPr>
                                  </m:ctrlPr>
                                </m:dPr>
                                <m:e>
                                  <m:r>
                                    <a:rPr lang="en-NZ" i="1">
                                      <a:solidFill>
                                        <a:srgbClr val="000000"/>
                                      </a:solidFill>
                                      <a:latin typeface="Cambria Math" panose="02040503050406030204" pitchFamily="18" charset="0"/>
                                    </a:rPr>
                                    <m:t>𝑧</m:t>
                                  </m:r>
                                </m:e>
                              </m:d>
                            </m:e>
                            <m:sup>
                              <m:r>
                                <a:rPr lang="en-NZ" i="1">
                                  <a:solidFill>
                                    <a:srgbClr val="000000"/>
                                  </a:solidFill>
                                  <a:latin typeface="Cambria Math" panose="02040503050406030204" pitchFamily="18" charset="0"/>
                                </a:rPr>
                                <m:t>2</m:t>
                              </m:r>
                            </m:sup>
                          </m:sSup>
                        </m:sup>
                      </m:sSup>
                      <m:r>
                        <m:rPr>
                          <m:nor/>
                        </m:rPr>
                        <a:rPr lang="en-NZ" i="0">
                          <a:solidFill>
                            <a:srgbClr val="000000"/>
                          </a:solidFill>
                          <a:latin typeface="Cambria Math" panose="02040503050406030204" pitchFamily="18" charset="0"/>
                        </a:rPr>
                        <m:t>   </m:t>
                      </m:r>
                      <m:r>
                        <m:rPr>
                          <m:nor/>
                        </m:rPr>
                        <a:rPr lang="en-NZ" i="0">
                          <a:solidFill>
                            <a:srgbClr val="000000"/>
                          </a:solidFill>
                          <a:latin typeface="Cambria Math" panose="02040503050406030204" pitchFamily="18" charset="0"/>
                        </a:rPr>
                        <m:t>for</m:t>
                      </m:r>
                      <m:r>
                        <m:rPr>
                          <m:nor/>
                        </m:rPr>
                        <a:rPr lang="en-NZ" i="0">
                          <a:solidFill>
                            <a:srgbClr val="000000"/>
                          </a:solidFill>
                          <a:latin typeface="Cambria Math" panose="02040503050406030204" pitchFamily="18" charset="0"/>
                        </a:rPr>
                        <m:t>  </m:t>
                      </m:r>
                      <m:r>
                        <a:rPr lang="en-NZ" i="1">
                          <a:solidFill>
                            <a:srgbClr val="000000"/>
                          </a:solidFill>
                          <a:latin typeface="Cambria Math" panose="02040503050406030204" pitchFamily="18" charset="0"/>
                        </a:rPr>
                        <m:t>−∝≤</m:t>
                      </m:r>
                      <m:r>
                        <a:rPr lang="en-NZ" i="1">
                          <a:solidFill>
                            <a:srgbClr val="000000"/>
                          </a:solidFill>
                          <a:latin typeface="Cambria Math" panose="02040503050406030204" pitchFamily="18" charset="0"/>
                        </a:rPr>
                        <m:t>𝑥</m:t>
                      </m:r>
                      <m:r>
                        <a:rPr lang="en-NZ" i="1">
                          <a:solidFill>
                            <a:srgbClr val="000000"/>
                          </a:solidFill>
                          <a:latin typeface="Cambria Math" panose="02040503050406030204" pitchFamily="18" charset="0"/>
                        </a:rPr>
                        <m:t>≤∝</m:t>
                      </m:r>
                    </m:oMath>
                  </m:oMathPara>
                </a14:m>
                <a:endParaRPr lang="en-NZ" dirty="0"/>
              </a:p>
            </p:txBody>
          </p:sp>
        </mc:Choice>
        <mc:Fallback xmlns="">
          <p:sp>
            <p:nvSpPr>
              <p:cNvPr id="4" name="Object 3"/>
              <p:cNvSpPr txBox="1">
                <a:spLocks noRot="1" noChangeAspect="1" noMove="1" noResize="1" noEditPoints="1" noAdjustHandles="1" noChangeArrowheads="1" noChangeShapeType="1" noTextEdit="1"/>
              </p:cNvSpPr>
              <p:nvPr/>
            </p:nvSpPr>
            <p:spPr>
              <a:xfrm>
                <a:off x="2190750" y="3505201"/>
                <a:ext cx="5200650" cy="838200"/>
              </a:xfrm>
              <a:prstGeom prst="rect">
                <a:avLst/>
              </a:prstGeom>
              <a:blipFill>
                <a:blip r:embed="rId4"/>
                <a:stretch>
                  <a:fillRect/>
                </a:stretch>
              </a:blipFill>
              <a:ln>
                <a:solidFill>
                  <a:schemeClr val="tx2"/>
                </a:solidFill>
              </a:ln>
            </p:spPr>
            <p:txBody>
              <a:bodyPr/>
              <a:lstStyle/>
              <a:p>
                <a:r>
                  <a:rPr lang="en-NZ">
                    <a:noFill/>
                  </a:rPr>
                  <a:t> </a:t>
                </a:r>
              </a:p>
            </p:txBody>
          </p:sp>
        </mc:Fallback>
      </mc:AlternateContent>
      <p:graphicFrame>
        <p:nvGraphicFramePr>
          <p:cNvPr id="5" name="Object 4"/>
          <p:cNvGraphicFramePr>
            <a:graphicFrameLocks noChangeAspect="1"/>
          </p:cNvGraphicFramePr>
          <p:nvPr>
            <p:extLst>
              <p:ext uri="{D42A27DB-BD31-4B8C-83A1-F6EECF244321}">
                <p14:modId xmlns:p14="http://schemas.microsoft.com/office/powerpoint/2010/main" val="3962115812"/>
              </p:ext>
            </p:extLst>
          </p:nvPr>
        </p:nvGraphicFramePr>
        <p:xfrm>
          <a:off x="1955800" y="5083175"/>
          <a:ext cx="2262188" cy="1165225"/>
        </p:xfrm>
        <a:graphic>
          <a:graphicData uri="http://schemas.openxmlformats.org/presentationml/2006/ole">
            <mc:AlternateContent xmlns:mc="http://schemas.openxmlformats.org/markup-compatibility/2006">
              <mc:Choice xmlns:v="urn:schemas-microsoft-com:vml" Requires="v">
                <p:oleObj name="Equation" r:id="rId5" imgW="838080" imgH="431640" progId="Equation.3">
                  <p:embed/>
                </p:oleObj>
              </mc:Choice>
              <mc:Fallback>
                <p:oleObj name="Equation" r:id="rId5" imgW="838080" imgH="431640" progId="Equation.3">
                  <p:embed/>
                  <p:pic>
                    <p:nvPicPr>
                      <p:cNvPr id="5" name="Object 4"/>
                      <p:cNvPicPr/>
                      <p:nvPr/>
                    </p:nvPicPr>
                    <p:blipFill>
                      <a:blip r:embed="rId6"/>
                      <a:stretch>
                        <a:fillRect/>
                      </a:stretch>
                    </p:blipFill>
                    <p:spPr>
                      <a:xfrm>
                        <a:off x="1955800" y="5083175"/>
                        <a:ext cx="2262188" cy="1165225"/>
                      </a:xfrm>
                      <a:prstGeom prst="rect">
                        <a:avLst/>
                      </a:prstGeom>
                      <a:solidFill>
                        <a:schemeClr val="tx2">
                          <a:lumMod val="20000"/>
                          <a:lumOff val="80000"/>
                        </a:schemeClr>
                      </a:solidFill>
                      <a:ln>
                        <a:solidFill>
                          <a:schemeClr val="tx2"/>
                        </a:solidFill>
                      </a:ln>
                    </p:spPr>
                  </p:pic>
                </p:oleObj>
              </mc:Fallback>
            </mc:AlternateContent>
          </a:graphicData>
        </a:graphic>
      </p:graphicFrame>
      <p:sp>
        <p:nvSpPr>
          <p:cNvPr id="2" name="Date Placeholder 1">
            <a:extLst>
              <a:ext uri="{FF2B5EF4-FFF2-40B4-BE49-F238E27FC236}">
                <a16:creationId xmlns:a16="http://schemas.microsoft.com/office/drawing/2014/main" id="{81D326A1-B8D0-41AC-A042-19FB156F41E2}"/>
              </a:ext>
            </a:extLst>
          </p:cNvPr>
          <p:cNvSpPr>
            <a:spLocks noGrp="1"/>
          </p:cNvSpPr>
          <p:nvPr>
            <p:ph type="dt" sz="half" idx="10"/>
          </p:nvPr>
        </p:nvSpPr>
        <p:spPr/>
        <p:txBody>
          <a:bodyPr/>
          <a:lstStyle/>
          <a:p>
            <a:pPr>
              <a:defRPr/>
            </a:pPr>
            <a:fld id="{2512A55A-B0FD-420A-B5FE-0677151385B9}" type="datetime5">
              <a:rPr lang="en-US" smtClean="0"/>
              <a:t>30-Dec-25</a:t>
            </a:fld>
            <a:endParaRPr lang="en-US"/>
          </a:p>
        </p:txBody>
      </p:sp>
      <p:sp>
        <p:nvSpPr>
          <p:cNvPr id="6" name="Footer Placeholder 5">
            <a:extLst>
              <a:ext uri="{FF2B5EF4-FFF2-40B4-BE49-F238E27FC236}">
                <a16:creationId xmlns:a16="http://schemas.microsoft.com/office/drawing/2014/main" id="{85EA0171-2190-4110-8A7A-70A186627DE0}"/>
              </a:ext>
            </a:extLst>
          </p:cNvPr>
          <p:cNvSpPr>
            <a:spLocks noGrp="1"/>
          </p:cNvSpPr>
          <p:nvPr>
            <p:ph type="ftr" sz="quarter" idx="11"/>
          </p:nvPr>
        </p:nvSpPr>
        <p:spPr/>
        <p:txBody>
          <a:bodyPr/>
          <a:lstStyle/>
          <a:p>
            <a:pPr>
              <a:defRPr/>
            </a:pPr>
            <a:r>
              <a:rPr lang="en-US"/>
              <a:t>T. Mayooran</a:t>
            </a:r>
          </a:p>
        </p:txBody>
      </p:sp>
      <p:sp>
        <p:nvSpPr>
          <p:cNvPr id="7" name="Slide Number Placeholder 6">
            <a:extLst>
              <a:ext uri="{FF2B5EF4-FFF2-40B4-BE49-F238E27FC236}">
                <a16:creationId xmlns:a16="http://schemas.microsoft.com/office/drawing/2014/main" id="{9C1CC0D3-F332-4785-8805-F86F3B708B2D}"/>
              </a:ext>
            </a:extLst>
          </p:cNvPr>
          <p:cNvSpPr>
            <a:spLocks noGrp="1"/>
          </p:cNvSpPr>
          <p:nvPr>
            <p:ph type="sldNum" sz="quarter" idx="12"/>
          </p:nvPr>
        </p:nvSpPr>
        <p:spPr/>
        <p:txBody>
          <a:bodyPr/>
          <a:lstStyle/>
          <a:p>
            <a:fld id="{906F6DFE-AA00-4BFD-9D61-CA29BB78DE22}" type="slidenum">
              <a:rPr lang="en-US" altLang="en-US" smtClean="0"/>
              <a:pPr/>
              <a:t>11</a:t>
            </a:fld>
            <a:endParaRPr lang="en-US" altLang="en-US"/>
          </a:p>
        </p:txBody>
      </p:sp>
    </p:spTree>
    <p:extLst>
      <p:ext uri="{BB962C8B-B14F-4D97-AF65-F5344CB8AC3E}">
        <p14:creationId xmlns:p14="http://schemas.microsoft.com/office/powerpoint/2010/main" val="29256399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524000"/>
            <a:ext cx="8229600" cy="4114800"/>
          </a:xfrm>
        </p:spPr>
        <p:txBody>
          <a:bodyPr/>
          <a:lstStyle/>
          <a:p>
            <a:pPr marL="0" indent="0" algn="just">
              <a:buNone/>
            </a:pPr>
            <a:r>
              <a:rPr lang="en-IN" dirty="0">
                <a:latin typeface="Times New Roman" panose="02020603050405020304" pitchFamily="18" charset="0"/>
                <a:cs typeface="Times New Roman" panose="02020603050405020304" pitchFamily="18" charset="0"/>
              </a:rPr>
              <a:t>The following is the plot of the standard normal probability density function.</a:t>
            </a:r>
            <a:endParaRPr lang="en-GB" dirty="0">
              <a:latin typeface="Times New Roman" panose="02020603050405020304" pitchFamily="18" charset="0"/>
              <a:cs typeface="Times New Roman" panose="02020603050405020304" pitchFamily="18" charset="0"/>
            </a:endParaRPr>
          </a:p>
        </p:txBody>
      </p:sp>
      <p:pic>
        <p:nvPicPr>
          <p:cNvPr id="45058" name="Picture 2" descr="http://www.engineeredsoftware.com/nasa/images/image101.gif"/>
          <p:cNvPicPr>
            <a:picLocks noChangeAspect="1" noChangeArrowheads="1"/>
          </p:cNvPicPr>
          <p:nvPr/>
        </p:nvPicPr>
        <p:blipFill rotWithShape="1">
          <a:blip r:embed="rId2">
            <a:extLst>
              <a:ext uri="{28A0092B-C50C-407E-A947-70E740481C1C}">
                <a14:useLocalDpi xmlns:a14="http://schemas.microsoft.com/office/drawing/2010/main" val="0"/>
              </a:ext>
            </a:extLst>
          </a:blip>
          <a:srcRect b="8784"/>
          <a:stretch/>
        </p:blipFill>
        <p:spPr bwMode="auto">
          <a:xfrm>
            <a:off x="1752600" y="2514600"/>
            <a:ext cx="5257800" cy="36576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4572000" y="6096000"/>
            <a:ext cx="609600" cy="369332"/>
          </a:xfrm>
          <a:prstGeom prst="rect">
            <a:avLst/>
          </a:prstGeom>
          <a:noFill/>
        </p:spPr>
        <p:txBody>
          <a:bodyPr wrap="square" rtlCol="0">
            <a:spAutoFit/>
          </a:bodyPr>
          <a:lstStyle/>
          <a:p>
            <a:r>
              <a:rPr lang="en-US" sz="1800" dirty="0">
                <a:latin typeface="Times New Roman" panose="02020603050405020304" pitchFamily="18" charset="0"/>
                <a:cs typeface="Times New Roman" panose="02020603050405020304" pitchFamily="18" charset="0"/>
              </a:rPr>
              <a:t>Z</a:t>
            </a:r>
          </a:p>
        </p:txBody>
      </p:sp>
      <p:sp>
        <p:nvSpPr>
          <p:cNvPr id="4" name="Date Placeholder 3">
            <a:extLst>
              <a:ext uri="{FF2B5EF4-FFF2-40B4-BE49-F238E27FC236}">
                <a16:creationId xmlns:a16="http://schemas.microsoft.com/office/drawing/2014/main" id="{9D13ABA9-D8EF-4457-B7D5-10B9A409FDED}"/>
              </a:ext>
            </a:extLst>
          </p:cNvPr>
          <p:cNvSpPr>
            <a:spLocks noGrp="1"/>
          </p:cNvSpPr>
          <p:nvPr>
            <p:ph type="dt" sz="half" idx="10"/>
          </p:nvPr>
        </p:nvSpPr>
        <p:spPr/>
        <p:txBody>
          <a:bodyPr/>
          <a:lstStyle/>
          <a:p>
            <a:pPr>
              <a:defRPr/>
            </a:pPr>
            <a:fld id="{90682B58-6445-4255-B761-B82CA2148C65}" type="datetime5">
              <a:rPr lang="en-US" smtClean="0"/>
              <a:t>30-Dec-25</a:t>
            </a:fld>
            <a:endParaRPr lang="en-US"/>
          </a:p>
        </p:txBody>
      </p:sp>
      <p:sp>
        <p:nvSpPr>
          <p:cNvPr id="5" name="Footer Placeholder 4">
            <a:extLst>
              <a:ext uri="{FF2B5EF4-FFF2-40B4-BE49-F238E27FC236}">
                <a16:creationId xmlns:a16="http://schemas.microsoft.com/office/drawing/2014/main" id="{AA17810A-9FCE-4216-90B7-7E1BEBF7AA16}"/>
              </a:ext>
            </a:extLst>
          </p:cNvPr>
          <p:cNvSpPr>
            <a:spLocks noGrp="1"/>
          </p:cNvSpPr>
          <p:nvPr>
            <p:ph type="ftr" sz="quarter" idx="11"/>
          </p:nvPr>
        </p:nvSpPr>
        <p:spPr/>
        <p:txBody>
          <a:bodyPr/>
          <a:lstStyle/>
          <a:p>
            <a:pPr>
              <a:defRPr/>
            </a:pPr>
            <a:r>
              <a:rPr lang="en-US"/>
              <a:t>T. Mayooran</a:t>
            </a:r>
          </a:p>
        </p:txBody>
      </p:sp>
      <p:sp>
        <p:nvSpPr>
          <p:cNvPr id="6" name="Slide Number Placeholder 5">
            <a:extLst>
              <a:ext uri="{FF2B5EF4-FFF2-40B4-BE49-F238E27FC236}">
                <a16:creationId xmlns:a16="http://schemas.microsoft.com/office/drawing/2014/main" id="{68C4F90C-9B44-467D-ACA5-5F3492F04F5A}"/>
              </a:ext>
            </a:extLst>
          </p:cNvPr>
          <p:cNvSpPr>
            <a:spLocks noGrp="1"/>
          </p:cNvSpPr>
          <p:nvPr>
            <p:ph type="sldNum" sz="quarter" idx="12"/>
          </p:nvPr>
        </p:nvSpPr>
        <p:spPr/>
        <p:txBody>
          <a:bodyPr/>
          <a:lstStyle/>
          <a:p>
            <a:fld id="{906F6DFE-AA00-4BFD-9D61-CA29BB78DE22}" type="slidenum">
              <a:rPr lang="en-US" altLang="en-US" smtClean="0"/>
              <a:pPr/>
              <a:t>12</a:t>
            </a:fld>
            <a:endParaRPr lang="en-US" altLang="en-US"/>
          </a:p>
        </p:txBody>
      </p:sp>
    </p:spTree>
    <p:extLst>
      <p:ext uri="{BB962C8B-B14F-4D97-AF65-F5344CB8AC3E}">
        <p14:creationId xmlns:p14="http://schemas.microsoft.com/office/powerpoint/2010/main" val="10440537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Rectangle 2"/>
          <p:cNvSpPr>
            <a:spLocks noGrp="1" noChangeArrowheads="1"/>
          </p:cNvSpPr>
          <p:nvPr>
            <p:ph type="title" idx="4294967295"/>
          </p:nvPr>
        </p:nvSpPr>
        <p:spPr>
          <a:xfrm>
            <a:off x="395288" y="228600"/>
            <a:ext cx="8208962" cy="1112838"/>
          </a:xfrm>
        </p:spPr>
        <p:txBody>
          <a:bodyPr/>
          <a:lstStyle/>
          <a:p>
            <a:pPr algn="just"/>
            <a:r>
              <a:rPr lang="en-US" sz="3500"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Translation to the </a:t>
            </a:r>
            <a:r>
              <a:rPr lang="en-US" sz="3500" dirty="0" err="1">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Standardised</a:t>
            </a:r>
            <a:r>
              <a:rPr lang="en-US" sz="3500"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Normal Distribution</a:t>
            </a:r>
          </a:p>
        </p:txBody>
      </p:sp>
      <p:sp>
        <p:nvSpPr>
          <p:cNvPr id="13316" name="Rectangle 3"/>
          <p:cNvSpPr>
            <a:spLocks noGrp="1" noChangeArrowheads="1"/>
          </p:cNvSpPr>
          <p:nvPr>
            <p:ph type="body" idx="4294967295"/>
          </p:nvPr>
        </p:nvSpPr>
        <p:spPr>
          <a:xfrm>
            <a:off x="590551" y="1519238"/>
            <a:ext cx="8208962" cy="1947862"/>
          </a:xfrm>
        </p:spPr>
        <p:txBody>
          <a:bodyPr/>
          <a:lstStyle/>
          <a:p>
            <a:pPr marL="0" indent="0" algn="just">
              <a:buNone/>
            </a:pPr>
            <a:r>
              <a:rPr lang="en-US" dirty="0">
                <a:solidFill>
                  <a:srgbClr val="000000"/>
                </a:solidFill>
                <a:latin typeface="Times New Roman" panose="02020603050405020304" pitchFamily="18" charset="0"/>
                <a:cs typeface="Times New Roman" panose="02020603050405020304" pitchFamily="18" charset="0"/>
              </a:rPr>
              <a:t>Translate from X to the </a:t>
            </a:r>
            <a:r>
              <a:rPr lang="en-US" dirty="0" err="1">
                <a:solidFill>
                  <a:srgbClr val="000000"/>
                </a:solidFill>
                <a:latin typeface="Times New Roman" panose="02020603050405020304" pitchFamily="18" charset="0"/>
                <a:cs typeface="Times New Roman" panose="02020603050405020304" pitchFamily="18" charset="0"/>
              </a:rPr>
              <a:t>standardised</a:t>
            </a:r>
            <a:r>
              <a:rPr lang="en-US" dirty="0">
                <a:solidFill>
                  <a:srgbClr val="000000"/>
                </a:solidFill>
                <a:latin typeface="Times New Roman" panose="02020603050405020304" pitchFamily="18" charset="0"/>
                <a:cs typeface="Times New Roman" panose="02020603050405020304" pitchFamily="18" charset="0"/>
              </a:rPr>
              <a:t> normal (the ‘Z’ distribution) by subtracting the mean of X and dividing by its standard deviation:</a:t>
            </a:r>
          </a:p>
        </p:txBody>
      </p:sp>
      <p:graphicFrame>
        <p:nvGraphicFramePr>
          <p:cNvPr id="13314" name="Object 2"/>
          <p:cNvGraphicFramePr>
            <a:graphicFrameLocks noChangeAspect="1"/>
          </p:cNvGraphicFramePr>
          <p:nvPr>
            <p:extLst>
              <p:ext uri="{D42A27DB-BD31-4B8C-83A1-F6EECF244321}">
                <p14:modId xmlns:p14="http://schemas.microsoft.com/office/powerpoint/2010/main" val="2560625814"/>
              </p:ext>
            </p:extLst>
          </p:nvPr>
        </p:nvGraphicFramePr>
        <p:xfrm>
          <a:off x="2771775" y="3200400"/>
          <a:ext cx="3821113" cy="1635125"/>
        </p:xfrm>
        <a:graphic>
          <a:graphicData uri="http://schemas.openxmlformats.org/presentationml/2006/ole">
            <mc:AlternateContent xmlns:mc="http://schemas.openxmlformats.org/markup-compatibility/2006">
              <mc:Choice xmlns:v="urn:schemas-microsoft-com:vml" Requires="v">
                <p:oleObj name="Equation" r:id="rId3" imgW="939600" imgH="558720" progId="Equation.3">
                  <p:embed/>
                </p:oleObj>
              </mc:Choice>
              <mc:Fallback>
                <p:oleObj name="Equation" r:id="rId3" imgW="939600" imgH="558720" progId="Equation.3">
                  <p:embed/>
                  <p:pic>
                    <p:nvPicPr>
                      <p:cNvPr id="13314"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71775" y="3200400"/>
                        <a:ext cx="3821113" cy="1635125"/>
                      </a:xfrm>
                      <a:prstGeom prst="rect">
                        <a:avLst/>
                      </a:prstGeom>
                      <a:solidFill>
                        <a:srgbClr val="FDE0BD"/>
                      </a:solidFill>
                      <a:ln w="9525">
                        <a:solidFill>
                          <a:schemeClr val="tx1"/>
                        </a:solidFill>
                        <a:miter lim="800000"/>
                        <a:headEnd/>
                        <a:tailEnd/>
                      </a:ln>
                    </p:spPr>
                  </p:pic>
                </p:oleObj>
              </mc:Fallback>
            </mc:AlternateContent>
          </a:graphicData>
        </a:graphic>
      </p:graphicFrame>
      <p:sp>
        <p:nvSpPr>
          <p:cNvPr id="13317" name="Text Box 5"/>
          <p:cNvSpPr txBox="1">
            <a:spLocks noChangeArrowheads="1"/>
          </p:cNvSpPr>
          <p:nvPr/>
        </p:nvSpPr>
        <p:spPr bwMode="auto">
          <a:xfrm>
            <a:off x="609600" y="5181600"/>
            <a:ext cx="8305800" cy="955675"/>
          </a:xfrm>
          <a:prstGeom prst="rect">
            <a:avLst/>
          </a:prstGeom>
          <a:solidFill>
            <a:srgbClr val="C7DAF7"/>
          </a:solidFill>
          <a:ln w="9525">
            <a:solidFill>
              <a:schemeClr val="tx1"/>
            </a:solidFill>
            <a:miter lim="800000"/>
            <a:headEnd/>
            <a:tailEnd/>
          </a:ln>
        </p:spPr>
        <p:txBody>
          <a:bodyPr>
            <a:spAutoFit/>
          </a:bodyPr>
          <a:lstStyle/>
          <a:p>
            <a:pPr algn="just">
              <a:spcBef>
                <a:spcPct val="50000"/>
              </a:spcBef>
            </a:pPr>
            <a:r>
              <a:rPr lang="en-US" sz="2800" dirty="0">
                <a:latin typeface="Times New Roman" panose="02020603050405020304" pitchFamily="18" charset="0"/>
                <a:cs typeface="Times New Roman" panose="02020603050405020304" pitchFamily="18" charset="0"/>
              </a:rPr>
              <a:t>The Z distribution always has mean = 0 and standard deviation = 1</a:t>
            </a:r>
          </a:p>
        </p:txBody>
      </p:sp>
      <p:sp>
        <p:nvSpPr>
          <p:cNvPr id="2" name="Date Placeholder 1">
            <a:extLst>
              <a:ext uri="{FF2B5EF4-FFF2-40B4-BE49-F238E27FC236}">
                <a16:creationId xmlns:a16="http://schemas.microsoft.com/office/drawing/2014/main" id="{562B38F8-126D-4FF7-BF3D-60FDAEFB17CD}"/>
              </a:ext>
            </a:extLst>
          </p:cNvPr>
          <p:cNvSpPr>
            <a:spLocks noGrp="1"/>
          </p:cNvSpPr>
          <p:nvPr>
            <p:ph type="dt" sz="half" idx="10"/>
          </p:nvPr>
        </p:nvSpPr>
        <p:spPr/>
        <p:txBody>
          <a:bodyPr/>
          <a:lstStyle/>
          <a:p>
            <a:pPr>
              <a:defRPr/>
            </a:pPr>
            <a:fld id="{6A32FFF0-F00E-4272-BE9E-C3B195530E33}" type="datetime5">
              <a:rPr lang="en-US" smtClean="0"/>
              <a:t>30-Dec-25</a:t>
            </a:fld>
            <a:endParaRPr lang="en-US"/>
          </a:p>
        </p:txBody>
      </p:sp>
      <p:sp>
        <p:nvSpPr>
          <p:cNvPr id="3" name="Footer Placeholder 2">
            <a:extLst>
              <a:ext uri="{FF2B5EF4-FFF2-40B4-BE49-F238E27FC236}">
                <a16:creationId xmlns:a16="http://schemas.microsoft.com/office/drawing/2014/main" id="{6228A110-2D63-460D-B83A-97F6882F25A5}"/>
              </a:ext>
            </a:extLst>
          </p:cNvPr>
          <p:cNvSpPr>
            <a:spLocks noGrp="1"/>
          </p:cNvSpPr>
          <p:nvPr>
            <p:ph type="ftr" sz="quarter" idx="11"/>
          </p:nvPr>
        </p:nvSpPr>
        <p:spPr/>
        <p:txBody>
          <a:bodyPr/>
          <a:lstStyle/>
          <a:p>
            <a:pPr>
              <a:defRPr/>
            </a:pPr>
            <a:r>
              <a:rPr lang="en-US"/>
              <a:t>T. Mayooran</a:t>
            </a:r>
          </a:p>
        </p:txBody>
      </p:sp>
      <p:sp>
        <p:nvSpPr>
          <p:cNvPr id="4" name="Slide Number Placeholder 3">
            <a:extLst>
              <a:ext uri="{FF2B5EF4-FFF2-40B4-BE49-F238E27FC236}">
                <a16:creationId xmlns:a16="http://schemas.microsoft.com/office/drawing/2014/main" id="{C154CE52-2E32-4442-B429-9FA3AF9C315C}"/>
              </a:ext>
            </a:extLst>
          </p:cNvPr>
          <p:cNvSpPr>
            <a:spLocks noGrp="1"/>
          </p:cNvSpPr>
          <p:nvPr>
            <p:ph type="sldNum" sz="quarter" idx="12"/>
          </p:nvPr>
        </p:nvSpPr>
        <p:spPr/>
        <p:txBody>
          <a:bodyPr/>
          <a:lstStyle/>
          <a:p>
            <a:fld id="{CE044D25-0416-42B9-9B68-64245915A2EA}" type="slidenum">
              <a:rPr lang="en-US" altLang="en-US" smtClean="0"/>
              <a:pPr/>
              <a:t>13</a:t>
            </a:fld>
            <a:endParaRPr lang="en-US" altLang="en-US"/>
          </a:p>
        </p:txBody>
      </p:sp>
    </p:spTree>
    <p:extLst>
      <p:ext uri="{BB962C8B-B14F-4D97-AF65-F5344CB8AC3E}">
        <p14:creationId xmlns:p14="http://schemas.microsoft.com/office/powerpoint/2010/main" val="29885688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560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0" y="1838325"/>
            <a:ext cx="5581650" cy="3009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315" name="Rectangle 2"/>
          <p:cNvSpPr>
            <a:spLocks noGrp="1" noChangeArrowheads="1"/>
          </p:cNvSpPr>
          <p:nvPr>
            <p:ph type="title"/>
          </p:nvPr>
        </p:nvSpPr>
        <p:spPr>
          <a:xfrm>
            <a:off x="585788" y="304800"/>
            <a:ext cx="7415212" cy="1295400"/>
          </a:xfrm>
        </p:spPr>
        <p:txBody>
          <a:bodyPr/>
          <a:lstStyle/>
          <a:p>
            <a:r>
              <a:rPr lang="en-US" altLang="en-US"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Example 2 :– </a:t>
            </a:r>
            <a:r>
              <a:rPr lang="en-US" altLang="en-US" sz="3600"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Weight gain of pigs</a:t>
            </a:r>
          </a:p>
        </p:txBody>
      </p:sp>
      <p:pic>
        <p:nvPicPr>
          <p:cNvPr id="25603"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00825" y="1838325"/>
            <a:ext cx="1581150" cy="2533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11" name="Group 10"/>
          <p:cNvGrpSpPr/>
          <p:nvPr/>
        </p:nvGrpSpPr>
        <p:grpSpPr>
          <a:xfrm>
            <a:off x="758548" y="4324162"/>
            <a:ext cx="5529770" cy="801062"/>
            <a:chOff x="758548" y="4324162"/>
            <a:chExt cx="5529770" cy="801062"/>
          </a:xfrm>
        </p:grpSpPr>
        <p:grpSp>
          <p:nvGrpSpPr>
            <p:cNvPr id="7" name="Group 6"/>
            <p:cNvGrpSpPr/>
            <p:nvPr/>
          </p:nvGrpSpPr>
          <p:grpSpPr>
            <a:xfrm>
              <a:off x="908419" y="4324162"/>
              <a:ext cx="4974981" cy="307549"/>
              <a:chOff x="908419" y="4324162"/>
              <a:chExt cx="4974981" cy="307549"/>
            </a:xfrm>
          </p:grpSpPr>
          <p:sp>
            <p:nvSpPr>
              <p:cNvPr id="9" name="Isosceles Triangle 8"/>
              <p:cNvSpPr/>
              <p:nvPr/>
            </p:nvSpPr>
            <p:spPr>
              <a:xfrm>
                <a:off x="3318700" y="4529136"/>
                <a:ext cx="103251" cy="92869"/>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latin typeface="Times New Roman" panose="02020603050405020304" pitchFamily="18" charset="0"/>
                  <a:cs typeface="Times New Roman" panose="02020603050405020304" pitchFamily="18" charset="0"/>
                </a:endParaRPr>
              </a:p>
            </p:txBody>
          </p:sp>
          <p:sp>
            <p:nvSpPr>
              <p:cNvPr id="10" name="Isosceles Triangle 9"/>
              <p:cNvSpPr/>
              <p:nvPr/>
            </p:nvSpPr>
            <p:spPr>
              <a:xfrm>
                <a:off x="908419" y="4529136"/>
                <a:ext cx="103251" cy="92869"/>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latin typeface="Times New Roman" panose="02020603050405020304" pitchFamily="18" charset="0"/>
                  <a:cs typeface="Times New Roman" panose="02020603050405020304" pitchFamily="18" charset="0"/>
                </a:endParaRPr>
              </a:p>
            </p:txBody>
          </p:sp>
          <p:sp>
            <p:nvSpPr>
              <p:cNvPr id="6" name="Freeform 5"/>
              <p:cNvSpPr/>
              <p:nvPr/>
            </p:nvSpPr>
            <p:spPr>
              <a:xfrm>
                <a:off x="912875" y="4346786"/>
                <a:ext cx="819150" cy="200209"/>
              </a:xfrm>
              <a:custGeom>
                <a:avLst/>
                <a:gdLst>
                  <a:gd name="connsiteX0" fmla="*/ 0 w 819150"/>
                  <a:gd name="connsiteY0" fmla="*/ 200209 h 200209"/>
                  <a:gd name="connsiteX1" fmla="*/ 409575 w 819150"/>
                  <a:gd name="connsiteY1" fmla="*/ 184 h 200209"/>
                  <a:gd name="connsiteX2" fmla="*/ 819150 w 819150"/>
                  <a:gd name="connsiteY2" fmla="*/ 171634 h 200209"/>
                </a:gdLst>
                <a:ahLst/>
                <a:cxnLst>
                  <a:cxn ang="0">
                    <a:pos x="connsiteX0" y="connsiteY0"/>
                  </a:cxn>
                  <a:cxn ang="0">
                    <a:pos x="connsiteX1" y="connsiteY1"/>
                  </a:cxn>
                  <a:cxn ang="0">
                    <a:pos x="connsiteX2" y="connsiteY2"/>
                  </a:cxn>
                </a:cxnLst>
                <a:rect l="l" t="t" r="r" b="b"/>
                <a:pathLst>
                  <a:path w="819150" h="200209">
                    <a:moveTo>
                      <a:pt x="0" y="200209"/>
                    </a:moveTo>
                    <a:cubicBezTo>
                      <a:pt x="136525" y="102577"/>
                      <a:pt x="273050" y="4946"/>
                      <a:pt x="409575" y="184"/>
                    </a:cubicBezTo>
                    <a:cubicBezTo>
                      <a:pt x="546100" y="-4579"/>
                      <a:pt x="682625" y="83527"/>
                      <a:pt x="819150" y="171634"/>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latin typeface="Times New Roman" panose="02020603050405020304" pitchFamily="18" charset="0"/>
                  <a:cs typeface="Times New Roman" panose="02020603050405020304" pitchFamily="18" charset="0"/>
                </a:endParaRPr>
              </a:p>
            </p:txBody>
          </p:sp>
          <p:sp>
            <p:nvSpPr>
              <p:cNvPr id="14" name="Freeform 13"/>
              <p:cNvSpPr/>
              <p:nvPr/>
            </p:nvSpPr>
            <p:spPr>
              <a:xfrm>
                <a:off x="3370325" y="4324163"/>
                <a:ext cx="819150" cy="200209"/>
              </a:xfrm>
              <a:custGeom>
                <a:avLst/>
                <a:gdLst>
                  <a:gd name="connsiteX0" fmla="*/ 0 w 819150"/>
                  <a:gd name="connsiteY0" fmla="*/ 200209 h 200209"/>
                  <a:gd name="connsiteX1" fmla="*/ 409575 w 819150"/>
                  <a:gd name="connsiteY1" fmla="*/ 184 h 200209"/>
                  <a:gd name="connsiteX2" fmla="*/ 819150 w 819150"/>
                  <a:gd name="connsiteY2" fmla="*/ 171634 h 200209"/>
                </a:gdLst>
                <a:ahLst/>
                <a:cxnLst>
                  <a:cxn ang="0">
                    <a:pos x="connsiteX0" y="connsiteY0"/>
                  </a:cxn>
                  <a:cxn ang="0">
                    <a:pos x="connsiteX1" y="connsiteY1"/>
                  </a:cxn>
                  <a:cxn ang="0">
                    <a:pos x="connsiteX2" y="connsiteY2"/>
                  </a:cxn>
                </a:cxnLst>
                <a:rect l="l" t="t" r="r" b="b"/>
                <a:pathLst>
                  <a:path w="819150" h="200209">
                    <a:moveTo>
                      <a:pt x="0" y="200209"/>
                    </a:moveTo>
                    <a:cubicBezTo>
                      <a:pt x="136525" y="102577"/>
                      <a:pt x="273050" y="4946"/>
                      <a:pt x="409575" y="184"/>
                    </a:cubicBezTo>
                    <a:cubicBezTo>
                      <a:pt x="546100" y="-4579"/>
                      <a:pt x="682625" y="83527"/>
                      <a:pt x="819150" y="171634"/>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latin typeface="Times New Roman" panose="02020603050405020304" pitchFamily="18" charset="0"/>
                  <a:cs typeface="Times New Roman" panose="02020603050405020304" pitchFamily="18" charset="0"/>
                </a:endParaRPr>
              </a:p>
            </p:txBody>
          </p:sp>
          <p:sp>
            <p:nvSpPr>
              <p:cNvPr id="15" name="Freeform 14"/>
              <p:cNvSpPr/>
              <p:nvPr/>
            </p:nvSpPr>
            <p:spPr>
              <a:xfrm>
                <a:off x="4193475" y="4324162"/>
                <a:ext cx="819150" cy="200209"/>
              </a:xfrm>
              <a:custGeom>
                <a:avLst/>
                <a:gdLst>
                  <a:gd name="connsiteX0" fmla="*/ 0 w 819150"/>
                  <a:gd name="connsiteY0" fmla="*/ 200209 h 200209"/>
                  <a:gd name="connsiteX1" fmla="*/ 409575 w 819150"/>
                  <a:gd name="connsiteY1" fmla="*/ 184 h 200209"/>
                  <a:gd name="connsiteX2" fmla="*/ 819150 w 819150"/>
                  <a:gd name="connsiteY2" fmla="*/ 171634 h 200209"/>
                </a:gdLst>
                <a:ahLst/>
                <a:cxnLst>
                  <a:cxn ang="0">
                    <a:pos x="connsiteX0" y="connsiteY0"/>
                  </a:cxn>
                  <a:cxn ang="0">
                    <a:pos x="connsiteX1" y="connsiteY1"/>
                  </a:cxn>
                  <a:cxn ang="0">
                    <a:pos x="connsiteX2" y="connsiteY2"/>
                  </a:cxn>
                </a:cxnLst>
                <a:rect l="l" t="t" r="r" b="b"/>
                <a:pathLst>
                  <a:path w="819150" h="200209">
                    <a:moveTo>
                      <a:pt x="0" y="200209"/>
                    </a:moveTo>
                    <a:cubicBezTo>
                      <a:pt x="136525" y="102577"/>
                      <a:pt x="273050" y="4946"/>
                      <a:pt x="409575" y="184"/>
                    </a:cubicBezTo>
                    <a:cubicBezTo>
                      <a:pt x="546100" y="-4579"/>
                      <a:pt x="682625" y="83527"/>
                      <a:pt x="819150" y="171634"/>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latin typeface="Times New Roman" panose="02020603050405020304" pitchFamily="18" charset="0"/>
                  <a:cs typeface="Times New Roman" panose="02020603050405020304" pitchFamily="18" charset="0"/>
                </a:endParaRPr>
              </a:p>
            </p:txBody>
          </p:sp>
          <p:sp>
            <p:nvSpPr>
              <p:cNvPr id="16" name="Freeform 15"/>
              <p:cNvSpPr/>
              <p:nvPr/>
            </p:nvSpPr>
            <p:spPr>
              <a:xfrm>
                <a:off x="5012625" y="4328927"/>
                <a:ext cx="819150" cy="200209"/>
              </a:xfrm>
              <a:custGeom>
                <a:avLst/>
                <a:gdLst>
                  <a:gd name="connsiteX0" fmla="*/ 0 w 819150"/>
                  <a:gd name="connsiteY0" fmla="*/ 200209 h 200209"/>
                  <a:gd name="connsiteX1" fmla="*/ 409575 w 819150"/>
                  <a:gd name="connsiteY1" fmla="*/ 184 h 200209"/>
                  <a:gd name="connsiteX2" fmla="*/ 819150 w 819150"/>
                  <a:gd name="connsiteY2" fmla="*/ 171634 h 200209"/>
                </a:gdLst>
                <a:ahLst/>
                <a:cxnLst>
                  <a:cxn ang="0">
                    <a:pos x="connsiteX0" y="connsiteY0"/>
                  </a:cxn>
                  <a:cxn ang="0">
                    <a:pos x="connsiteX1" y="connsiteY1"/>
                  </a:cxn>
                  <a:cxn ang="0">
                    <a:pos x="connsiteX2" y="connsiteY2"/>
                  </a:cxn>
                </a:cxnLst>
                <a:rect l="l" t="t" r="r" b="b"/>
                <a:pathLst>
                  <a:path w="819150" h="200209">
                    <a:moveTo>
                      <a:pt x="0" y="200209"/>
                    </a:moveTo>
                    <a:cubicBezTo>
                      <a:pt x="136525" y="102577"/>
                      <a:pt x="273050" y="4946"/>
                      <a:pt x="409575" y="184"/>
                    </a:cubicBezTo>
                    <a:cubicBezTo>
                      <a:pt x="546100" y="-4579"/>
                      <a:pt x="682625" y="83527"/>
                      <a:pt x="819150" y="171634"/>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latin typeface="Times New Roman" panose="02020603050405020304" pitchFamily="18" charset="0"/>
                  <a:cs typeface="Times New Roman" panose="02020603050405020304" pitchFamily="18" charset="0"/>
                </a:endParaRPr>
              </a:p>
            </p:txBody>
          </p:sp>
          <p:sp>
            <p:nvSpPr>
              <p:cNvPr id="17" name="Freeform 16"/>
              <p:cNvSpPr/>
              <p:nvPr/>
            </p:nvSpPr>
            <p:spPr>
              <a:xfrm>
                <a:off x="2551175" y="4333688"/>
                <a:ext cx="819150" cy="200209"/>
              </a:xfrm>
              <a:custGeom>
                <a:avLst/>
                <a:gdLst>
                  <a:gd name="connsiteX0" fmla="*/ 0 w 819150"/>
                  <a:gd name="connsiteY0" fmla="*/ 200209 h 200209"/>
                  <a:gd name="connsiteX1" fmla="*/ 409575 w 819150"/>
                  <a:gd name="connsiteY1" fmla="*/ 184 h 200209"/>
                  <a:gd name="connsiteX2" fmla="*/ 819150 w 819150"/>
                  <a:gd name="connsiteY2" fmla="*/ 171634 h 200209"/>
                </a:gdLst>
                <a:ahLst/>
                <a:cxnLst>
                  <a:cxn ang="0">
                    <a:pos x="connsiteX0" y="connsiteY0"/>
                  </a:cxn>
                  <a:cxn ang="0">
                    <a:pos x="connsiteX1" y="connsiteY1"/>
                  </a:cxn>
                  <a:cxn ang="0">
                    <a:pos x="connsiteX2" y="connsiteY2"/>
                  </a:cxn>
                </a:cxnLst>
                <a:rect l="l" t="t" r="r" b="b"/>
                <a:pathLst>
                  <a:path w="819150" h="200209">
                    <a:moveTo>
                      <a:pt x="0" y="200209"/>
                    </a:moveTo>
                    <a:cubicBezTo>
                      <a:pt x="136525" y="102577"/>
                      <a:pt x="273050" y="4946"/>
                      <a:pt x="409575" y="184"/>
                    </a:cubicBezTo>
                    <a:cubicBezTo>
                      <a:pt x="546100" y="-4579"/>
                      <a:pt x="682625" y="83527"/>
                      <a:pt x="819150" y="171634"/>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latin typeface="Times New Roman" panose="02020603050405020304" pitchFamily="18" charset="0"/>
                  <a:cs typeface="Times New Roman" panose="02020603050405020304" pitchFamily="18" charset="0"/>
                </a:endParaRPr>
              </a:p>
            </p:txBody>
          </p:sp>
          <p:sp>
            <p:nvSpPr>
              <p:cNvPr id="18" name="Freeform 17"/>
              <p:cNvSpPr/>
              <p:nvPr/>
            </p:nvSpPr>
            <p:spPr>
              <a:xfrm>
                <a:off x="1732025" y="4337074"/>
                <a:ext cx="819150" cy="200209"/>
              </a:xfrm>
              <a:custGeom>
                <a:avLst/>
                <a:gdLst>
                  <a:gd name="connsiteX0" fmla="*/ 0 w 819150"/>
                  <a:gd name="connsiteY0" fmla="*/ 200209 h 200209"/>
                  <a:gd name="connsiteX1" fmla="*/ 409575 w 819150"/>
                  <a:gd name="connsiteY1" fmla="*/ 184 h 200209"/>
                  <a:gd name="connsiteX2" fmla="*/ 819150 w 819150"/>
                  <a:gd name="connsiteY2" fmla="*/ 171634 h 200209"/>
                </a:gdLst>
                <a:ahLst/>
                <a:cxnLst>
                  <a:cxn ang="0">
                    <a:pos x="connsiteX0" y="connsiteY0"/>
                  </a:cxn>
                  <a:cxn ang="0">
                    <a:pos x="connsiteX1" y="connsiteY1"/>
                  </a:cxn>
                  <a:cxn ang="0">
                    <a:pos x="connsiteX2" y="connsiteY2"/>
                  </a:cxn>
                </a:cxnLst>
                <a:rect l="l" t="t" r="r" b="b"/>
                <a:pathLst>
                  <a:path w="819150" h="200209">
                    <a:moveTo>
                      <a:pt x="0" y="200209"/>
                    </a:moveTo>
                    <a:cubicBezTo>
                      <a:pt x="136525" y="102577"/>
                      <a:pt x="273050" y="4946"/>
                      <a:pt x="409575" y="184"/>
                    </a:cubicBezTo>
                    <a:cubicBezTo>
                      <a:pt x="546100" y="-4579"/>
                      <a:pt x="682625" y="83527"/>
                      <a:pt x="819150" y="171634"/>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latin typeface="Times New Roman" panose="02020603050405020304" pitchFamily="18" charset="0"/>
                  <a:cs typeface="Times New Roman" panose="02020603050405020304" pitchFamily="18" charset="0"/>
                </a:endParaRPr>
              </a:p>
            </p:txBody>
          </p:sp>
          <p:sp>
            <p:nvSpPr>
              <p:cNvPr id="19" name="Isosceles Triangle 18"/>
              <p:cNvSpPr/>
              <p:nvPr/>
            </p:nvSpPr>
            <p:spPr>
              <a:xfrm>
                <a:off x="4141849" y="4529136"/>
                <a:ext cx="103251" cy="92869"/>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latin typeface="Times New Roman" panose="02020603050405020304" pitchFamily="18" charset="0"/>
                  <a:cs typeface="Times New Roman" panose="02020603050405020304" pitchFamily="18" charset="0"/>
                </a:endParaRPr>
              </a:p>
            </p:txBody>
          </p:sp>
          <p:sp>
            <p:nvSpPr>
              <p:cNvPr id="20" name="Isosceles Triangle 19"/>
              <p:cNvSpPr/>
              <p:nvPr/>
            </p:nvSpPr>
            <p:spPr>
              <a:xfrm>
                <a:off x="4960999" y="4524371"/>
                <a:ext cx="103251" cy="92869"/>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latin typeface="Times New Roman" panose="02020603050405020304" pitchFamily="18" charset="0"/>
                  <a:cs typeface="Times New Roman" panose="02020603050405020304" pitchFamily="18" charset="0"/>
                </a:endParaRPr>
              </a:p>
            </p:txBody>
          </p:sp>
          <p:sp>
            <p:nvSpPr>
              <p:cNvPr id="21" name="Isosceles Triangle 20"/>
              <p:cNvSpPr/>
              <p:nvPr/>
            </p:nvSpPr>
            <p:spPr>
              <a:xfrm>
                <a:off x="5780149" y="4500560"/>
                <a:ext cx="103251" cy="92869"/>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latin typeface="Times New Roman" panose="02020603050405020304" pitchFamily="18" charset="0"/>
                  <a:cs typeface="Times New Roman" panose="02020603050405020304" pitchFamily="18" charset="0"/>
                </a:endParaRPr>
              </a:p>
            </p:txBody>
          </p:sp>
          <p:sp>
            <p:nvSpPr>
              <p:cNvPr id="22" name="Isosceles Triangle 21"/>
              <p:cNvSpPr/>
              <p:nvPr/>
            </p:nvSpPr>
            <p:spPr>
              <a:xfrm>
                <a:off x="2499549" y="4523268"/>
                <a:ext cx="103251" cy="92869"/>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latin typeface="Times New Roman" panose="02020603050405020304" pitchFamily="18" charset="0"/>
                  <a:cs typeface="Times New Roman" panose="02020603050405020304" pitchFamily="18" charset="0"/>
                </a:endParaRPr>
              </a:p>
            </p:txBody>
          </p:sp>
          <p:sp>
            <p:nvSpPr>
              <p:cNvPr id="23" name="Isosceles Triangle 22"/>
              <p:cNvSpPr/>
              <p:nvPr/>
            </p:nvSpPr>
            <p:spPr>
              <a:xfrm>
                <a:off x="1680399" y="4538842"/>
                <a:ext cx="103251" cy="92869"/>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latin typeface="Times New Roman" panose="02020603050405020304" pitchFamily="18" charset="0"/>
                  <a:cs typeface="Times New Roman" panose="02020603050405020304" pitchFamily="18" charset="0"/>
                </a:endParaRPr>
              </a:p>
            </p:txBody>
          </p:sp>
        </p:grpSp>
        <p:sp>
          <p:nvSpPr>
            <p:cNvPr id="8" name="TextBox 7"/>
            <p:cNvSpPr txBox="1"/>
            <p:nvPr/>
          </p:nvSpPr>
          <p:spPr>
            <a:xfrm>
              <a:off x="3171825" y="4663559"/>
              <a:ext cx="699230" cy="461665"/>
            </a:xfrm>
            <a:prstGeom prst="rect">
              <a:avLst/>
            </a:prstGeom>
            <a:noFill/>
          </p:spPr>
          <p:txBody>
            <a:bodyPr wrap="none" rtlCol="0">
              <a:spAutoFit/>
            </a:bodyPr>
            <a:lstStyle/>
            <a:p>
              <a:r>
                <a:rPr lang="en-NZ" dirty="0">
                  <a:solidFill>
                    <a:srgbClr val="FF0000"/>
                  </a:solidFill>
                  <a:latin typeface="Times New Roman" panose="02020603050405020304" pitchFamily="18" charset="0"/>
                  <a:cs typeface="Times New Roman" panose="02020603050405020304" pitchFamily="18" charset="0"/>
                </a:rPr>
                <a:t>Z=0</a:t>
              </a:r>
            </a:p>
          </p:txBody>
        </p:sp>
        <p:sp>
          <p:nvSpPr>
            <p:cNvPr id="26" name="TextBox 25"/>
            <p:cNvSpPr txBox="1"/>
            <p:nvPr/>
          </p:nvSpPr>
          <p:spPr>
            <a:xfrm>
              <a:off x="758548" y="4663559"/>
              <a:ext cx="801823" cy="461665"/>
            </a:xfrm>
            <a:prstGeom prst="rect">
              <a:avLst/>
            </a:prstGeom>
            <a:noFill/>
          </p:spPr>
          <p:txBody>
            <a:bodyPr wrap="none" rtlCol="0">
              <a:spAutoFit/>
            </a:bodyPr>
            <a:lstStyle/>
            <a:p>
              <a:r>
                <a:rPr lang="en-NZ" dirty="0">
                  <a:solidFill>
                    <a:srgbClr val="FF0000"/>
                  </a:solidFill>
                  <a:latin typeface="Times New Roman" panose="02020603050405020304" pitchFamily="18" charset="0"/>
                  <a:cs typeface="Times New Roman" panose="02020603050405020304" pitchFamily="18" charset="0"/>
                </a:rPr>
                <a:t>Z=-3</a:t>
              </a:r>
            </a:p>
          </p:txBody>
        </p:sp>
        <p:sp>
          <p:nvSpPr>
            <p:cNvPr id="27" name="TextBox 26"/>
            <p:cNvSpPr txBox="1"/>
            <p:nvPr/>
          </p:nvSpPr>
          <p:spPr>
            <a:xfrm>
              <a:off x="3950788" y="4663559"/>
              <a:ext cx="699230" cy="461665"/>
            </a:xfrm>
            <a:prstGeom prst="rect">
              <a:avLst/>
            </a:prstGeom>
            <a:noFill/>
          </p:spPr>
          <p:txBody>
            <a:bodyPr wrap="none" rtlCol="0">
              <a:spAutoFit/>
            </a:bodyPr>
            <a:lstStyle/>
            <a:p>
              <a:r>
                <a:rPr lang="en-NZ" dirty="0">
                  <a:solidFill>
                    <a:srgbClr val="FF0000"/>
                  </a:solidFill>
                  <a:latin typeface="Times New Roman" panose="02020603050405020304" pitchFamily="18" charset="0"/>
                  <a:cs typeface="Times New Roman" panose="02020603050405020304" pitchFamily="18" charset="0"/>
                </a:rPr>
                <a:t>Z=1</a:t>
              </a:r>
            </a:p>
          </p:txBody>
        </p:sp>
        <p:sp>
          <p:nvSpPr>
            <p:cNvPr id="28" name="TextBox 27"/>
            <p:cNvSpPr txBox="1"/>
            <p:nvPr/>
          </p:nvSpPr>
          <p:spPr>
            <a:xfrm>
              <a:off x="4769938" y="4663559"/>
              <a:ext cx="699230" cy="461665"/>
            </a:xfrm>
            <a:prstGeom prst="rect">
              <a:avLst/>
            </a:prstGeom>
            <a:noFill/>
          </p:spPr>
          <p:txBody>
            <a:bodyPr wrap="none" rtlCol="0">
              <a:spAutoFit/>
            </a:bodyPr>
            <a:lstStyle/>
            <a:p>
              <a:r>
                <a:rPr lang="en-NZ" dirty="0">
                  <a:solidFill>
                    <a:srgbClr val="FF0000"/>
                  </a:solidFill>
                  <a:latin typeface="Times New Roman" panose="02020603050405020304" pitchFamily="18" charset="0"/>
                  <a:cs typeface="Times New Roman" panose="02020603050405020304" pitchFamily="18" charset="0"/>
                </a:rPr>
                <a:t>Z=2</a:t>
              </a:r>
            </a:p>
          </p:txBody>
        </p:sp>
        <p:sp>
          <p:nvSpPr>
            <p:cNvPr id="29" name="TextBox 28"/>
            <p:cNvSpPr txBox="1"/>
            <p:nvPr/>
          </p:nvSpPr>
          <p:spPr>
            <a:xfrm>
              <a:off x="5589088" y="4663559"/>
              <a:ext cx="699230" cy="461665"/>
            </a:xfrm>
            <a:prstGeom prst="rect">
              <a:avLst/>
            </a:prstGeom>
            <a:noFill/>
          </p:spPr>
          <p:txBody>
            <a:bodyPr wrap="none" rtlCol="0">
              <a:spAutoFit/>
            </a:bodyPr>
            <a:lstStyle/>
            <a:p>
              <a:r>
                <a:rPr lang="en-NZ" dirty="0">
                  <a:solidFill>
                    <a:srgbClr val="FF0000"/>
                  </a:solidFill>
                  <a:latin typeface="Times New Roman" panose="02020603050405020304" pitchFamily="18" charset="0"/>
                  <a:cs typeface="Times New Roman" panose="02020603050405020304" pitchFamily="18" charset="0"/>
                </a:rPr>
                <a:t>Z=3</a:t>
              </a:r>
            </a:p>
          </p:txBody>
        </p:sp>
        <p:sp>
          <p:nvSpPr>
            <p:cNvPr id="30" name="TextBox 29"/>
            <p:cNvSpPr txBox="1"/>
            <p:nvPr/>
          </p:nvSpPr>
          <p:spPr>
            <a:xfrm>
              <a:off x="2377798" y="4663559"/>
              <a:ext cx="801823" cy="461665"/>
            </a:xfrm>
            <a:prstGeom prst="rect">
              <a:avLst/>
            </a:prstGeom>
            <a:noFill/>
          </p:spPr>
          <p:txBody>
            <a:bodyPr wrap="none" rtlCol="0">
              <a:spAutoFit/>
            </a:bodyPr>
            <a:lstStyle/>
            <a:p>
              <a:r>
                <a:rPr lang="en-NZ" dirty="0">
                  <a:solidFill>
                    <a:srgbClr val="FF0000"/>
                  </a:solidFill>
                  <a:latin typeface="Times New Roman" panose="02020603050405020304" pitchFamily="18" charset="0"/>
                  <a:cs typeface="Times New Roman" panose="02020603050405020304" pitchFamily="18" charset="0"/>
                </a:rPr>
                <a:t>Z=-1</a:t>
              </a:r>
            </a:p>
          </p:txBody>
        </p:sp>
        <p:sp>
          <p:nvSpPr>
            <p:cNvPr id="31" name="TextBox 30"/>
            <p:cNvSpPr txBox="1"/>
            <p:nvPr/>
          </p:nvSpPr>
          <p:spPr>
            <a:xfrm>
              <a:off x="1558648" y="4663559"/>
              <a:ext cx="801823" cy="461665"/>
            </a:xfrm>
            <a:prstGeom prst="rect">
              <a:avLst/>
            </a:prstGeom>
            <a:noFill/>
          </p:spPr>
          <p:txBody>
            <a:bodyPr wrap="none" rtlCol="0">
              <a:spAutoFit/>
            </a:bodyPr>
            <a:lstStyle/>
            <a:p>
              <a:r>
                <a:rPr lang="en-NZ" dirty="0">
                  <a:solidFill>
                    <a:srgbClr val="FF0000"/>
                  </a:solidFill>
                  <a:latin typeface="Times New Roman" panose="02020603050405020304" pitchFamily="18" charset="0"/>
                  <a:cs typeface="Times New Roman" panose="02020603050405020304" pitchFamily="18" charset="0"/>
                </a:rPr>
                <a:t>Z=-2</a:t>
              </a:r>
            </a:p>
          </p:txBody>
        </p:sp>
      </p:grpSp>
      <p:sp>
        <p:nvSpPr>
          <p:cNvPr id="12" name="TextBox 11"/>
          <p:cNvSpPr txBox="1"/>
          <p:nvPr/>
        </p:nvSpPr>
        <p:spPr>
          <a:xfrm>
            <a:off x="398525" y="5133975"/>
            <a:ext cx="1773242" cy="461665"/>
          </a:xfrm>
          <a:prstGeom prst="rect">
            <a:avLst/>
          </a:prstGeom>
          <a:noFill/>
        </p:spPr>
        <p:txBody>
          <a:bodyPr wrap="none" rtlCol="0">
            <a:spAutoFit/>
          </a:bodyPr>
          <a:lstStyle/>
          <a:p>
            <a:r>
              <a:rPr lang="en-NZ" sz="2400" dirty="0">
                <a:latin typeface="Times New Roman" panose="02020603050405020304" pitchFamily="18" charset="0"/>
                <a:cs typeface="Times New Roman" panose="02020603050405020304" pitchFamily="18" charset="0"/>
              </a:rPr>
              <a:t>Z=0 : typical</a:t>
            </a:r>
          </a:p>
        </p:txBody>
      </p:sp>
      <p:sp>
        <p:nvSpPr>
          <p:cNvPr id="34" name="TextBox 33"/>
          <p:cNvSpPr txBox="1"/>
          <p:nvPr/>
        </p:nvSpPr>
        <p:spPr>
          <a:xfrm>
            <a:off x="425475" y="5595640"/>
            <a:ext cx="3456395" cy="461665"/>
          </a:xfrm>
          <a:prstGeom prst="rect">
            <a:avLst/>
          </a:prstGeom>
          <a:noFill/>
        </p:spPr>
        <p:txBody>
          <a:bodyPr wrap="none" rtlCol="0">
            <a:spAutoFit/>
          </a:bodyPr>
          <a:lstStyle/>
          <a:p>
            <a:r>
              <a:rPr lang="en-NZ" sz="2400" dirty="0">
                <a:latin typeface="Times New Roman" panose="02020603050405020304" pitchFamily="18" charset="0"/>
                <a:cs typeface="Times New Roman" panose="02020603050405020304" pitchFamily="18" charset="0"/>
              </a:rPr>
              <a:t>Z=1 : bit higher than usual</a:t>
            </a:r>
          </a:p>
        </p:txBody>
      </p:sp>
      <p:sp>
        <p:nvSpPr>
          <p:cNvPr id="35" name="TextBox 34"/>
          <p:cNvSpPr txBox="1"/>
          <p:nvPr/>
        </p:nvSpPr>
        <p:spPr>
          <a:xfrm>
            <a:off x="440525" y="6057305"/>
            <a:ext cx="3456395" cy="461665"/>
          </a:xfrm>
          <a:prstGeom prst="rect">
            <a:avLst/>
          </a:prstGeom>
          <a:noFill/>
        </p:spPr>
        <p:txBody>
          <a:bodyPr wrap="none" rtlCol="0">
            <a:spAutoFit/>
          </a:bodyPr>
          <a:lstStyle/>
          <a:p>
            <a:r>
              <a:rPr lang="en-NZ" sz="2400" dirty="0">
                <a:latin typeface="Times New Roman" panose="02020603050405020304" pitchFamily="18" charset="0"/>
                <a:cs typeface="Times New Roman" panose="02020603050405020304" pitchFamily="18" charset="0"/>
              </a:rPr>
              <a:t>Z=2 : lot higher than usual</a:t>
            </a:r>
          </a:p>
        </p:txBody>
      </p:sp>
      <p:sp>
        <p:nvSpPr>
          <p:cNvPr id="36" name="TextBox 35"/>
          <p:cNvSpPr txBox="1"/>
          <p:nvPr/>
        </p:nvSpPr>
        <p:spPr>
          <a:xfrm>
            <a:off x="5012625" y="5133974"/>
            <a:ext cx="2789546" cy="461665"/>
          </a:xfrm>
          <a:prstGeom prst="rect">
            <a:avLst/>
          </a:prstGeom>
          <a:noFill/>
        </p:spPr>
        <p:txBody>
          <a:bodyPr wrap="none" rtlCol="0">
            <a:spAutoFit/>
          </a:bodyPr>
          <a:lstStyle/>
          <a:p>
            <a:r>
              <a:rPr lang="en-NZ" sz="2400" dirty="0">
                <a:latin typeface="Times New Roman" panose="02020603050405020304" pitchFamily="18" charset="0"/>
                <a:cs typeface="Times New Roman" panose="02020603050405020304" pitchFamily="18" charset="0"/>
              </a:rPr>
              <a:t>Z=3 : extremely high</a:t>
            </a:r>
          </a:p>
        </p:txBody>
      </p:sp>
      <p:sp>
        <p:nvSpPr>
          <p:cNvPr id="37" name="TextBox 36"/>
          <p:cNvSpPr txBox="1"/>
          <p:nvPr/>
        </p:nvSpPr>
        <p:spPr>
          <a:xfrm>
            <a:off x="5012624" y="5595639"/>
            <a:ext cx="3474028" cy="461665"/>
          </a:xfrm>
          <a:prstGeom prst="rect">
            <a:avLst/>
          </a:prstGeom>
          <a:noFill/>
        </p:spPr>
        <p:txBody>
          <a:bodyPr wrap="none" rtlCol="0">
            <a:spAutoFit/>
          </a:bodyPr>
          <a:lstStyle/>
          <a:p>
            <a:r>
              <a:rPr lang="en-NZ" sz="2400" dirty="0">
                <a:latin typeface="Times New Roman" panose="02020603050405020304" pitchFamily="18" charset="0"/>
                <a:cs typeface="Times New Roman" panose="02020603050405020304" pitchFamily="18" charset="0"/>
              </a:rPr>
              <a:t>Z=-1 : bit lower than usual</a:t>
            </a:r>
          </a:p>
        </p:txBody>
      </p:sp>
      <p:sp>
        <p:nvSpPr>
          <p:cNvPr id="38" name="TextBox 37"/>
          <p:cNvSpPr txBox="1"/>
          <p:nvPr/>
        </p:nvSpPr>
        <p:spPr>
          <a:xfrm>
            <a:off x="5064250" y="6057304"/>
            <a:ext cx="619080" cy="461665"/>
          </a:xfrm>
          <a:prstGeom prst="rect">
            <a:avLst/>
          </a:prstGeom>
          <a:noFill/>
        </p:spPr>
        <p:txBody>
          <a:bodyPr wrap="none" rtlCol="0">
            <a:spAutoFit/>
          </a:bodyPr>
          <a:lstStyle/>
          <a:p>
            <a:r>
              <a:rPr lang="en-NZ" sz="2400" dirty="0">
                <a:latin typeface="Times New Roman" panose="02020603050405020304" pitchFamily="18" charset="0"/>
                <a:cs typeface="Times New Roman" panose="02020603050405020304" pitchFamily="18" charset="0"/>
              </a:rPr>
              <a:t>etc.</a:t>
            </a:r>
          </a:p>
        </p:txBody>
      </p:sp>
      <p:sp>
        <p:nvSpPr>
          <p:cNvPr id="2" name="Date Placeholder 1">
            <a:extLst>
              <a:ext uri="{FF2B5EF4-FFF2-40B4-BE49-F238E27FC236}">
                <a16:creationId xmlns:a16="http://schemas.microsoft.com/office/drawing/2014/main" id="{9CBC918C-B25D-494B-AC44-1B5E114F52BF}"/>
              </a:ext>
            </a:extLst>
          </p:cNvPr>
          <p:cNvSpPr>
            <a:spLocks noGrp="1"/>
          </p:cNvSpPr>
          <p:nvPr>
            <p:ph type="dt" sz="half" idx="10"/>
          </p:nvPr>
        </p:nvSpPr>
        <p:spPr/>
        <p:txBody>
          <a:bodyPr/>
          <a:lstStyle/>
          <a:p>
            <a:pPr>
              <a:defRPr/>
            </a:pPr>
            <a:fld id="{133EDB2C-4E03-47AC-BA8F-155A9678AFA6}" type="datetime5">
              <a:rPr lang="en-US" smtClean="0"/>
              <a:t>30-Dec-25</a:t>
            </a:fld>
            <a:endParaRPr lang="en-US"/>
          </a:p>
        </p:txBody>
      </p:sp>
      <p:sp>
        <p:nvSpPr>
          <p:cNvPr id="3" name="Footer Placeholder 2">
            <a:extLst>
              <a:ext uri="{FF2B5EF4-FFF2-40B4-BE49-F238E27FC236}">
                <a16:creationId xmlns:a16="http://schemas.microsoft.com/office/drawing/2014/main" id="{D78EC67D-1619-4053-A14D-D0D78874BECF}"/>
              </a:ext>
            </a:extLst>
          </p:cNvPr>
          <p:cNvSpPr>
            <a:spLocks noGrp="1"/>
          </p:cNvSpPr>
          <p:nvPr>
            <p:ph type="ftr" sz="quarter" idx="11"/>
          </p:nvPr>
        </p:nvSpPr>
        <p:spPr/>
        <p:txBody>
          <a:bodyPr/>
          <a:lstStyle/>
          <a:p>
            <a:pPr>
              <a:defRPr/>
            </a:pPr>
            <a:r>
              <a:rPr lang="en-US"/>
              <a:t>T. Mayooran</a:t>
            </a:r>
          </a:p>
        </p:txBody>
      </p:sp>
      <p:sp>
        <p:nvSpPr>
          <p:cNvPr id="4" name="Slide Number Placeholder 3">
            <a:extLst>
              <a:ext uri="{FF2B5EF4-FFF2-40B4-BE49-F238E27FC236}">
                <a16:creationId xmlns:a16="http://schemas.microsoft.com/office/drawing/2014/main" id="{BE93A16F-ECFC-4382-AA56-E831533F40F1}"/>
              </a:ext>
            </a:extLst>
          </p:cNvPr>
          <p:cNvSpPr>
            <a:spLocks noGrp="1"/>
          </p:cNvSpPr>
          <p:nvPr>
            <p:ph type="sldNum" sz="quarter" idx="12"/>
          </p:nvPr>
        </p:nvSpPr>
        <p:spPr/>
        <p:txBody>
          <a:bodyPr/>
          <a:lstStyle/>
          <a:p>
            <a:fld id="{906F6DFE-AA00-4BFD-9D61-CA29BB78DE22}" type="slidenum">
              <a:rPr lang="en-US" altLang="en-US" smtClean="0"/>
              <a:pPr/>
              <a:t>14</a:t>
            </a:fld>
            <a:endParaRPr lang="en-US" altLang="en-US"/>
          </a:p>
        </p:txBody>
      </p:sp>
    </p:spTree>
    <p:extLst>
      <p:ext uri="{BB962C8B-B14F-4D97-AF65-F5344CB8AC3E}">
        <p14:creationId xmlns:p14="http://schemas.microsoft.com/office/powerpoint/2010/main" val="337400929"/>
      </p:ext>
    </p:extLst>
  </p:cSld>
  <p:clrMapOvr>
    <a:overrideClrMapping bg1="lt1" tx1="dk1" bg2="lt2" tx2="dk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09600" y="3950152"/>
            <a:ext cx="8218714" cy="2309179"/>
          </a:xfrm>
          <a:prstGeom prst="rect">
            <a:avLst/>
          </a:prstGeom>
          <a:solidFill>
            <a:srgbClr val="FFFFCC"/>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title"/>
          </p:nvPr>
        </p:nvSpPr>
        <p:spPr/>
        <p:txBody>
          <a:bodyPr/>
          <a:lstStyle/>
          <a:p>
            <a:r>
              <a:rPr lang="en-US" altLang="en-US"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Example 3:–</a:t>
            </a:r>
            <a:r>
              <a:rPr lang="en-NZ"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NZ" sz="3600"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Question</a:t>
            </a:r>
            <a:endParaRPr lang="en-GB" sz="3600"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31371" y="1600904"/>
            <a:ext cx="8196943" cy="4365171"/>
          </a:xfrm>
        </p:spPr>
        <p:txBody>
          <a:bodyPr/>
          <a:lstStyle/>
          <a:p>
            <a:pPr marL="0" indent="0" algn="just">
              <a:buNone/>
            </a:pPr>
            <a:r>
              <a:rPr lang="en-US" sz="2800" dirty="0">
                <a:latin typeface="Times New Roman" panose="02020603050405020304" pitchFamily="18" charset="0"/>
                <a:cs typeface="Times New Roman" panose="02020603050405020304" pitchFamily="18" charset="0"/>
              </a:rPr>
              <a:t>Apples are graded by size before being packed for export or for supplying supermarkets.  The supermarket grade of a particular type of apple has mean weight 190 g and standard deviation 12 g. Assume the apple weights have a normal distribution</a:t>
            </a:r>
          </a:p>
          <a:p>
            <a:pPr marL="0" indent="0" algn="just">
              <a:buNone/>
            </a:pPr>
            <a:endParaRPr lang="en-US" sz="2800" dirty="0">
              <a:latin typeface="Times New Roman" panose="02020603050405020304" pitchFamily="18" charset="0"/>
              <a:cs typeface="Times New Roman" panose="02020603050405020304" pitchFamily="18" charset="0"/>
            </a:endParaRPr>
          </a:p>
          <a:p>
            <a:pPr marL="0" indent="0" algn="just">
              <a:buNone/>
            </a:pPr>
            <a:r>
              <a:rPr lang="en-US" sz="2800" dirty="0">
                <a:latin typeface="Times New Roman" panose="02020603050405020304" pitchFamily="18" charset="0"/>
                <a:cs typeface="Times New Roman" panose="02020603050405020304" pitchFamily="18" charset="0"/>
              </a:rPr>
              <a:t>Calculate the Z value for an apple that weighs 205g. </a:t>
            </a:r>
          </a:p>
          <a:p>
            <a:pPr marL="0" indent="0" algn="just">
              <a:buNone/>
            </a:pPr>
            <a:r>
              <a:rPr lang="en-NZ" sz="2800" dirty="0">
                <a:solidFill>
                  <a:srgbClr val="FF0000"/>
                </a:solidFill>
                <a:latin typeface="Times New Roman" panose="02020603050405020304" pitchFamily="18" charset="0"/>
                <a:cs typeface="Times New Roman" panose="02020603050405020304" pitchFamily="18" charset="0"/>
              </a:rPr>
              <a:t> </a:t>
            </a:r>
            <a:endParaRPr lang="en-US" sz="2800" dirty="0">
              <a:solidFill>
                <a:srgbClr val="FF0000"/>
              </a:solidFill>
              <a:latin typeface="Times New Roman" panose="02020603050405020304" pitchFamily="18" charset="0"/>
              <a:cs typeface="Times New Roman" panose="02020603050405020304" pitchFamily="18" charset="0"/>
            </a:endParaRPr>
          </a:p>
          <a:p>
            <a:pPr marL="0" indent="0" algn="just">
              <a:buNone/>
            </a:pPr>
            <a:r>
              <a:rPr lang="en-NZ" sz="2800" dirty="0">
                <a:latin typeface="Times New Roman" panose="02020603050405020304" pitchFamily="18" charset="0"/>
                <a:cs typeface="Times New Roman" panose="02020603050405020304" pitchFamily="18" charset="0"/>
              </a:rPr>
              <a:t>Write a sentence, in context, describing what this value means</a:t>
            </a:r>
          </a:p>
          <a:p>
            <a:pPr marL="0" indent="0" algn="just">
              <a:buNone/>
            </a:pPr>
            <a:r>
              <a:rPr lang="en-NZ" sz="2800" dirty="0">
                <a:solidFill>
                  <a:srgbClr val="FF0000"/>
                </a:solidFill>
                <a:latin typeface="Times New Roman" panose="02020603050405020304" pitchFamily="18" charset="0"/>
                <a:cs typeface="Times New Roman" panose="02020603050405020304" pitchFamily="18" charset="0"/>
              </a:rPr>
              <a:t> </a:t>
            </a:r>
            <a:endParaRPr lang="en-GB" sz="2800" dirty="0">
              <a:solidFill>
                <a:srgbClr val="FF0000"/>
              </a:solidFill>
              <a:latin typeface="Times New Roman" panose="02020603050405020304" pitchFamily="18" charset="0"/>
              <a:cs typeface="Times New Roman" panose="02020603050405020304" pitchFamily="18" charset="0"/>
            </a:endParaRPr>
          </a:p>
          <a:p>
            <a:pPr marL="0" indent="0" algn="just">
              <a:buNone/>
            </a:pPr>
            <a:endParaRPr lang="en-GB" sz="2800" dirty="0">
              <a:latin typeface="Times New Roman" panose="02020603050405020304" pitchFamily="18" charset="0"/>
              <a:cs typeface="Times New Roman" panose="02020603050405020304" pitchFamily="18" charset="0"/>
            </a:endParaRPr>
          </a:p>
        </p:txBody>
      </p:sp>
      <p:pic>
        <p:nvPicPr>
          <p:cNvPr id="5" name="Picture 1" descr="C:\Users\dleader\AppData\Local\Microsoft\Windows\Temporary Internet Files\Content.IE5\DK3BMDA1\question-mark-in-blue-round-button-6154-large[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40352" y="15673"/>
            <a:ext cx="1296104" cy="1296104"/>
          </a:xfrm>
          <a:prstGeom prst="rect">
            <a:avLst/>
          </a:prstGeom>
          <a:noFill/>
          <a:extLst>
            <a:ext uri="{909E8E84-426E-40DD-AFC4-6F175D3DCCD1}">
              <a14:hiddenFill xmlns:a14="http://schemas.microsoft.com/office/drawing/2010/main">
                <a:solidFill>
                  <a:srgbClr val="FFFFFF"/>
                </a:solidFill>
              </a14:hiddenFill>
            </a:ext>
          </a:extLst>
        </p:spPr>
      </p:pic>
      <p:pic>
        <p:nvPicPr>
          <p:cNvPr id="106498" name="Picture 2" descr="C:\Users\dleader\AppData\Local\Microsoft\Windows\Temporary Internet Files\Content.IE5\PLT5LAWD\apples-Houston-party[1].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35352" y="15673"/>
            <a:ext cx="1905000" cy="1428750"/>
          </a:xfrm>
          <a:prstGeom prst="rect">
            <a:avLst/>
          </a:prstGeom>
          <a:noFill/>
          <a:extLst>
            <a:ext uri="{909E8E84-426E-40DD-AFC4-6F175D3DCCD1}">
              <a14:hiddenFill xmlns:a14="http://schemas.microsoft.com/office/drawing/2010/main">
                <a:solidFill>
                  <a:srgbClr val="FFFFFF"/>
                </a:solidFill>
              </a14:hiddenFill>
            </a:ext>
          </a:extLst>
        </p:spPr>
      </p:pic>
      <p:sp>
        <p:nvSpPr>
          <p:cNvPr id="6" name="Date Placeholder 5">
            <a:extLst>
              <a:ext uri="{FF2B5EF4-FFF2-40B4-BE49-F238E27FC236}">
                <a16:creationId xmlns:a16="http://schemas.microsoft.com/office/drawing/2014/main" id="{17872A83-B58F-440F-854B-B15C8B7DCC0F}"/>
              </a:ext>
            </a:extLst>
          </p:cNvPr>
          <p:cNvSpPr>
            <a:spLocks noGrp="1"/>
          </p:cNvSpPr>
          <p:nvPr>
            <p:ph type="dt" sz="half" idx="10"/>
          </p:nvPr>
        </p:nvSpPr>
        <p:spPr/>
        <p:txBody>
          <a:bodyPr/>
          <a:lstStyle/>
          <a:p>
            <a:pPr>
              <a:defRPr/>
            </a:pPr>
            <a:fld id="{DBD1AD2C-C285-4988-B5F4-024531370882}" type="datetime5">
              <a:rPr lang="en-US" smtClean="0"/>
              <a:t>30-Dec-25</a:t>
            </a:fld>
            <a:endParaRPr lang="en-US"/>
          </a:p>
        </p:txBody>
      </p:sp>
      <p:sp>
        <p:nvSpPr>
          <p:cNvPr id="7" name="Footer Placeholder 6">
            <a:extLst>
              <a:ext uri="{FF2B5EF4-FFF2-40B4-BE49-F238E27FC236}">
                <a16:creationId xmlns:a16="http://schemas.microsoft.com/office/drawing/2014/main" id="{B00C0024-5888-44EA-A280-05E9712A251F}"/>
              </a:ext>
            </a:extLst>
          </p:cNvPr>
          <p:cNvSpPr>
            <a:spLocks noGrp="1"/>
          </p:cNvSpPr>
          <p:nvPr>
            <p:ph type="ftr" sz="quarter" idx="11"/>
          </p:nvPr>
        </p:nvSpPr>
        <p:spPr/>
        <p:txBody>
          <a:bodyPr/>
          <a:lstStyle/>
          <a:p>
            <a:pPr>
              <a:defRPr/>
            </a:pPr>
            <a:r>
              <a:rPr lang="en-US"/>
              <a:t>T. Mayooran</a:t>
            </a:r>
          </a:p>
        </p:txBody>
      </p:sp>
      <p:sp>
        <p:nvSpPr>
          <p:cNvPr id="8" name="Slide Number Placeholder 7">
            <a:extLst>
              <a:ext uri="{FF2B5EF4-FFF2-40B4-BE49-F238E27FC236}">
                <a16:creationId xmlns:a16="http://schemas.microsoft.com/office/drawing/2014/main" id="{365C806B-7F25-4DD7-B38F-EEC3866BCA20}"/>
              </a:ext>
            </a:extLst>
          </p:cNvPr>
          <p:cNvSpPr>
            <a:spLocks noGrp="1"/>
          </p:cNvSpPr>
          <p:nvPr>
            <p:ph type="sldNum" sz="quarter" idx="12"/>
          </p:nvPr>
        </p:nvSpPr>
        <p:spPr/>
        <p:txBody>
          <a:bodyPr/>
          <a:lstStyle/>
          <a:p>
            <a:fld id="{906F6DFE-AA00-4BFD-9D61-CA29BB78DE22}" type="slidenum">
              <a:rPr lang="en-US" altLang="en-US" smtClean="0"/>
              <a:pPr/>
              <a:t>15</a:t>
            </a:fld>
            <a:endParaRPr lang="en-US" altLang="en-US"/>
          </a:p>
        </p:txBody>
      </p:sp>
    </p:spTree>
    <p:extLst>
      <p:ext uri="{BB962C8B-B14F-4D97-AF65-F5344CB8AC3E}">
        <p14:creationId xmlns:p14="http://schemas.microsoft.com/office/powerpoint/2010/main" val="20663545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a:xfrm>
            <a:off x="611981" y="419895"/>
            <a:ext cx="7920037" cy="1112837"/>
          </a:xfrm>
        </p:spPr>
        <p:txBody>
          <a:bodyPr/>
          <a:lstStyle/>
          <a:p>
            <a:r>
              <a:rPr lang="en-US"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Comparing X and Z Units</a:t>
            </a:r>
          </a:p>
        </p:txBody>
      </p:sp>
      <p:sp>
        <p:nvSpPr>
          <p:cNvPr id="39939" name="Freeform 3"/>
          <p:cNvSpPr>
            <a:spLocks/>
          </p:cNvSpPr>
          <p:nvPr/>
        </p:nvSpPr>
        <p:spPr bwMode="auto">
          <a:xfrm>
            <a:off x="1828800" y="1981200"/>
            <a:ext cx="2243138" cy="1681163"/>
          </a:xfrm>
          <a:custGeom>
            <a:avLst/>
            <a:gdLst>
              <a:gd name="T0" fmla="*/ 0 w 901"/>
              <a:gd name="T1" fmla="*/ 2147483647 h 721"/>
              <a:gd name="T2" fmla="*/ 588824966 w 901"/>
              <a:gd name="T3" fmla="*/ 2147483647 h 721"/>
              <a:gd name="T4" fmla="*/ 880139209 w 901"/>
              <a:gd name="T5" fmla="*/ 2147483647 h 721"/>
              <a:gd name="T6" fmla="*/ 1171450806 w 901"/>
              <a:gd name="T7" fmla="*/ 2147483647 h 721"/>
              <a:gd name="T8" fmla="*/ 1468961840 w 901"/>
              <a:gd name="T9" fmla="*/ 2147483647 h 721"/>
              <a:gd name="T10" fmla="*/ 1760275928 w 901"/>
              <a:gd name="T11" fmla="*/ 2147483647 h 721"/>
              <a:gd name="T12" fmla="*/ 2051590015 w 901"/>
              <a:gd name="T13" fmla="*/ 2147483647 h 721"/>
              <a:gd name="T14" fmla="*/ 2147483647 w 901"/>
              <a:gd name="T15" fmla="*/ 2147483647 h 721"/>
              <a:gd name="T16" fmla="*/ 2147483647 w 901"/>
              <a:gd name="T17" fmla="*/ 2147483647 h 721"/>
              <a:gd name="T18" fmla="*/ 2147483647 w 901"/>
              <a:gd name="T19" fmla="*/ 1527762188 h 721"/>
              <a:gd name="T20" fmla="*/ 2147483647 w 901"/>
              <a:gd name="T21" fmla="*/ 1136305207 h 721"/>
              <a:gd name="T22" fmla="*/ 2147483647 w 901"/>
              <a:gd name="T23" fmla="*/ 772036248 h 721"/>
              <a:gd name="T24" fmla="*/ 2147483647 w 901"/>
              <a:gd name="T25" fmla="*/ 451260517 h 721"/>
              <a:gd name="T26" fmla="*/ 2147483647 w 901"/>
              <a:gd name="T27" fmla="*/ 206601179 h 721"/>
              <a:gd name="T28" fmla="*/ 2147483647 w 901"/>
              <a:gd name="T29" fmla="*/ 48930939 h 721"/>
              <a:gd name="T30" fmla="*/ 2147483647 w 901"/>
              <a:gd name="T31" fmla="*/ 0 h 72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901"/>
              <a:gd name="T49" fmla="*/ 0 h 721"/>
              <a:gd name="T50" fmla="*/ 901 w 901"/>
              <a:gd name="T51" fmla="*/ 721 h 721"/>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901" h="721">
                <a:moveTo>
                  <a:pt x="0" y="720"/>
                </a:moveTo>
                <a:lnTo>
                  <a:pt x="95" y="712"/>
                </a:lnTo>
                <a:lnTo>
                  <a:pt x="142" y="704"/>
                </a:lnTo>
                <a:lnTo>
                  <a:pt x="189" y="691"/>
                </a:lnTo>
                <a:lnTo>
                  <a:pt x="237" y="675"/>
                </a:lnTo>
                <a:lnTo>
                  <a:pt x="284" y="653"/>
                </a:lnTo>
                <a:lnTo>
                  <a:pt x="331" y="623"/>
                </a:lnTo>
                <a:lnTo>
                  <a:pt x="426" y="540"/>
                </a:lnTo>
                <a:lnTo>
                  <a:pt x="521" y="422"/>
                </a:lnTo>
                <a:lnTo>
                  <a:pt x="616" y="281"/>
                </a:lnTo>
                <a:lnTo>
                  <a:pt x="663" y="209"/>
                </a:lnTo>
                <a:lnTo>
                  <a:pt x="710" y="142"/>
                </a:lnTo>
                <a:lnTo>
                  <a:pt x="757" y="83"/>
                </a:lnTo>
                <a:lnTo>
                  <a:pt x="805" y="38"/>
                </a:lnTo>
                <a:lnTo>
                  <a:pt x="852" y="9"/>
                </a:lnTo>
                <a:lnTo>
                  <a:pt x="900" y="0"/>
                </a:lnTo>
              </a:path>
            </a:pathLst>
          </a:custGeom>
          <a:noFill/>
          <a:ln w="50800" cap="rnd" cmpd="sng">
            <a:solidFill>
              <a:srgbClr val="008000"/>
            </a:solidFill>
            <a:prstDash val="solid"/>
            <a:round/>
            <a:headEnd type="none" w="med" len="med"/>
            <a:tailEnd type="none" w="med" len="med"/>
          </a:ln>
        </p:spPr>
        <p:txBody>
          <a:bodyPr/>
          <a:lstStyle/>
          <a:p>
            <a:endParaRPr lang="en-NZ">
              <a:latin typeface="Times New Roman" panose="02020603050405020304" pitchFamily="18" charset="0"/>
              <a:cs typeface="Times New Roman" panose="02020603050405020304" pitchFamily="18" charset="0"/>
            </a:endParaRPr>
          </a:p>
        </p:txBody>
      </p:sp>
      <p:sp>
        <p:nvSpPr>
          <p:cNvPr id="39940" name="Line 4"/>
          <p:cNvSpPr>
            <a:spLocks noChangeShapeType="1"/>
          </p:cNvSpPr>
          <p:nvPr/>
        </p:nvSpPr>
        <p:spPr bwMode="auto">
          <a:xfrm>
            <a:off x="2570163" y="2447925"/>
            <a:ext cx="1587" cy="0"/>
          </a:xfrm>
          <a:prstGeom prst="line">
            <a:avLst/>
          </a:prstGeom>
          <a:noFill/>
          <a:ln w="12700">
            <a:solidFill>
              <a:srgbClr val="CDCDCD"/>
            </a:solidFill>
            <a:round/>
            <a:headEnd/>
            <a:tailEnd/>
          </a:ln>
        </p:spPr>
        <p:txBody>
          <a:bodyPr wrap="none" anchor="ctr"/>
          <a:lstStyle/>
          <a:p>
            <a:endParaRPr lang="en-NZ">
              <a:latin typeface="Times New Roman" panose="02020603050405020304" pitchFamily="18" charset="0"/>
              <a:cs typeface="Times New Roman" panose="02020603050405020304" pitchFamily="18" charset="0"/>
            </a:endParaRPr>
          </a:p>
        </p:txBody>
      </p:sp>
      <p:sp>
        <p:nvSpPr>
          <p:cNvPr id="39941" name="Line 5"/>
          <p:cNvSpPr>
            <a:spLocks noChangeShapeType="1"/>
          </p:cNvSpPr>
          <p:nvPr/>
        </p:nvSpPr>
        <p:spPr bwMode="auto">
          <a:xfrm>
            <a:off x="2570163" y="2570163"/>
            <a:ext cx="1587" cy="0"/>
          </a:xfrm>
          <a:prstGeom prst="line">
            <a:avLst/>
          </a:prstGeom>
          <a:noFill/>
          <a:ln w="12700">
            <a:solidFill>
              <a:srgbClr val="CDCDCD"/>
            </a:solidFill>
            <a:round/>
            <a:headEnd/>
            <a:tailEnd/>
          </a:ln>
        </p:spPr>
        <p:txBody>
          <a:bodyPr wrap="none" anchor="ctr"/>
          <a:lstStyle/>
          <a:p>
            <a:endParaRPr lang="en-NZ">
              <a:latin typeface="Times New Roman" panose="02020603050405020304" pitchFamily="18" charset="0"/>
              <a:cs typeface="Times New Roman" panose="02020603050405020304" pitchFamily="18" charset="0"/>
            </a:endParaRPr>
          </a:p>
        </p:txBody>
      </p:sp>
      <p:sp>
        <p:nvSpPr>
          <p:cNvPr id="39942" name="Line 6"/>
          <p:cNvSpPr>
            <a:spLocks noChangeShapeType="1"/>
          </p:cNvSpPr>
          <p:nvPr/>
        </p:nvSpPr>
        <p:spPr bwMode="auto">
          <a:xfrm>
            <a:off x="2570163" y="2690813"/>
            <a:ext cx="1587" cy="0"/>
          </a:xfrm>
          <a:prstGeom prst="line">
            <a:avLst/>
          </a:prstGeom>
          <a:noFill/>
          <a:ln w="12700">
            <a:solidFill>
              <a:srgbClr val="CDCDCD"/>
            </a:solidFill>
            <a:round/>
            <a:headEnd/>
            <a:tailEnd/>
          </a:ln>
        </p:spPr>
        <p:txBody>
          <a:bodyPr wrap="none" anchor="ctr"/>
          <a:lstStyle/>
          <a:p>
            <a:endParaRPr lang="en-NZ">
              <a:latin typeface="Times New Roman" panose="02020603050405020304" pitchFamily="18" charset="0"/>
              <a:cs typeface="Times New Roman" panose="02020603050405020304" pitchFamily="18" charset="0"/>
            </a:endParaRPr>
          </a:p>
        </p:txBody>
      </p:sp>
      <p:sp>
        <p:nvSpPr>
          <p:cNvPr id="39943" name="Line 7"/>
          <p:cNvSpPr>
            <a:spLocks noChangeShapeType="1"/>
          </p:cNvSpPr>
          <p:nvPr/>
        </p:nvSpPr>
        <p:spPr bwMode="auto">
          <a:xfrm>
            <a:off x="2570163" y="2813050"/>
            <a:ext cx="1587" cy="0"/>
          </a:xfrm>
          <a:prstGeom prst="line">
            <a:avLst/>
          </a:prstGeom>
          <a:noFill/>
          <a:ln w="12700">
            <a:solidFill>
              <a:srgbClr val="CDCDCD"/>
            </a:solidFill>
            <a:round/>
            <a:headEnd/>
            <a:tailEnd/>
          </a:ln>
        </p:spPr>
        <p:txBody>
          <a:bodyPr wrap="none" anchor="ctr"/>
          <a:lstStyle/>
          <a:p>
            <a:endParaRPr lang="en-NZ">
              <a:latin typeface="Times New Roman" panose="02020603050405020304" pitchFamily="18" charset="0"/>
              <a:cs typeface="Times New Roman" panose="02020603050405020304" pitchFamily="18" charset="0"/>
            </a:endParaRPr>
          </a:p>
        </p:txBody>
      </p:sp>
      <p:sp>
        <p:nvSpPr>
          <p:cNvPr id="39944" name="Line 8"/>
          <p:cNvSpPr>
            <a:spLocks noChangeShapeType="1"/>
          </p:cNvSpPr>
          <p:nvPr/>
        </p:nvSpPr>
        <p:spPr bwMode="auto">
          <a:xfrm>
            <a:off x="2570163" y="2933700"/>
            <a:ext cx="1587" cy="0"/>
          </a:xfrm>
          <a:prstGeom prst="line">
            <a:avLst/>
          </a:prstGeom>
          <a:noFill/>
          <a:ln w="12700">
            <a:solidFill>
              <a:srgbClr val="CDCDCD"/>
            </a:solidFill>
            <a:round/>
            <a:headEnd/>
            <a:tailEnd/>
          </a:ln>
        </p:spPr>
        <p:txBody>
          <a:bodyPr wrap="none" anchor="ctr"/>
          <a:lstStyle/>
          <a:p>
            <a:endParaRPr lang="en-NZ">
              <a:latin typeface="Times New Roman" panose="02020603050405020304" pitchFamily="18" charset="0"/>
              <a:cs typeface="Times New Roman" panose="02020603050405020304" pitchFamily="18" charset="0"/>
            </a:endParaRPr>
          </a:p>
        </p:txBody>
      </p:sp>
      <p:sp>
        <p:nvSpPr>
          <p:cNvPr id="39945" name="Line 9"/>
          <p:cNvSpPr>
            <a:spLocks noChangeShapeType="1"/>
          </p:cNvSpPr>
          <p:nvPr/>
        </p:nvSpPr>
        <p:spPr bwMode="auto">
          <a:xfrm>
            <a:off x="2570163" y="3055938"/>
            <a:ext cx="1587" cy="0"/>
          </a:xfrm>
          <a:prstGeom prst="line">
            <a:avLst/>
          </a:prstGeom>
          <a:noFill/>
          <a:ln w="12700">
            <a:solidFill>
              <a:srgbClr val="CDCDCD"/>
            </a:solidFill>
            <a:round/>
            <a:headEnd/>
            <a:tailEnd/>
          </a:ln>
        </p:spPr>
        <p:txBody>
          <a:bodyPr wrap="none" anchor="ctr"/>
          <a:lstStyle/>
          <a:p>
            <a:endParaRPr lang="en-NZ">
              <a:latin typeface="Times New Roman" panose="02020603050405020304" pitchFamily="18" charset="0"/>
              <a:cs typeface="Times New Roman" panose="02020603050405020304" pitchFamily="18" charset="0"/>
            </a:endParaRPr>
          </a:p>
        </p:txBody>
      </p:sp>
      <p:sp>
        <p:nvSpPr>
          <p:cNvPr id="39946" name="Line 10"/>
          <p:cNvSpPr>
            <a:spLocks noChangeShapeType="1"/>
          </p:cNvSpPr>
          <p:nvPr/>
        </p:nvSpPr>
        <p:spPr bwMode="auto">
          <a:xfrm>
            <a:off x="2570163" y="3176588"/>
            <a:ext cx="1587" cy="0"/>
          </a:xfrm>
          <a:prstGeom prst="line">
            <a:avLst/>
          </a:prstGeom>
          <a:noFill/>
          <a:ln w="12700">
            <a:solidFill>
              <a:srgbClr val="CDCDCD"/>
            </a:solidFill>
            <a:round/>
            <a:headEnd/>
            <a:tailEnd/>
          </a:ln>
        </p:spPr>
        <p:txBody>
          <a:bodyPr wrap="none" anchor="ctr"/>
          <a:lstStyle/>
          <a:p>
            <a:endParaRPr lang="en-NZ">
              <a:latin typeface="Times New Roman" panose="02020603050405020304" pitchFamily="18" charset="0"/>
              <a:cs typeface="Times New Roman" panose="02020603050405020304" pitchFamily="18" charset="0"/>
            </a:endParaRPr>
          </a:p>
        </p:txBody>
      </p:sp>
      <p:sp>
        <p:nvSpPr>
          <p:cNvPr id="39947" name="Line 11"/>
          <p:cNvSpPr>
            <a:spLocks noChangeShapeType="1"/>
          </p:cNvSpPr>
          <p:nvPr/>
        </p:nvSpPr>
        <p:spPr bwMode="auto">
          <a:xfrm>
            <a:off x="2570163" y="3298825"/>
            <a:ext cx="1587" cy="0"/>
          </a:xfrm>
          <a:prstGeom prst="line">
            <a:avLst/>
          </a:prstGeom>
          <a:noFill/>
          <a:ln w="12700">
            <a:solidFill>
              <a:srgbClr val="CDCDCD"/>
            </a:solidFill>
            <a:round/>
            <a:headEnd/>
            <a:tailEnd/>
          </a:ln>
        </p:spPr>
        <p:txBody>
          <a:bodyPr wrap="none" anchor="ctr"/>
          <a:lstStyle/>
          <a:p>
            <a:endParaRPr lang="en-NZ">
              <a:latin typeface="Times New Roman" panose="02020603050405020304" pitchFamily="18" charset="0"/>
              <a:cs typeface="Times New Roman" panose="02020603050405020304" pitchFamily="18" charset="0"/>
            </a:endParaRPr>
          </a:p>
        </p:txBody>
      </p:sp>
      <p:sp>
        <p:nvSpPr>
          <p:cNvPr id="39948" name="Line 12"/>
          <p:cNvSpPr>
            <a:spLocks noChangeShapeType="1"/>
          </p:cNvSpPr>
          <p:nvPr/>
        </p:nvSpPr>
        <p:spPr bwMode="auto">
          <a:xfrm>
            <a:off x="2570163" y="3419475"/>
            <a:ext cx="1587" cy="0"/>
          </a:xfrm>
          <a:prstGeom prst="line">
            <a:avLst/>
          </a:prstGeom>
          <a:noFill/>
          <a:ln w="12700">
            <a:solidFill>
              <a:srgbClr val="CDCDCD"/>
            </a:solidFill>
            <a:round/>
            <a:headEnd/>
            <a:tailEnd/>
          </a:ln>
        </p:spPr>
        <p:txBody>
          <a:bodyPr wrap="none" anchor="ctr"/>
          <a:lstStyle/>
          <a:p>
            <a:endParaRPr lang="en-NZ">
              <a:latin typeface="Times New Roman" panose="02020603050405020304" pitchFamily="18" charset="0"/>
              <a:cs typeface="Times New Roman" panose="02020603050405020304" pitchFamily="18" charset="0"/>
            </a:endParaRPr>
          </a:p>
        </p:txBody>
      </p:sp>
      <p:sp>
        <p:nvSpPr>
          <p:cNvPr id="39949" name="Line 13"/>
          <p:cNvSpPr>
            <a:spLocks noChangeShapeType="1"/>
          </p:cNvSpPr>
          <p:nvPr/>
        </p:nvSpPr>
        <p:spPr bwMode="auto">
          <a:xfrm>
            <a:off x="2570163" y="3540125"/>
            <a:ext cx="1587" cy="0"/>
          </a:xfrm>
          <a:prstGeom prst="line">
            <a:avLst/>
          </a:prstGeom>
          <a:noFill/>
          <a:ln w="12700">
            <a:solidFill>
              <a:srgbClr val="CDCDCD"/>
            </a:solidFill>
            <a:round/>
            <a:headEnd/>
            <a:tailEnd/>
          </a:ln>
        </p:spPr>
        <p:txBody>
          <a:bodyPr wrap="none" anchor="ctr"/>
          <a:lstStyle/>
          <a:p>
            <a:endParaRPr lang="en-NZ">
              <a:latin typeface="Times New Roman" panose="02020603050405020304" pitchFamily="18" charset="0"/>
              <a:cs typeface="Times New Roman" panose="02020603050405020304" pitchFamily="18" charset="0"/>
            </a:endParaRPr>
          </a:p>
        </p:txBody>
      </p:sp>
      <p:sp>
        <p:nvSpPr>
          <p:cNvPr id="39950" name="Line 14"/>
          <p:cNvSpPr>
            <a:spLocks noChangeShapeType="1"/>
          </p:cNvSpPr>
          <p:nvPr/>
        </p:nvSpPr>
        <p:spPr bwMode="auto">
          <a:xfrm>
            <a:off x="5588000" y="3668713"/>
            <a:ext cx="0" cy="1587"/>
          </a:xfrm>
          <a:prstGeom prst="line">
            <a:avLst/>
          </a:prstGeom>
          <a:noFill/>
          <a:ln w="12700">
            <a:solidFill>
              <a:srgbClr val="CDCDCD"/>
            </a:solidFill>
            <a:round/>
            <a:headEnd/>
            <a:tailEnd/>
          </a:ln>
        </p:spPr>
        <p:txBody>
          <a:bodyPr wrap="none" anchor="ctr"/>
          <a:lstStyle/>
          <a:p>
            <a:endParaRPr lang="en-NZ">
              <a:latin typeface="Times New Roman" panose="02020603050405020304" pitchFamily="18" charset="0"/>
              <a:cs typeface="Times New Roman" panose="02020603050405020304" pitchFamily="18" charset="0"/>
            </a:endParaRPr>
          </a:p>
        </p:txBody>
      </p:sp>
      <p:sp>
        <p:nvSpPr>
          <p:cNvPr id="39951" name="Line 15"/>
          <p:cNvSpPr>
            <a:spLocks noChangeShapeType="1"/>
          </p:cNvSpPr>
          <p:nvPr/>
        </p:nvSpPr>
        <p:spPr bwMode="auto">
          <a:xfrm>
            <a:off x="5287963" y="3668713"/>
            <a:ext cx="0" cy="1587"/>
          </a:xfrm>
          <a:prstGeom prst="line">
            <a:avLst/>
          </a:prstGeom>
          <a:noFill/>
          <a:ln w="12700">
            <a:solidFill>
              <a:srgbClr val="CDCDCD"/>
            </a:solidFill>
            <a:round/>
            <a:headEnd/>
            <a:tailEnd/>
          </a:ln>
        </p:spPr>
        <p:txBody>
          <a:bodyPr wrap="none" anchor="ctr"/>
          <a:lstStyle/>
          <a:p>
            <a:endParaRPr lang="en-NZ">
              <a:latin typeface="Times New Roman" panose="02020603050405020304" pitchFamily="18" charset="0"/>
              <a:cs typeface="Times New Roman" panose="02020603050405020304" pitchFamily="18" charset="0"/>
            </a:endParaRPr>
          </a:p>
        </p:txBody>
      </p:sp>
      <p:sp>
        <p:nvSpPr>
          <p:cNvPr id="39952" name="Line 16"/>
          <p:cNvSpPr>
            <a:spLocks noChangeShapeType="1"/>
          </p:cNvSpPr>
          <p:nvPr/>
        </p:nvSpPr>
        <p:spPr bwMode="auto">
          <a:xfrm>
            <a:off x="4986338" y="3668713"/>
            <a:ext cx="0" cy="1587"/>
          </a:xfrm>
          <a:prstGeom prst="line">
            <a:avLst/>
          </a:prstGeom>
          <a:noFill/>
          <a:ln w="12700">
            <a:solidFill>
              <a:srgbClr val="CDCDCD"/>
            </a:solidFill>
            <a:round/>
            <a:headEnd/>
            <a:tailEnd/>
          </a:ln>
        </p:spPr>
        <p:txBody>
          <a:bodyPr wrap="none" anchor="ctr"/>
          <a:lstStyle/>
          <a:p>
            <a:endParaRPr lang="en-NZ">
              <a:latin typeface="Times New Roman" panose="02020603050405020304" pitchFamily="18" charset="0"/>
              <a:cs typeface="Times New Roman" panose="02020603050405020304" pitchFamily="18" charset="0"/>
            </a:endParaRPr>
          </a:p>
        </p:txBody>
      </p:sp>
      <p:sp>
        <p:nvSpPr>
          <p:cNvPr id="39953" name="Line 17"/>
          <p:cNvSpPr>
            <a:spLocks noChangeShapeType="1"/>
          </p:cNvSpPr>
          <p:nvPr/>
        </p:nvSpPr>
        <p:spPr bwMode="auto">
          <a:xfrm>
            <a:off x="4686300" y="3668713"/>
            <a:ext cx="0" cy="1587"/>
          </a:xfrm>
          <a:prstGeom prst="line">
            <a:avLst/>
          </a:prstGeom>
          <a:noFill/>
          <a:ln w="12700">
            <a:solidFill>
              <a:srgbClr val="CDCDCD"/>
            </a:solidFill>
            <a:round/>
            <a:headEnd/>
            <a:tailEnd/>
          </a:ln>
        </p:spPr>
        <p:txBody>
          <a:bodyPr wrap="none" anchor="ctr"/>
          <a:lstStyle/>
          <a:p>
            <a:endParaRPr lang="en-NZ">
              <a:latin typeface="Times New Roman" panose="02020603050405020304" pitchFamily="18" charset="0"/>
              <a:cs typeface="Times New Roman" panose="02020603050405020304" pitchFamily="18" charset="0"/>
            </a:endParaRPr>
          </a:p>
        </p:txBody>
      </p:sp>
      <p:sp>
        <p:nvSpPr>
          <p:cNvPr id="39954" name="Line 18"/>
          <p:cNvSpPr>
            <a:spLocks noChangeShapeType="1"/>
          </p:cNvSpPr>
          <p:nvPr/>
        </p:nvSpPr>
        <p:spPr bwMode="auto">
          <a:xfrm>
            <a:off x="4386263" y="3668713"/>
            <a:ext cx="0" cy="1587"/>
          </a:xfrm>
          <a:prstGeom prst="line">
            <a:avLst/>
          </a:prstGeom>
          <a:noFill/>
          <a:ln w="12700">
            <a:solidFill>
              <a:srgbClr val="CDCDCD"/>
            </a:solidFill>
            <a:round/>
            <a:headEnd/>
            <a:tailEnd/>
          </a:ln>
        </p:spPr>
        <p:txBody>
          <a:bodyPr wrap="none" anchor="ctr"/>
          <a:lstStyle/>
          <a:p>
            <a:endParaRPr lang="en-NZ">
              <a:latin typeface="Times New Roman" panose="02020603050405020304" pitchFamily="18" charset="0"/>
              <a:cs typeface="Times New Roman" panose="02020603050405020304" pitchFamily="18" charset="0"/>
            </a:endParaRPr>
          </a:p>
        </p:txBody>
      </p:sp>
      <p:sp>
        <p:nvSpPr>
          <p:cNvPr id="39955" name="Line 19"/>
          <p:cNvSpPr>
            <a:spLocks noChangeShapeType="1"/>
          </p:cNvSpPr>
          <p:nvPr/>
        </p:nvSpPr>
        <p:spPr bwMode="auto">
          <a:xfrm>
            <a:off x="4086225" y="3668713"/>
            <a:ext cx="0" cy="1587"/>
          </a:xfrm>
          <a:prstGeom prst="line">
            <a:avLst/>
          </a:prstGeom>
          <a:noFill/>
          <a:ln w="12700">
            <a:solidFill>
              <a:srgbClr val="CDCDCD"/>
            </a:solidFill>
            <a:round/>
            <a:headEnd/>
            <a:tailEnd/>
          </a:ln>
        </p:spPr>
        <p:txBody>
          <a:bodyPr wrap="none" anchor="ctr"/>
          <a:lstStyle/>
          <a:p>
            <a:endParaRPr lang="en-NZ">
              <a:latin typeface="Times New Roman" panose="02020603050405020304" pitchFamily="18" charset="0"/>
              <a:cs typeface="Times New Roman" panose="02020603050405020304" pitchFamily="18" charset="0"/>
            </a:endParaRPr>
          </a:p>
        </p:txBody>
      </p:sp>
      <p:sp>
        <p:nvSpPr>
          <p:cNvPr id="39956" name="Line 20"/>
          <p:cNvSpPr>
            <a:spLocks noChangeShapeType="1"/>
          </p:cNvSpPr>
          <p:nvPr/>
        </p:nvSpPr>
        <p:spPr bwMode="auto">
          <a:xfrm>
            <a:off x="3786188" y="3668713"/>
            <a:ext cx="0" cy="1587"/>
          </a:xfrm>
          <a:prstGeom prst="line">
            <a:avLst/>
          </a:prstGeom>
          <a:noFill/>
          <a:ln w="12700">
            <a:solidFill>
              <a:srgbClr val="CDCDCD"/>
            </a:solidFill>
            <a:round/>
            <a:headEnd/>
            <a:tailEnd/>
          </a:ln>
        </p:spPr>
        <p:txBody>
          <a:bodyPr wrap="none" anchor="ctr"/>
          <a:lstStyle/>
          <a:p>
            <a:endParaRPr lang="en-NZ">
              <a:latin typeface="Times New Roman" panose="02020603050405020304" pitchFamily="18" charset="0"/>
              <a:cs typeface="Times New Roman" panose="02020603050405020304" pitchFamily="18" charset="0"/>
            </a:endParaRPr>
          </a:p>
        </p:txBody>
      </p:sp>
      <p:sp>
        <p:nvSpPr>
          <p:cNvPr id="39957" name="Line 21"/>
          <p:cNvSpPr>
            <a:spLocks noChangeShapeType="1"/>
          </p:cNvSpPr>
          <p:nvPr/>
        </p:nvSpPr>
        <p:spPr bwMode="auto">
          <a:xfrm>
            <a:off x="3486150" y="3668713"/>
            <a:ext cx="0" cy="1587"/>
          </a:xfrm>
          <a:prstGeom prst="line">
            <a:avLst/>
          </a:prstGeom>
          <a:noFill/>
          <a:ln w="12700">
            <a:solidFill>
              <a:srgbClr val="CDCDCD"/>
            </a:solidFill>
            <a:round/>
            <a:headEnd/>
            <a:tailEnd/>
          </a:ln>
        </p:spPr>
        <p:txBody>
          <a:bodyPr wrap="none" anchor="ctr"/>
          <a:lstStyle/>
          <a:p>
            <a:endParaRPr lang="en-NZ">
              <a:latin typeface="Times New Roman" panose="02020603050405020304" pitchFamily="18" charset="0"/>
              <a:cs typeface="Times New Roman" panose="02020603050405020304" pitchFamily="18" charset="0"/>
            </a:endParaRPr>
          </a:p>
        </p:txBody>
      </p:sp>
      <p:sp>
        <p:nvSpPr>
          <p:cNvPr id="39958" name="Line 22"/>
          <p:cNvSpPr>
            <a:spLocks noChangeShapeType="1"/>
          </p:cNvSpPr>
          <p:nvPr/>
        </p:nvSpPr>
        <p:spPr bwMode="auto">
          <a:xfrm>
            <a:off x="3184525" y="3668713"/>
            <a:ext cx="0" cy="1587"/>
          </a:xfrm>
          <a:prstGeom prst="line">
            <a:avLst/>
          </a:prstGeom>
          <a:noFill/>
          <a:ln w="12700">
            <a:solidFill>
              <a:srgbClr val="CDCDCD"/>
            </a:solidFill>
            <a:round/>
            <a:headEnd/>
            <a:tailEnd/>
          </a:ln>
        </p:spPr>
        <p:txBody>
          <a:bodyPr wrap="none" anchor="ctr"/>
          <a:lstStyle/>
          <a:p>
            <a:endParaRPr lang="en-NZ">
              <a:latin typeface="Times New Roman" panose="02020603050405020304" pitchFamily="18" charset="0"/>
              <a:cs typeface="Times New Roman" panose="02020603050405020304" pitchFamily="18" charset="0"/>
            </a:endParaRPr>
          </a:p>
        </p:txBody>
      </p:sp>
      <p:sp>
        <p:nvSpPr>
          <p:cNvPr id="39959" name="Line 23"/>
          <p:cNvSpPr>
            <a:spLocks noChangeShapeType="1"/>
          </p:cNvSpPr>
          <p:nvPr/>
        </p:nvSpPr>
        <p:spPr bwMode="auto">
          <a:xfrm>
            <a:off x="2884488" y="3668713"/>
            <a:ext cx="0" cy="1587"/>
          </a:xfrm>
          <a:prstGeom prst="line">
            <a:avLst/>
          </a:prstGeom>
          <a:noFill/>
          <a:ln w="12700">
            <a:solidFill>
              <a:srgbClr val="CDCDCD"/>
            </a:solidFill>
            <a:round/>
            <a:headEnd/>
            <a:tailEnd/>
          </a:ln>
        </p:spPr>
        <p:txBody>
          <a:bodyPr wrap="none" anchor="ctr"/>
          <a:lstStyle/>
          <a:p>
            <a:endParaRPr lang="en-NZ">
              <a:latin typeface="Times New Roman" panose="02020603050405020304" pitchFamily="18" charset="0"/>
              <a:cs typeface="Times New Roman" panose="02020603050405020304" pitchFamily="18" charset="0"/>
            </a:endParaRPr>
          </a:p>
        </p:txBody>
      </p:sp>
      <p:sp>
        <p:nvSpPr>
          <p:cNvPr id="39960" name="Rectangle 24"/>
          <p:cNvSpPr>
            <a:spLocks noChangeArrowheads="1"/>
          </p:cNvSpPr>
          <p:nvPr/>
        </p:nvSpPr>
        <p:spPr bwMode="auto">
          <a:xfrm>
            <a:off x="2457450" y="2963863"/>
            <a:ext cx="92075" cy="184150"/>
          </a:xfrm>
          <a:prstGeom prst="rect">
            <a:avLst/>
          </a:prstGeom>
          <a:noFill/>
          <a:ln w="12700">
            <a:noFill/>
            <a:miter lim="800000"/>
            <a:headEnd/>
            <a:tailEnd/>
          </a:ln>
        </p:spPr>
        <p:txBody>
          <a:bodyPr wrap="none" anchor="ctr"/>
          <a:lstStyle/>
          <a:p>
            <a:endParaRPr lang="en-NZ">
              <a:latin typeface="Times New Roman" panose="02020603050405020304" pitchFamily="18" charset="0"/>
              <a:cs typeface="Times New Roman" panose="02020603050405020304" pitchFamily="18" charset="0"/>
            </a:endParaRPr>
          </a:p>
        </p:txBody>
      </p:sp>
      <p:sp>
        <p:nvSpPr>
          <p:cNvPr id="39961" name="Rectangle 25"/>
          <p:cNvSpPr>
            <a:spLocks noChangeArrowheads="1"/>
          </p:cNvSpPr>
          <p:nvPr/>
        </p:nvSpPr>
        <p:spPr bwMode="auto">
          <a:xfrm>
            <a:off x="3994150" y="3638550"/>
            <a:ext cx="184150" cy="92075"/>
          </a:xfrm>
          <a:prstGeom prst="rect">
            <a:avLst/>
          </a:prstGeom>
          <a:noFill/>
          <a:ln w="12700">
            <a:noFill/>
            <a:miter lim="800000"/>
            <a:headEnd/>
            <a:tailEnd/>
          </a:ln>
        </p:spPr>
        <p:txBody>
          <a:bodyPr wrap="none" anchor="ctr"/>
          <a:lstStyle/>
          <a:p>
            <a:endParaRPr lang="en-NZ">
              <a:latin typeface="Times New Roman" panose="02020603050405020304" pitchFamily="18" charset="0"/>
              <a:cs typeface="Times New Roman" panose="02020603050405020304" pitchFamily="18" charset="0"/>
            </a:endParaRPr>
          </a:p>
        </p:txBody>
      </p:sp>
      <p:sp>
        <p:nvSpPr>
          <p:cNvPr id="39962" name="Rectangle 26"/>
          <p:cNvSpPr>
            <a:spLocks noChangeArrowheads="1"/>
          </p:cNvSpPr>
          <p:nvPr/>
        </p:nvSpPr>
        <p:spPr bwMode="auto">
          <a:xfrm>
            <a:off x="6172200" y="4267200"/>
            <a:ext cx="381000" cy="515938"/>
          </a:xfrm>
          <a:prstGeom prst="rect">
            <a:avLst/>
          </a:prstGeom>
          <a:noFill/>
          <a:ln w="12700">
            <a:noFill/>
            <a:miter lim="800000"/>
            <a:headEnd/>
            <a:tailEnd/>
          </a:ln>
        </p:spPr>
        <p:txBody>
          <a:bodyPr lIns="90487" tIns="44450" rIns="90487" bIns="44450">
            <a:spAutoFit/>
          </a:bodyPr>
          <a:lstStyle/>
          <a:p>
            <a:pPr eaLnBrk="0" hangingPunct="0"/>
            <a:r>
              <a:rPr lang="en-US" sz="2800" b="1">
                <a:solidFill>
                  <a:srgbClr val="FF3300"/>
                </a:solidFill>
                <a:latin typeface="Times New Roman" panose="02020603050405020304" pitchFamily="18" charset="0"/>
                <a:cs typeface="Times New Roman" panose="02020603050405020304" pitchFamily="18" charset="0"/>
              </a:rPr>
              <a:t>Z</a:t>
            </a:r>
          </a:p>
        </p:txBody>
      </p:sp>
      <p:sp>
        <p:nvSpPr>
          <p:cNvPr id="39963" name="Rectangle 27"/>
          <p:cNvSpPr>
            <a:spLocks noChangeArrowheads="1"/>
          </p:cNvSpPr>
          <p:nvPr/>
        </p:nvSpPr>
        <p:spPr bwMode="auto">
          <a:xfrm>
            <a:off x="3733800" y="3810000"/>
            <a:ext cx="914400" cy="515938"/>
          </a:xfrm>
          <a:prstGeom prst="rect">
            <a:avLst/>
          </a:prstGeom>
          <a:noFill/>
          <a:ln w="12700">
            <a:noFill/>
            <a:miter lim="800000"/>
            <a:headEnd/>
            <a:tailEnd/>
          </a:ln>
        </p:spPr>
        <p:txBody>
          <a:bodyPr lIns="90487" tIns="44450" rIns="90487" bIns="44450">
            <a:spAutoFit/>
          </a:bodyPr>
          <a:lstStyle/>
          <a:p>
            <a:pPr eaLnBrk="0" hangingPunct="0">
              <a:spcBef>
                <a:spcPct val="50000"/>
              </a:spcBef>
            </a:pPr>
            <a:r>
              <a:rPr lang="en-US" sz="2800" b="1" dirty="0">
                <a:solidFill>
                  <a:srgbClr val="000000"/>
                </a:solidFill>
                <a:latin typeface="Times New Roman" panose="02020603050405020304" pitchFamily="18" charset="0"/>
                <a:cs typeface="Times New Roman" panose="02020603050405020304" pitchFamily="18" charset="0"/>
              </a:rPr>
              <a:t>100</a:t>
            </a:r>
          </a:p>
        </p:txBody>
      </p:sp>
      <p:sp>
        <p:nvSpPr>
          <p:cNvPr id="39964" name="Rectangle 28"/>
          <p:cNvSpPr>
            <a:spLocks noChangeArrowheads="1"/>
          </p:cNvSpPr>
          <p:nvPr/>
        </p:nvSpPr>
        <p:spPr bwMode="auto">
          <a:xfrm>
            <a:off x="5029200" y="4267200"/>
            <a:ext cx="990600" cy="515938"/>
          </a:xfrm>
          <a:prstGeom prst="rect">
            <a:avLst/>
          </a:prstGeom>
          <a:noFill/>
          <a:ln w="12700">
            <a:noFill/>
            <a:miter lim="800000"/>
            <a:headEnd/>
            <a:tailEnd/>
          </a:ln>
        </p:spPr>
        <p:txBody>
          <a:bodyPr lIns="90487" tIns="44450" rIns="90487" bIns="44450">
            <a:spAutoFit/>
          </a:bodyPr>
          <a:lstStyle/>
          <a:p>
            <a:pPr eaLnBrk="0" hangingPunct="0">
              <a:spcBef>
                <a:spcPct val="50000"/>
              </a:spcBef>
            </a:pPr>
            <a:r>
              <a:rPr lang="en-US" sz="2800" b="1">
                <a:solidFill>
                  <a:srgbClr val="FF3300"/>
                </a:solidFill>
                <a:latin typeface="Times New Roman" panose="02020603050405020304" pitchFamily="18" charset="0"/>
                <a:cs typeface="Times New Roman" panose="02020603050405020304" pitchFamily="18" charset="0"/>
              </a:rPr>
              <a:t>2.0</a:t>
            </a:r>
          </a:p>
        </p:txBody>
      </p:sp>
      <p:sp>
        <p:nvSpPr>
          <p:cNvPr id="39965" name="Freeform 29"/>
          <p:cNvSpPr>
            <a:spLocks/>
          </p:cNvSpPr>
          <p:nvPr/>
        </p:nvSpPr>
        <p:spPr bwMode="auto">
          <a:xfrm>
            <a:off x="4038600" y="1981200"/>
            <a:ext cx="2101850" cy="1681163"/>
          </a:xfrm>
          <a:custGeom>
            <a:avLst/>
            <a:gdLst>
              <a:gd name="T0" fmla="*/ 2147483647 w 901"/>
              <a:gd name="T1" fmla="*/ 2147483647 h 721"/>
              <a:gd name="T2" fmla="*/ 2147483647 w 901"/>
              <a:gd name="T3" fmla="*/ 2147483647 h 721"/>
              <a:gd name="T4" fmla="*/ 2147483647 w 901"/>
              <a:gd name="T5" fmla="*/ 2147483647 h 721"/>
              <a:gd name="T6" fmla="*/ 2147483647 w 901"/>
              <a:gd name="T7" fmla="*/ 2147483647 h 721"/>
              <a:gd name="T8" fmla="*/ 2147483647 w 901"/>
              <a:gd name="T9" fmla="*/ 2147483647 h 721"/>
              <a:gd name="T10" fmla="*/ 2147483647 w 901"/>
              <a:gd name="T11" fmla="*/ 2147483647 h 721"/>
              <a:gd name="T12" fmla="*/ 2147483647 w 901"/>
              <a:gd name="T13" fmla="*/ 2147483647 h 721"/>
              <a:gd name="T14" fmla="*/ 2147483647 w 901"/>
              <a:gd name="T15" fmla="*/ 2147483647 h 721"/>
              <a:gd name="T16" fmla="*/ 2057053327 w 901"/>
              <a:gd name="T17" fmla="*/ 2147483647 h 721"/>
              <a:gd name="T18" fmla="*/ 1545510765 w 901"/>
              <a:gd name="T19" fmla="*/ 1527762188 h 721"/>
              <a:gd name="T20" fmla="*/ 1284298236 w 901"/>
              <a:gd name="T21" fmla="*/ 1136305207 h 721"/>
              <a:gd name="T22" fmla="*/ 1028527830 w 901"/>
              <a:gd name="T23" fmla="*/ 772036248 h 721"/>
              <a:gd name="T24" fmla="*/ 772755382 w 901"/>
              <a:gd name="T25" fmla="*/ 451260517 h 721"/>
              <a:gd name="T26" fmla="*/ 511542708 w 901"/>
              <a:gd name="T27" fmla="*/ 206601179 h 721"/>
              <a:gd name="T28" fmla="*/ 255770188 w 901"/>
              <a:gd name="T29" fmla="*/ 48930939 h 721"/>
              <a:gd name="T30" fmla="*/ 0 w 901"/>
              <a:gd name="T31" fmla="*/ 0 h 72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901"/>
              <a:gd name="T49" fmla="*/ 0 h 721"/>
              <a:gd name="T50" fmla="*/ 901 w 901"/>
              <a:gd name="T51" fmla="*/ 721 h 721"/>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901" h="721">
                <a:moveTo>
                  <a:pt x="900" y="720"/>
                </a:moveTo>
                <a:lnTo>
                  <a:pt x="805" y="712"/>
                </a:lnTo>
                <a:lnTo>
                  <a:pt x="758" y="704"/>
                </a:lnTo>
                <a:lnTo>
                  <a:pt x="711" y="691"/>
                </a:lnTo>
                <a:lnTo>
                  <a:pt x="663" y="675"/>
                </a:lnTo>
                <a:lnTo>
                  <a:pt x="615" y="653"/>
                </a:lnTo>
                <a:lnTo>
                  <a:pt x="568" y="623"/>
                </a:lnTo>
                <a:lnTo>
                  <a:pt x="473" y="540"/>
                </a:lnTo>
                <a:lnTo>
                  <a:pt x="378" y="422"/>
                </a:lnTo>
                <a:lnTo>
                  <a:pt x="284" y="281"/>
                </a:lnTo>
                <a:lnTo>
                  <a:pt x="236" y="209"/>
                </a:lnTo>
                <a:lnTo>
                  <a:pt x="189" y="142"/>
                </a:lnTo>
                <a:lnTo>
                  <a:pt x="142" y="83"/>
                </a:lnTo>
                <a:lnTo>
                  <a:pt x="94" y="38"/>
                </a:lnTo>
                <a:lnTo>
                  <a:pt x="47" y="9"/>
                </a:lnTo>
                <a:lnTo>
                  <a:pt x="0" y="0"/>
                </a:lnTo>
              </a:path>
            </a:pathLst>
          </a:custGeom>
          <a:noFill/>
          <a:ln w="50800" cap="rnd" cmpd="sng">
            <a:solidFill>
              <a:srgbClr val="008000"/>
            </a:solidFill>
            <a:prstDash val="solid"/>
            <a:round/>
            <a:headEnd type="none" w="med" len="med"/>
            <a:tailEnd type="none" w="med" len="med"/>
          </a:ln>
        </p:spPr>
        <p:txBody>
          <a:bodyPr/>
          <a:lstStyle/>
          <a:p>
            <a:endParaRPr lang="en-NZ">
              <a:latin typeface="Times New Roman" panose="02020603050405020304" pitchFamily="18" charset="0"/>
              <a:cs typeface="Times New Roman" panose="02020603050405020304" pitchFamily="18" charset="0"/>
            </a:endParaRPr>
          </a:p>
        </p:txBody>
      </p:sp>
      <p:sp>
        <p:nvSpPr>
          <p:cNvPr id="39966" name="Line 30"/>
          <p:cNvSpPr>
            <a:spLocks noChangeShapeType="1"/>
          </p:cNvSpPr>
          <p:nvPr/>
        </p:nvSpPr>
        <p:spPr bwMode="auto">
          <a:xfrm>
            <a:off x="1676400" y="3733800"/>
            <a:ext cx="4572000" cy="0"/>
          </a:xfrm>
          <a:prstGeom prst="line">
            <a:avLst/>
          </a:prstGeom>
          <a:noFill/>
          <a:ln w="28575">
            <a:solidFill>
              <a:schemeClr val="bg2"/>
            </a:solidFill>
            <a:round/>
            <a:headEnd/>
            <a:tailEnd/>
          </a:ln>
        </p:spPr>
        <p:txBody>
          <a:bodyPr/>
          <a:lstStyle/>
          <a:p>
            <a:endParaRPr lang="en-NZ">
              <a:latin typeface="Times New Roman" panose="02020603050405020304" pitchFamily="18" charset="0"/>
              <a:cs typeface="Times New Roman" panose="02020603050405020304" pitchFamily="18" charset="0"/>
            </a:endParaRPr>
          </a:p>
        </p:txBody>
      </p:sp>
      <p:sp>
        <p:nvSpPr>
          <p:cNvPr id="39967" name="Rectangle 31"/>
          <p:cNvSpPr>
            <a:spLocks noChangeArrowheads="1"/>
          </p:cNvSpPr>
          <p:nvPr/>
        </p:nvSpPr>
        <p:spPr bwMode="auto">
          <a:xfrm>
            <a:off x="3886200" y="4267200"/>
            <a:ext cx="479425" cy="515938"/>
          </a:xfrm>
          <a:prstGeom prst="rect">
            <a:avLst/>
          </a:prstGeom>
          <a:noFill/>
          <a:ln w="12700">
            <a:noFill/>
            <a:miter lim="800000"/>
            <a:headEnd/>
            <a:tailEnd/>
          </a:ln>
        </p:spPr>
        <p:txBody>
          <a:bodyPr lIns="90487" tIns="44450" rIns="90487" bIns="44450">
            <a:spAutoFit/>
          </a:bodyPr>
          <a:lstStyle/>
          <a:p>
            <a:pPr eaLnBrk="0" hangingPunct="0">
              <a:spcBef>
                <a:spcPct val="50000"/>
              </a:spcBef>
            </a:pPr>
            <a:r>
              <a:rPr lang="en-US" sz="2800" b="1">
                <a:solidFill>
                  <a:srgbClr val="FF3300"/>
                </a:solidFill>
                <a:latin typeface="Times New Roman" panose="02020603050405020304" pitchFamily="18" charset="0"/>
                <a:cs typeface="Times New Roman" panose="02020603050405020304" pitchFamily="18" charset="0"/>
              </a:rPr>
              <a:t>0</a:t>
            </a:r>
          </a:p>
        </p:txBody>
      </p:sp>
      <p:sp>
        <p:nvSpPr>
          <p:cNvPr id="39968" name="Rectangle 32"/>
          <p:cNvSpPr>
            <a:spLocks noChangeArrowheads="1"/>
          </p:cNvSpPr>
          <p:nvPr/>
        </p:nvSpPr>
        <p:spPr bwMode="auto">
          <a:xfrm>
            <a:off x="4953000" y="3810000"/>
            <a:ext cx="990600" cy="515938"/>
          </a:xfrm>
          <a:prstGeom prst="rect">
            <a:avLst/>
          </a:prstGeom>
          <a:noFill/>
          <a:ln w="12700">
            <a:noFill/>
            <a:miter lim="800000"/>
            <a:headEnd/>
            <a:tailEnd/>
          </a:ln>
        </p:spPr>
        <p:txBody>
          <a:bodyPr lIns="90487" tIns="44450" rIns="90487" bIns="44450">
            <a:spAutoFit/>
          </a:bodyPr>
          <a:lstStyle/>
          <a:p>
            <a:pPr eaLnBrk="0" hangingPunct="0">
              <a:spcBef>
                <a:spcPct val="50000"/>
              </a:spcBef>
            </a:pPr>
            <a:r>
              <a:rPr lang="en-US" sz="2800" b="1" dirty="0">
                <a:solidFill>
                  <a:srgbClr val="000000"/>
                </a:solidFill>
                <a:latin typeface="Times New Roman" panose="02020603050405020304" pitchFamily="18" charset="0"/>
                <a:cs typeface="Times New Roman" panose="02020603050405020304" pitchFamily="18" charset="0"/>
              </a:rPr>
              <a:t>200</a:t>
            </a:r>
          </a:p>
        </p:txBody>
      </p:sp>
      <p:sp>
        <p:nvSpPr>
          <p:cNvPr id="39969" name="Rectangle 33"/>
          <p:cNvSpPr>
            <a:spLocks noChangeArrowheads="1"/>
          </p:cNvSpPr>
          <p:nvPr/>
        </p:nvSpPr>
        <p:spPr bwMode="auto">
          <a:xfrm>
            <a:off x="6172200" y="3810000"/>
            <a:ext cx="442428" cy="520655"/>
          </a:xfrm>
          <a:prstGeom prst="rect">
            <a:avLst/>
          </a:prstGeom>
          <a:noFill/>
          <a:ln w="12700">
            <a:noFill/>
            <a:miter lim="800000"/>
            <a:headEnd/>
            <a:tailEnd/>
          </a:ln>
        </p:spPr>
        <p:txBody>
          <a:bodyPr wrap="none" lIns="90487" tIns="44450" rIns="90487" bIns="44450">
            <a:spAutoFit/>
          </a:bodyPr>
          <a:lstStyle/>
          <a:p>
            <a:pPr eaLnBrk="0" hangingPunct="0"/>
            <a:r>
              <a:rPr lang="en-US" sz="2800" b="1" dirty="0">
                <a:solidFill>
                  <a:srgbClr val="000000"/>
                </a:solidFill>
                <a:latin typeface="Times New Roman" panose="02020603050405020304" pitchFamily="18" charset="0"/>
                <a:cs typeface="Times New Roman" panose="02020603050405020304" pitchFamily="18" charset="0"/>
              </a:rPr>
              <a:t>X</a:t>
            </a:r>
          </a:p>
        </p:txBody>
      </p:sp>
      <p:sp>
        <p:nvSpPr>
          <p:cNvPr id="39970" name="Text Box 34"/>
          <p:cNvSpPr txBox="1">
            <a:spLocks noChangeArrowheads="1"/>
          </p:cNvSpPr>
          <p:nvPr/>
        </p:nvSpPr>
        <p:spPr bwMode="auto">
          <a:xfrm>
            <a:off x="838200" y="4953000"/>
            <a:ext cx="7696200" cy="1200329"/>
          </a:xfrm>
          <a:prstGeom prst="rect">
            <a:avLst/>
          </a:prstGeom>
          <a:noFill/>
          <a:ln w="12700">
            <a:noFill/>
            <a:miter lim="800000"/>
            <a:headEnd/>
            <a:tailEnd/>
          </a:ln>
        </p:spPr>
        <p:txBody>
          <a:bodyPr>
            <a:spAutoFit/>
          </a:bodyPr>
          <a:lstStyle/>
          <a:p>
            <a:pPr algn="just" eaLnBrk="0" hangingPunct="0">
              <a:spcBef>
                <a:spcPct val="50000"/>
              </a:spcBef>
            </a:pPr>
            <a:r>
              <a:rPr lang="en-US" sz="2400" b="1" dirty="0">
                <a:solidFill>
                  <a:srgbClr val="000000"/>
                </a:solidFill>
                <a:latin typeface="Times New Roman" panose="02020603050405020304" pitchFamily="18" charset="0"/>
                <a:cs typeface="Times New Roman" panose="02020603050405020304" pitchFamily="18" charset="0"/>
              </a:rPr>
              <a:t>Note that the distribution is the same, only the scale has changed.  We can express the problem in original units (X) or in </a:t>
            </a:r>
            <a:r>
              <a:rPr lang="en-US" sz="2400" b="1" dirty="0" err="1">
                <a:solidFill>
                  <a:srgbClr val="000000"/>
                </a:solidFill>
                <a:latin typeface="Times New Roman" panose="02020603050405020304" pitchFamily="18" charset="0"/>
                <a:cs typeface="Times New Roman" panose="02020603050405020304" pitchFamily="18" charset="0"/>
              </a:rPr>
              <a:t>standardised</a:t>
            </a:r>
            <a:r>
              <a:rPr lang="en-US" sz="2400" b="1" dirty="0">
                <a:solidFill>
                  <a:srgbClr val="000000"/>
                </a:solidFill>
                <a:latin typeface="Times New Roman" panose="02020603050405020304" pitchFamily="18" charset="0"/>
                <a:cs typeface="Times New Roman" panose="02020603050405020304" pitchFamily="18" charset="0"/>
              </a:rPr>
              <a:t> units (Z)</a:t>
            </a:r>
          </a:p>
        </p:txBody>
      </p:sp>
      <p:sp>
        <p:nvSpPr>
          <p:cNvPr id="39971" name="Line 35"/>
          <p:cNvSpPr>
            <a:spLocks noChangeShapeType="1"/>
          </p:cNvSpPr>
          <p:nvPr/>
        </p:nvSpPr>
        <p:spPr bwMode="auto">
          <a:xfrm>
            <a:off x="4038600" y="1981200"/>
            <a:ext cx="0" cy="1752600"/>
          </a:xfrm>
          <a:prstGeom prst="line">
            <a:avLst/>
          </a:prstGeom>
          <a:noFill/>
          <a:ln w="25400">
            <a:solidFill>
              <a:schemeClr val="bg2"/>
            </a:solidFill>
            <a:round/>
            <a:headEnd/>
            <a:tailEnd/>
          </a:ln>
        </p:spPr>
        <p:txBody>
          <a:bodyPr/>
          <a:lstStyle/>
          <a:p>
            <a:endParaRPr lang="en-NZ">
              <a:latin typeface="Times New Roman" panose="02020603050405020304" pitchFamily="18" charset="0"/>
              <a:cs typeface="Times New Roman" panose="02020603050405020304" pitchFamily="18" charset="0"/>
            </a:endParaRPr>
          </a:p>
        </p:txBody>
      </p:sp>
      <p:sp>
        <p:nvSpPr>
          <p:cNvPr id="39972" name="Line 36"/>
          <p:cNvSpPr>
            <a:spLocks noChangeShapeType="1"/>
          </p:cNvSpPr>
          <p:nvPr/>
        </p:nvSpPr>
        <p:spPr bwMode="auto">
          <a:xfrm>
            <a:off x="5334000" y="3429000"/>
            <a:ext cx="0" cy="304800"/>
          </a:xfrm>
          <a:prstGeom prst="line">
            <a:avLst/>
          </a:prstGeom>
          <a:noFill/>
          <a:ln w="28575">
            <a:solidFill>
              <a:schemeClr val="bg2"/>
            </a:solidFill>
            <a:round/>
            <a:headEnd/>
            <a:tailEnd/>
          </a:ln>
        </p:spPr>
        <p:txBody>
          <a:bodyPr/>
          <a:lstStyle/>
          <a:p>
            <a:endParaRPr lang="en-NZ">
              <a:latin typeface="Times New Roman" panose="02020603050405020304" pitchFamily="18" charset="0"/>
              <a:cs typeface="Times New Roman" panose="02020603050405020304" pitchFamily="18" charset="0"/>
            </a:endParaRPr>
          </a:p>
        </p:txBody>
      </p:sp>
      <p:sp>
        <p:nvSpPr>
          <p:cNvPr id="39973" name="Text Box 37"/>
          <p:cNvSpPr txBox="1">
            <a:spLocks noChangeArrowheads="1"/>
          </p:cNvSpPr>
          <p:nvPr/>
        </p:nvSpPr>
        <p:spPr bwMode="auto">
          <a:xfrm>
            <a:off x="6629400" y="3886200"/>
            <a:ext cx="2286000" cy="461665"/>
          </a:xfrm>
          <a:prstGeom prst="rect">
            <a:avLst/>
          </a:prstGeom>
          <a:noFill/>
          <a:ln w="9525">
            <a:noFill/>
            <a:miter lim="800000"/>
            <a:headEnd/>
            <a:tailEnd/>
          </a:ln>
        </p:spPr>
        <p:txBody>
          <a:bodyPr wrap="square">
            <a:spAutoFit/>
          </a:bodyPr>
          <a:lstStyle/>
          <a:p>
            <a:r>
              <a:rPr lang="en-US" dirty="0">
                <a:solidFill>
                  <a:srgbClr val="000000"/>
                </a:solidFill>
                <a:latin typeface="Times New Roman" panose="02020603050405020304" pitchFamily="18" charset="0"/>
                <a:cs typeface="Times New Roman" panose="02020603050405020304" pitchFamily="18" charset="0"/>
                <a:sym typeface="Arial" charset="0"/>
              </a:rPr>
              <a:t>(</a:t>
            </a:r>
            <a:r>
              <a:rPr lang="el-GR" dirty="0">
                <a:solidFill>
                  <a:srgbClr val="000000"/>
                </a:solidFill>
                <a:latin typeface="Times New Roman" panose="02020603050405020304" pitchFamily="18" charset="0"/>
                <a:cs typeface="Times New Roman" panose="02020603050405020304" pitchFamily="18" charset="0"/>
                <a:sym typeface="Arial" charset="0"/>
              </a:rPr>
              <a:t>μ</a:t>
            </a:r>
            <a:r>
              <a:rPr lang="en-US" dirty="0">
                <a:solidFill>
                  <a:srgbClr val="000000"/>
                </a:solidFill>
                <a:latin typeface="Times New Roman" panose="02020603050405020304" pitchFamily="18" charset="0"/>
                <a:cs typeface="Times New Roman" panose="02020603050405020304" pitchFamily="18" charset="0"/>
                <a:sym typeface="Arial" charset="0"/>
              </a:rPr>
              <a:t> = 100, </a:t>
            </a:r>
            <a:r>
              <a:rPr lang="el-GR" dirty="0">
                <a:solidFill>
                  <a:srgbClr val="000000"/>
                </a:solidFill>
                <a:latin typeface="Times New Roman" panose="02020603050405020304" pitchFamily="18" charset="0"/>
                <a:cs typeface="Times New Roman" panose="02020603050405020304" pitchFamily="18" charset="0"/>
                <a:sym typeface="Arial" charset="0"/>
              </a:rPr>
              <a:t>σ</a:t>
            </a:r>
            <a:r>
              <a:rPr lang="en-US" dirty="0">
                <a:solidFill>
                  <a:srgbClr val="000000"/>
                </a:solidFill>
                <a:latin typeface="Times New Roman" panose="02020603050405020304" pitchFamily="18" charset="0"/>
                <a:cs typeface="Times New Roman" panose="02020603050405020304" pitchFamily="18" charset="0"/>
                <a:sym typeface="Arial" charset="0"/>
              </a:rPr>
              <a:t> = 50)</a:t>
            </a:r>
          </a:p>
        </p:txBody>
      </p:sp>
      <p:sp>
        <p:nvSpPr>
          <p:cNvPr id="39974" name="Text Box 38"/>
          <p:cNvSpPr txBox="1">
            <a:spLocks noChangeArrowheads="1"/>
          </p:cNvSpPr>
          <p:nvPr/>
        </p:nvSpPr>
        <p:spPr bwMode="auto">
          <a:xfrm>
            <a:off x="6629400" y="4343400"/>
            <a:ext cx="2057400" cy="461665"/>
          </a:xfrm>
          <a:prstGeom prst="rect">
            <a:avLst/>
          </a:prstGeom>
          <a:noFill/>
          <a:ln w="9525">
            <a:noFill/>
            <a:miter lim="800000"/>
            <a:headEnd/>
            <a:tailEnd/>
          </a:ln>
        </p:spPr>
        <p:txBody>
          <a:bodyPr wrap="square">
            <a:spAutoFit/>
          </a:bodyPr>
          <a:lstStyle/>
          <a:p>
            <a:r>
              <a:rPr lang="en-US" dirty="0">
                <a:solidFill>
                  <a:srgbClr val="CC3300"/>
                </a:solidFill>
                <a:latin typeface="Times New Roman" panose="02020603050405020304" pitchFamily="18" charset="0"/>
                <a:cs typeface="Times New Roman" panose="02020603050405020304" pitchFamily="18" charset="0"/>
                <a:sym typeface="Arial" charset="0"/>
              </a:rPr>
              <a:t>(</a:t>
            </a:r>
            <a:r>
              <a:rPr lang="el-GR" dirty="0">
                <a:solidFill>
                  <a:srgbClr val="CC3300"/>
                </a:solidFill>
                <a:latin typeface="Times New Roman" panose="02020603050405020304" pitchFamily="18" charset="0"/>
                <a:cs typeface="Times New Roman" panose="02020603050405020304" pitchFamily="18" charset="0"/>
                <a:sym typeface="Arial" charset="0"/>
              </a:rPr>
              <a:t>μ</a:t>
            </a:r>
            <a:r>
              <a:rPr lang="en-US" dirty="0">
                <a:solidFill>
                  <a:srgbClr val="CC3300"/>
                </a:solidFill>
                <a:latin typeface="Times New Roman" panose="02020603050405020304" pitchFamily="18" charset="0"/>
                <a:cs typeface="Times New Roman" panose="02020603050405020304" pitchFamily="18" charset="0"/>
                <a:sym typeface="Arial" charset="0"/>
              </a:rPr>
              <a:t> = 0, </a:t>
            </a:r>
            <a:r>
              <a:rPr lang="el-GR" dirty="0">
                <a:solidFill>
                  <a:srgbClr val="CC3300"/>
                </a:solidFill>
                <a:latin typeface="Times New Roman" panose="02020603050405020304" pitchFamily="18" charset="0"/>
                <a:cs typeface="Times New Roman" panose="02020603050405020304" pitchFamily="18" charset="0"/>
                <a:sym typeface="Arial" charset="0"/>
              </a:rPr>
              <a:t>σ</a:t>
            </a:r>
            <a:r>
              <a:rPr lang="en-US" dirty="0">
                <a:solidFill>
                  <a:srgbClr val="CC3300"/>
                </a:solidFill>
                <a:latin typeface="Times New Roman" panose="02020603050405020304" pitchFamily="18" charset="0"/>
                <a:cs typeface="Times New Roman" panose="02020603050405020304" pitchFamily="18" charset="0"/>
                <a:sym typeface="Arial" charset="0"/>
              </a:rPr>
              <a:t> = 1)</a:t>
            </a:r>
          </a:p>
        </p:txBody>
      </p:sp>
      <p:sp>
        <p:nvSpPr>
          <p:cNvPr id="2" name="Date Placeholder 1">
            <a:extLst>
              <a:ext uri="{FF2B5EF4-FFF2-40B4-BE49-F238E27FC236}">
                <a16:creationId xmlns:a16="http://schemas.microsoft.com/office/drawing/2014/main" id="{EFAB927E-A0FF-4B4C-8C14-2CCDE3E85D04}"/>
              </a:ext>
            </a:extLst>
          </p:cNvPr>
          <p:cNvSpPr>
            <a:spLocks noGrp="1"/>
          </p:cNvSpPr>
          <p:nvPr>
            <p:ph type="dt" sz="half" idx="10"/>
          </p:nvPr>
        </p:nvSpPr>
        <p:spPr/>
        <p:txBody>
          <a:bodyPr/>
          <a:lstStyle/>
          <a:p>
            <a:pPr>
              <a:defRPr/>
            </a:pPr>
            <a:fld id="{256530F5-491A-409E-B528-28B27D11460D}" type="datetime5">
              <a:rPr lang="en-US" smtClean="0"/>
              <a:t>30-Dec-25</a:t>
            </a:fld>
            <a:endParaRPr lang="en-US"/>
          </a:p>
        </p:txBody>
      </p:sp>
      <p:sp>
        <p:nvSpPr>
          <p:cNvPr id="3" name="Footer Placeholder 2">
            <a:extLst>
              <a:ext uri="{FF2B5EF4-FFF2-40B4-BE49-F238E27FC236}">
                <a16:creationId xmlns:a16="http://schemas.microsoft.com/office/drawing/2014/main" id="{FF45C946-C728-42F1-B29C-D1B62AAB238A}"/>
              </a:ext>
            </a:extLst>
          </p:cNvPr>
          <p:cNvSpPr>
            <a:spLocks noGrp="1"/>
          </p:cNvSpPr>
          <p:nvPr>
            <p:ph type="ftr" sz="quarter" idx="11"/>
          </p:nvPr>
        </p:nvSpPr>
        <p:spPr/>
        <p:txBody>
          <a:bodyPr/>
          <a:lstStyle/>
          <a:p>
            <a:pPr>
              <a:defRPr/>
            </a:pPr>
            <a:r>
              <a:rPr lang="en-US"/>
              <a:t>T. Mayooran</a:t>
            </a:r>
          </a:p>
        </p:txBody>
      </p:sp>
      <p:sp>
        <p:nvSpPr>
          <p:cNvPr id="4" name="Slide Number Placeholder 3">
            <a:extLst>
              <a:ext uri="{FF2B5EF4-FFF2-40B4-BE49-F238E27FC236}">
                <a16:creationId xmlns:a16="http://schemas.microsoft.com/office/drawing/2014/main" id="{BE5D32D1-1F05-45A0-A564-E639F66BD671}"/>
              </a:ext>
            </a:extLst>
          </p:cNvPr>
          <p:cNvSpPr>
            <a:spLocks noGrp="1"/>
          </p:cNvSpPr>
          <p:nvPr>
            <p:ph type="sldNum" sz="quarter" idx="12"/>
          </p:nvPr>
        </p:nvSpPr>
        <p:spPr/>
        <p:txBody>
          <a:bodyPr/>
          <a:lstStyle/>
          <a:p>
            <a:fld id="{CF032AB6-D187-4901-BF06-D8E6A249A485}" type="slidenum">
              <a:rPr lang="en-US" altLang="en-US" smtClean="0"/>
              <a:pPr/>
              <a:t>16</a:t>
            </a:fld>
            <a:endParaRPr lang="en-US" altLang="en-US"/>
          </a:p>
        </p:txBody>
      </p:sp>
    </p:spTree>
    <p:extLst>
      <p:ext uri="{BB962C8B-B14F-4D97-AF65-F5344CB8AC3E}">
        <p14:creationId xmlns:p14="http://schemas.microsoft.com/office/powerpoint/2010/main" val="23727077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160D6DB-037A-41B6-A93E-200E419D41AE}"/>
              </a:ext>
            </a:extLst>
          </p:cNvPr>
          <p:cNvSpPr>
            <a:spLocks noGrp="1"/>
          </p:cNvSpPr>
          <p:nvPr>
            <p:ph type="dt" sz="half" idx="10"/>
          </p:nvPr>
        </p:nvSpPr>
        <p:spPr/>
        <p:txBody>
          <a:bodyPr/>
          <a:lstStyle/>
          <a:p>
            <a:pPr>
              <a:defRPr/>
            </a:pPr>
            <a:fld id="{61BD2B5B-F000-4E23-B850-B2453C40465F}" type="datetime5">
              <a:rPr lang="en-US" smtClean="0"/>
              <a:t>30-Dec-25</a:t>
            </a:fld>
            <a:endParaRPr lang="en-US"/>
          </a:p>
        </p:txBody>
      </p:sp>
      <p:sp>
        <p:nvSpPr>
          <p:cNvPr id="5" name="Footer Placeholder 4">
            <a:extLst>
              <a:ext uri="{FF2B5EF4-FFF2-40B4-BE49-F238E27FC236}">
                <a16:creationId xmlns:a16="http://schemas.microsoft.com/office/drawing/2014/main" id="{53A46B4C-637D-4CD1-B962-CA25693BF734}"/>
              </a:ext>
            </a:extLst>
          </p:cNvPr>
          <p:cNvSpPr>
            <a:spLocks noGrp="1"/>
          </p:cNvSpPr>
          <p:nvPr>
            <p:ph type="ftr" sz="quarter" idx="11"/>
          </p:nvPr>
        </p:nvSpPr>
        <p:spPr/>
        <p:txBody>
          <a:bodyPr/>
          <a:lstStyle/>
          <a:p>
            <a:pPr>
              <a:defRPr/>
            </a:pPr>
            <a:r>
              <a:rPr lang="en-US"/>
              <a:t>T. Mayooran</a:t>
            </a:r>
          </a:p>
        </p:txBody>
      </p:sp>
      <p:sp>
        <p:nvSpPr>
          <p:cNvPr id="6" name="Slide Number Placeholder 5">
            <a:extLst>
              <a:ext uri="{FF2B5EF4-FFF2-40B4-BE49-F238E27FC236}">
                <a16:creationId xmlns:a16="http://schemas.microsoft.com/office/drawing/2014/main" id="{4FE7365C-B226-4EEB-946C-9D3B0869659A}"/>
              </a:ext>
            </a:extLst>
          </p:cNvPr>
          <p:cNvSpPr>
            <a:spLocks noGrp="1"/>
          </p:cNvSpPr>
          <p:nvPr>
            <p:ph type="sldNum" sz="quarter" idx="12"/>
          </p:nvPr>
        </p:nvSpPr>
        <p:spPr/>
        <p:txBody>
          <a:bodyPr/>
          <a:lstStyle/>
          <a:p>
            <a:fld id="{906F6DFE-AA00-4BFD-9D61-CA29BB78DE22}" type="slidenum">
              <a:rPr lang="en-US" altLang="en-US" smtClean="0"/>
              <a:pPr/>
              <a:t>17</a:t>
            </a:fld>
            <a:endParaRPr lang="en-US" altLang="en-US"/>
          </a:p>
        </p:txBody>
      </p:sp>
      <p:sp>
        <p:nvSpPr>
          <p:cNvPr id="7" name="Rectangle 42">
            <a:extLst>
              <a:ext uri="{FF2B5EF4-FFF2-40B4-BE49-F238E27FC236}">
                <a16:creationId xmlns:a16="http://schemas.microsoft.com/office/drawing/2014/main" id="{B614BC35-E11D-431E-82F9-25C65EA93422}"/>
              </a:ext>
            </a:extLst>
          </p:cNvPr>
          <p:cNvSpPr>
            <a:spLocks noChangeArrowheads="1"/>
          </p:cNvSpPr>
          <p:nvPr/>
        </p:nvSpPr>
        <p:spPr bwMode="auto">
          <a:xfrm>
            <a:off x="684213" y="1773238"/>
            <a:ext cx="8154987" cy="1074653"/>
          </a:xfrm>
          <a:prstGeom prst="rect">
            <a:avLst/>
          </a:prstGeom>
          <a:noFill/>
          <a:ln w="12700">
            <a:noFill/>
            <a:miter lim="800000"/>
            <a:headEnd/>
            <a:tailEnd/>
          </a:ln>
        </p:spPr>
        <p:txBody>
          <a:bodyPr wrap="square" lIns="90487" tIns="44450" rIns="90487" bIns="44450">
            <a:spAutoFit/>
          </a:bodyPr>
          <a:lstStyle/>
          <a:p>
            <a:pPr eaLnBrk="0" hangingPunct="0">
              <a:buClr>
                <a:srgbClr val="008000"/>
              </a:buClr>
              <a:buSzPct val="130000"/>
            </a:pPr>
            <a:r>
              <a:rPr lang="en-US" sz="3200" dirty="0">
                <a:solidFill>
                  <a:srgbClr val="000000"/>
                </a:solidFill>
                <a:latin typeface="Times New Roman" panose="02020603050405020304" pitchFamily="18" charset="0"/>
                <a:cs typeface="Times New Roman" panose="02020603050405020304" pitchFamily="18" charset="0"/>
              </a:rPr>
              <a:t>Probability is measured by the area under the curve</a:t>
            </a:r>
          </a:p>
        </p:txBody>
      </p:sp>
      <p:sp>
        <p:nvSpPr>
          <p:cNvPr id="8" name="Rectangle 2">
            <a:extLst>
              <a:ext uri="{FF2B5EF4-FFF2-40B4-BE49-F238E27FC236}">
                <a16:creationId xmlns:a16="http://schemas.microsoft.com/office/drawing/2014/main" id="{C6201A2F-5732-425D-BD7C-86DD113C5B3D}"/>
              </a:ext>
            </a:extLst>
          </p:cNvPr>
          <p:cNvSpPr>
            <a:spLocks noGrp="1" noChangeArrowheads="1"/>
          </p:cNvSpPr>
          <p:nvPr>
            <p:ph type="title"/>
          </p:nvPr>
        </p:nvSpPr>
        <p:spPr>
          <a:xfrm>
            <a:off x="547688" y="684964"/>
            <a:ext cx="8291512" cy="904875"/>
          </a:xfrm>
          <a:noFill/>
        </p:spPr>
        <p:txBody>
          <a:bodyPr lIns="90487" tIns="44450" rIns="90487" bIns="44450"/>
          <a:lstStyle/>
          <a:p>
            <a:pPr>
              <a:lnSpc>
                <a:spcPct val="95000"/>
              </a:lnSpc>
            </a:pPr>
            <a:r>
              <a:rPr lang="en-US"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Finding Normal Probabiliti</a:t>
            </a:r>
            <a:r>
              <a:rPr lang="en-US" altLang="en-US"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a:t>
            </a:r>
            <a:r>
              <a:rPr lang="en-US"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  </a:t>
            </a:r>
          </a:p>
        </p:txBody>
      </p:sp>
      <p:sp>
        <p:nvSpPr>
          <p:cNvPr id="9" name="Freeform 4">
            <a:extLst>
              <a:ext uri="{FF2B5EF4-FFF2-40B4-BE49-F238E27FC236}">
                <a16:creationId xmlns:a16="http://schemas.microsoft.com/office/drawing/2014/main" id="{EBD1FCDF-9299-4810-B1A3-9A4D5DFBEA8A}"/>
              </a:ext>
            </a:extLst>
          </p:cNvPr>
          <p:cNvSpPr>
            <a:spLocks/>
          </p:cNvSpPr>
          <p:nvPr/>
        </p:nvSpPr>
        <p:spPr bwMode="auto">
          <a:xfrm>
            <a:off x="4094163" y="3609975"/>
            <a:ext cx="869950" cy="2041525"/>
          </a:xfrm>
          <a:custGeom>
            <a:avLst/>
            <a:gdLst>
              <a:gd name="T0" fmla="*/ 219252802 w 548"/>
              <a:gd name="T1" fmla="*/ 68043424 h 1286"/>
              <a:gd name="T2" fmla="*/ 378023368 w 548"/>
              <a:gd name="T3" fmla="*/ 151209367 h 1286"/>
              <a:gd name="T4" fmla="*/ 612397101 w 548"/>
              <a:gd name="T5" fmla="*/ 438507219 h 1286"/>
              <a:gd name="T6" fmla="*/ 801409529 w 548"/>
              <a:gd name="T7" fmla="*/ 725804923 h 1286"/>
              <a:gd name="T8" fmla="*/ 1028223689 w 548"/>
              <a:gd name="T9" fmla="*/ 1126509019 h 1286"/>
              <a:gd name="T10" fmla="*/ 1217234530 w 548"/>
              <a:gd name="T11" fmla="*/ 1474292037 h 1286"/>
              <a:gd name="T12" fmla="*/ 1368445425 w 548"/>
              <a:gd name="T13" fmla="*/ 1708666082 h 1286"/>
              <a:gd name="T14" fmla="*/ 1381045407 w 548"/>
              <a:gd name="T15" fmla="*/ 2147483647 h 1286"/>
              <a:gd name="T16" fmla="*/ 0 w 548"/>
              <a:gd name="T17" fmla="*/ 2147483647 h 1286"/>
              <a:gd name="T18" fmla="*/ 0 w 548"/>
              <a:gd name="T19" fmla="*/ 0 h 128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48"/>
              <a:gd name="T31" fmla="*/ 0 h 1286"/>
              <a:gd name="T32" fmla="*/ 548 w 548"/>
              <a:gd name="T33" fmla="*/ 1286 h 128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48" h="1286">
                <a:moveTo>
                  <a:pt x="87" y="27"/>
                </a:moveTo>
                <a:lnTo>
                  <a:pt x="150" y="60"/>
                </a:lnTo>
                <a:lnTo>
                  <a:pt x="243" y="174"/>
                </a:lnTo>
                <a:lnTo>
                  <a:pt x="318" y="288"/>
                </a:lnTo>
                <a:lnTo>
                  <a:pt x="408" y="447"/>
                </a:lnTo>
                <a:lnTo>
                  <a:pt x="483" y="585"/>
                </a:lnTo>
                <a:lnTo>
                  <a:pt x="543" y="678"/>
                </a:lnTo>
                <a:lnTo>
                  <a:pt x="548" y="1286"/>
                </a:lnTo>
                <a:lnTo>
                  <a:pt x="0" y="1286"/>
                </a:lnTo>
                <a:lnTo>
                  <a:pt x="0" y="0"/>
                </a:lnTo>
              </a:path>
            </a:pathLst>
          </a:custGeom>
          <a:solidFill>
            <a:schemeClr val="accent2"/>
          </a:solidFill>
          <a:ln w="12700" cap="rnd" cmpd="sng">
            <a:noFill/>
            <a:prstDash val="solid"/>
            <a:round/>
            <a:headEnd type="none" w="med" len="med"/>
            <a:tailEnd type="none" w="med" len="med"/>
          </a:ln>
        </p:spPr>
        <p:txBody>
          <a:bodyPr/>
          <a:lstStyle/>
          <a:p>
            <a:endParaRPr lang="en-NZ">
              <a:latin typeface="Times New Roman" panose="02020603050405020304" pitchFamily="18" charset="0"/>
              <a:cs typeface="Times New Roman" panose="02020603050405020304" pitchFamily="18" charset="0"/>
            </a:endParaRPr>
          </a:p>
        </p:txBody>
      </p:sp>
      <p:sp>
        <p:nvSpPr>
          <p:cNvPr id="10" name="Rectangle 5">
            <a:extLst>
              <a:ext uri="{FF2B5EF4-FFF2-40B4-BE49-F238E27FC236}">
                <a16:creationId xmlns:a16="http://schemas.microsoft.com/office/drawing/2014/main" id="{E76CBD9B-7EC7-4A08-867F-605DEC8AD1BB}"/>
              </a:ext>
            </a:extLst>
          </p:cNvPr>
          <p:cNvSpPr>
            <a:spLocks noChangeArrowheads="1"/>
          </p:cNvSpPr>
          <p:nvPr/>
        </p:nvSpPr>
        <p:spPr bwMode="auto">
          <a:xfrm>
            <a:off x="3941763" y="5576888"/>
            <a:ext cx="355866" cy="505267"/>
          </a:xfrm>
          <a:prstGeom prst="rect">
            <a:avLst/>
          </a:prstGeom>
          <a:noFill/>
          <a:ln w="12700">
            <a:noFill/>
            <a:miter lim="800000"/>
            <a:headEnd/>
            <a:tailEnd/>
          </a:ln>
        </p:spPr>
        <p:txBody>
          <a:bodyPr wrap="none" lIns="90487" tIns="44450" rIns="90487" bIns="44450">
            <a:spAutoFit/>
          </a:bodyPr>
          <a:lstStyle/>
          <a:p>
            <a:pPr eaLnBrk="0" hangingPunct="0"/>
            <a:r>
              <a:rPr lang="en-US" sz="2700" b="1">
                <a:solidFill>
                  <a:srgbClr val="33CC33"/>
                </a:solidFill>
                <a:latin typeface="Times New Roman" panose="02020603050405020304" pitchFamily="18" charset="0"/>
                <a:cs typeface="Times New Roman" panose="02020603050405020304" pitchFamily="18" charset="0"/>
              </a:rPr>
              <a:t>a</a:t>
            </a:r>
          </a:p>
        </p:txBody>
      </p:sp>
      <p:sp>
        <p:nvSpPr>
          <p:cNvPr id="11" name="Freeform 6">
            <a:extLst>
              <a:ext uri="{FF2B5EF4-FFF2-40B4-BE49-F238E27FC236}">
                <a16:creationId xmlns:a16="http://schemas.microsoft.com/office/drawing/2014/main" id="{7ADEF417-7873-4F17-9B55-A87F0BE4AECE}"/>
              </a:ext>
            </a:extLst>
          </p:cNvPr>
          <p:cNvSpPr>
            <a:spLocks/>
          </p:cNvSpPr>
          <p:nvPr/>
        </p:nvSpPr>
        <p:spPr bwMode="auto">
          <a:xfrm>
            <a:off x="4113213" y="3606800"/>
            <a:ext cx="322262" cy="209550"/>
          </a:xfrm>
          <a:custGeom>
            <a:avLst/>
            <a:gdLst>
              <a:gd name="T0" fmla="*/ 0 w 203"/>
              <a:gd name="T1" fmla="*/ 5040312 h 132"/>
              <a:gd name="T2" fmla="*/ 68043324 w 203"/>
              <a:gd name="T3" fmla="*/ 0 h 132"/>
              <a:gd name="T4" fmla="*/ 136088235 w 203"/>
              <a:gd name="T5" fmla="*/ 7559675 h 132"/>
              <a:gd name="T6" fmla="*/ 199091231 w 203"/>
              <a:gd name="T7" fmla="*/ 35282184 h 132"/>
              <a:gd name="T8" fmla="*/ 254534615 w 203"/>
              <a:gd name="T9" fmla="*/ 70564367 h 132"/>
              <a:gd name="T10" fmla="*/ 304937647 w 203"/>
              <a:gd name="T11" fmla="*/ 113406235 h 132"/>
              <a:gd name="T12" fmla="*/ 340219769 w 203"/>
              <a:gd name="T13" fmla="*/ 168849647 h 132"/>
              <a:gd name="T14" fmla="*/ 509070818 w 203"/>
              <a:gd name="T15" fmla="*/ 330141209 h 132"/>
              <a:gd name="T16" fmla="*/ 0 60000 65536"/>
              <a:gd name="T17" fmla="*/ 0 60000 65536"/>
              <a:gd name="T18" fmla="*/ 0 60000 65536"/>
              <a:gd name="T19" fmla="*/ 0 60000 65536"/>
              <a:gd name="T20" fmla="*/ 0 60000 65536"/>
              <a:gd name="T21" fmla="*/ 0 60000 65536"/>
              <a:gd name="T22" fmla="*/ 0 60000 65536"/>
              <a:gd name="T23" fmla="*/ 0 60000 65536"/>
              <a:gd name="T24" fmla="*/ 0 w 203"/>
              <a:gd name="T25" fmla="*/ 0 h 132"/>
              <a:gd name="T26" fmla="*/ 203 w 203"/>
              <a:gd name="T27" fmla="*/ 132 h 13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03" h="132">
                <a:moveTo>
                  <a:pt x="0" y="2"/>
                </a:moveTo>
                <a:lnTo>
                  <a:pt x="27" y="0"/>
                </a:lnTo>
                <a:lnTo>
                  <a:pt x="54" y="3"/>
                </a:lnTo>
                <a:lnTo>
                  <a:pt x="79" y="14"/>
                </a:lnTo>
                <a:lnTo>
                  <a:pt x="101" y="28"/>
                </a:lnTo>
                <a:lnTo>
                  <a:pt x="121" y="45"/>
                </a:lnTo>
                <a:lnTo>
                  <a:pt x="135" y="67"/>
                </a:lnTo>
                <a:lnTo>
                  <a:pt x="202" y="131"/>
                </a:lnTo>
              </a:path>
            </a:pathLst>
          </a:custGeom>
          <a:noFill/>
          <a:ln w="12700" cap="rnd" cmpd="sng">
            <a:solidFill>
              <a:srgbClr val="000000"/>
            </a:solidFill>
            <a:prstDash val="solid"/>
            <a:round/>
            <a:headEnd type="none" w="med" len="med"/>
            <a:tailEnd type="none" w="med" len="med"/>
          </a:ln>
        </p:spPr>
        <p:txBody>
          <a:bodyPr/>
          <a:lstStyle/>
          <a:p>
            <a:endParaRPr lang="en-NZ">
              <a:latin typeface="Times New Roman" panose="02020603050405020304" pitchFamily="18" charset="0"/>
              <a:cs typeface="Times New Roman" panose="02020603050405020304" pitchFamily="18" charset="0"/>
            </a:endParaRPr>
          </a:p>
        </p:txBody>
      </p:sp>
      <p:sp>
        <p:nvSpPr>
          <p:cNvPr id="12" name="Rectangle 7">
            <a:extLst>
              <a:ext uri="{FF2B5EF4-FFF2-40B4-BE49-F238E27FC236}">
                <a16:creationId xmlns:a16="http://schemas.microsoft.com/office/drawing/2014/main" id="{D62091F9-74A9-4BB9-8000-0A6B2517F25E}"/>
              </a:ext>
            </a:extLst>
          </p:cNvPr>
          <p:cNvSpPr>
            <a:spLocks noChangeArrowheads="1"/>
          </p:cNvSpPr>
          <p:nvPr/>
        </p:nvSpPr>
        <p:spPr bwMode="auto">
          <a:xfrm>
            <a:off x="4779963" y="5576888"/>
            <a:ext cx="375102" cy="505267"/>
          </a:xfrm>
          <a:prstGeom prst="rect">
            <a:avLst/>
          </a:prstGeom>
          <a:noFill/>
          <a:ln w="12700">
            <a:noFill/>
            <a:miter lim="800000"/>
            <a:headEnd/>
            <a:tailEnd/>
          </a:ln>
        </p:spPr>
        <p:txBody>
          <a:bodyPr wrap="none" lIns="90487" tIns="44450" rIns="90487" bIns="44450">
            <a:spAutoFit/>
          </a:bodyPr>
          <a:lstStyle/>
          <a:p>
            <a:pPr eaLnBrk="0" hangingPunct="0"/>
            <a:r>
              <a:rPr lang="en-US" sz="2700" b="1">
                <a:solidFill>
                  <a:srgbClr val="FF6600"/>
                </a:solidFill>
                <a:latin typeface="Times New Roman" panose="02020603050405020304" pitchFamily="18" charset="0"/>
                <a:cs typeface="Times New Roman" panose="02020603050405020304" pitchFamily="18" charset="0"/>
              </a:rPr>
              <a:t>b</a:t>
            </a:r>
          </a:p>
        </p:txBody>
      </p:sp>
      <p:sp>
        <p:nvSpPr>
          <p:cNvPr id="13" name="Rectangle 8">
            <a:extLst>
              <a:ext uri="{FF2B5EF4-FFF2-40B4-BE49-F238E27FC236}">
                <a16:creationId xmlns:a16="http://schemas.microsoft.com/office/drawing/2014/main" id="{CDCE6437-DFC6-4D04-8EB5-548CB50CF5EE}"/>
              </a:ext>
            </a:extLst>
          </p:cNvPr>
          <p:cNvSpPr>
            <a:spLocks noChangeArrowheads="1"/>
          </p:cNvSpPr>
          <p:nvPr/>
        </p:nvSpPr>
        <p:spPr bwMode="auto">
          <a:xfrm>
            <a:off x="6645275" y="5562600"/>
            <a:ext cx="405559" cy="459100"/>
          </a:xfrm>
          <a:prstGeom prst="rect">
            <a:avLst/>
          </a:prstGeom>
          <a:noFill/>
          <a:ln w="12700">
            <a:noFill/>
            <a:miter lim="800000"/>
            <a:headEnd/>
            <a:tailEnd/>
          </a:ln>
        </p:spPr>
        <p:txBody>
          <a:bodyPr wrap="none" lIns="90487" tIns="44450" rIns="90487" bIns="44450">
            <a:spAutoFit/>
          </a:bodyPr>
          <a:lstStyle/>
          <a:p>
            <a:pPr eaLnBrk="0" hangingPunct="0"/>
            <a:r>
              <a:rPr lang="en-US" sz="2400" b="1">
                <a:latin typeface="Times New Roman" panose="02020603050405020304" pitchFamily="18" charset="0"/>
                <a:cs typeface="Times New Roman" panose="02020603050405020304" pitchFamily="18" charset="0"/>
              </a:rPr>
              <a:t>X</a:t>
            </a:r>
          </a:p>
        </p:txBody>
      </p:sp>
      <p:sp>
        <p:nvSpPr>
          <p:cNvPr id="14" name="Freeform 9">
            <a:extLst>
              <a:ext uri="{FF2B5EF4-FFF2-40B4-BE49-F238E27FC236}">
                <a16:creationId xmlns:a16="http://schemas.microsoft.com/office/drawing/2014/main" id="{EA7FFBE0-0F3B-4199-BE07-FDE302C8A7A8}"/>
              </a:ext>
            </a:extLst>
          </p:cNvPr>
          <p:cNvSpPr>
            <a:spLocks/>
          </p:cNvSpPr>
          <p:nvPr/>
        </p:nvSpPr>
        <p:spPr bwMode="auto">
          <a:xfrm>
            <a:off x="4113213" y="3609975"/>
            <a:ext cx="2154237" cy="1981200"/>
          </a:xfrm>
          <a:custGeom>
            <a:avLst/>
            <a:gdLst>
              <a:gd name="T0" fmla="*/ 2147483647 w 1357"/>
              <a:gd name="T1" fmla="*/ 2147483647 h 1248"/>
              <a:gd name="T2" fmla="*/ 2147483647 w 1357"/>
              <a:gd name="T3" fmla="*/ 2147483647 h 1248"/>
              <a:gd name="T4" fmla="*/ 2147483647 w 1357"/>
              <a:gd name="T5" fmla="*/ 2147483647 h 1248"/>
              <a:gd name="T6" fmla="*/ 2147483647 w 1357"/>
              <a:gd name="T7" fmla="*/ 2147483647 h 1248"/>
              <a:gd name="T8" fmla="*/ 2147483647 w 1357"/>
              <a:gd name="T9" fmla="*/ 2147483647 h 1248"/>
              <a:gd name="T10" fmla="*/ 2147483647 w 1357"/>
              <a:gd name="T11" fmla="*/ 2147483647 h 1248"/>
              <a:gd name="T12" fmla="*/ 2147483647 w 1357"/>
              <a:gd name="T13" fmla="*/ 2147483647 h 1248"/>
              <a:gd name="T14" fmla="*/ 1799391291 w 1357"/>
              <a:gd name="T15" fmla="*/ 2147483647 h 1248"/>
              <a:gd name="T16" fmla="*/ 1439007970 w 1357"/>
              <a:gd name="T17" fmla="*/ 1842233498 h 1248"/>
              <a:gd name="T18" fmla="*/ 1078626633 w 1357"/>
              <a:gd name="T19" fmla="*/ 1227315217 h 1248"/>
              <a:gd name="T20" fmla="*/ 897175491 w 1357"/>
              <a:gd name="T21" fmla="*/ 914815964 h 1248"/>
              <a:gd name="T22" fmla="*/ 720764459 w 1357"/>
              <a:gd name="T23" fmla="*/ 622477755 h 1248"/>
              <a:gd name="T24" fmla="*/ 536792368 w 1357"/>
              <a:gd name="T25" fmla="*/ 365423406 h 1248"/>
              <a:gd name="T26" fmla="*/ 360381436 w 1357"/>
              <a:gd name="T27" fmla="*/ 168851246 h 1248"/>
              <a:gd name="T28" fmla="*/ 176410883 w 1357"/>
              <a:gd name="T29" fmla="*/ 42843446 h 1248"/>
              <a:gd name="T30" fmla="*/ 0 w 1357"/>
              <a:gd name="T31" fmla="*/ 0 h 124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357"/>
              <a:gd name="T49" fmla="*/ 0 h 1248"/>
              <a:gd name="T50" fmla="*/ 1357 w 1357"/>
              <a:gd name="T51" fmla="*/ 1248 h 1248"/>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357" h="1248">
                <a:moveTo>
                  <a:pt x="1356" y="1247"/>
                </a:moveTo>
                <a:lnTo>
                  <a:pt x="1213" y="1232"/>
                </a:lnTo>
                <a:lnTo>
                  <a:pt x="1141" y="1218"/>
                </a:lnTo>
                <a:lnTo>
                  <a:pt x="1070" y="1199"/>
                </a:lnTo>
                <a:lnTo>
                  <a:pt x="1000" y="1170"/>
                </a:lnTo>
                <a:lnTo>
                  <a:pt x="927" y="1132"/>
                </a:lnTo>
                <a:lnTo>
                  <a:pt x="857" y="1080"/>
                </a:lnTo>
                <a:lnTo>
                  <a:pt x="714" y="935"/>
                </a:lnTo>
                <a:lnTo>
                  <a:pt x="571" y="731"/>
                </a:lnTo>
                <a:lnTo>
                  <a:pt x="428" y="487"/>
                </a:lnTo>
                <a:lnTo>
                  <a:pt x="356" y="363"/>
                </a:lnTo>
                <a:lnTo>
                  <a:pt x="286" y="247"/>
                </a:lnTo>
                <a:lnTo>
                  <a:pt x="213" y="145"/>
                </a:lnTo>
                <a:lnTo>
                  <a:pt x="143" y="67"/>
                </a:lnTo>
                <a:lnTo>
                  <a:pt x="70" y="17"/>
                </a:lnTo>
                <a:lnTo>
                  <a:pt x="0" y="0"/>
                </a:lnTo>
              </a:path>
            </a:pathLst>
          </a:custGeom>
          <a:noFill/>
          <a:ln w="50800" cap="rnd" cmpd="sng">
            <a:solidFill>
              <a:srgbClr val="008000"/>
            </a:solidFill>
            <a:prstDash val="solid"/>
            <a:round/>
            <a:headEnd type="none" w="med" len="med"/>
            <a:tailEnd type="none" w="med" len="med"/>
          </a:ln>
        </p:spPr>
        <p:txBody>
          <a:bodyPr/>
          <a:lstStyle/>
          <a:p>
            <a:endParaRPr lang="en-NZ">
              <a:latin typeface="Times New Roman" panose="02020603050405020304" pitchFamily="18" charset="0"/>
              <a:cs typeface="Times New Roman" panose="02020603050405020304" pitchFamily="18" charset="0"/>
            </a:endParaRPr>
          </a:p>
        </p:txBody>
      </p:sp>
      <p:sp>
        <p:nvSpPr>
          <p:cNvPr id="15" name="Freeform 10">
            <a:extLst>
              <a:ext uri="{FF2B5EF4-FFF2-40B4-BE49-F238E27FC236}">
                <a16:creationId xmlns:a16="http://schemas.microsoft.com/office/drawing/2014/main" id="{FD551EA5-9A2F-470B-AAA1-52A017F62FD8}"/>
              </a:ext>
            </a:extLst>
          </p:cNvPr>
          <p:cNvSpPr>
            <a:spLocks/>
          </p:cNvSpPr>
          <p:nvPr/>
        </p:nvSpPr>
        <p:spPr bwMode="auto">
          <a:xfrm>
            <a:off x="1960563" y="3609975"/>
            <a:ext cx="2138362" cy="1965325"/>
          </a:xfrm>
          <a:custGeom>
            <a:avLst/>
            <a:gdLst>
              <a:gd name="T0" fmla="*/ 0 w 1347"/>
              <a:gd name="T1" fmla="*/ 2147483647 h 1238"/>
              <a:gd name="T2" fmla="*/ 360381434 w 1347"/>
              <a:gd name="T3" fmla="*/ 2147483647 h 1238"/>
              <a:gd name="T4" fmla="*/ 536792366 w 1347"/>
              <a:gd name="T5" fmla="*/ 2147483647 h 1238"/>
              <a:gd name="T6" fmla="*/ 718243508 w 1347"/>
              <a:gd name="T7" fmla="*/ 2147483647 h 1238"/>
              <a:gd name="T8" fmla="*/ 897175487 w 1347"/>
              <a:gd name="T9" fmla="*/ 2147483647 h 1238"/>
              <a:gd name="T10" fmla="*/ 1078626629 w 1347"/>
              <a:gd name="T11" fmla="*/ 2147483647 h 1238"/>
              <a:gd name="T12" fmla="*/ 1257556822 w 1347"/>
              <a:gd name="T13" fmla="*/ 2147483647 h 1238"/>
              <a:gd name="T14" fmla="*/ 1617939745 w 1347"/>
              <a:gd name="T15" fmla="*/ 2147483647 h 1238"/>
              <a:gd name="T16" fmla="*/ 1975802116 w 1347"/>
              <a:gd name="T17" fmla="*/ 1819552889 h 1238"/>
              <a:gd name="T18" fmla="*/ 2147483647 w 1347"/>
              <a:gd name="T19" fmla="*/ 1204634609 h 1238"/>
              <a:gd name="T20" fmla="*/ 2147483647 w 1347"/>
              <a:gd name="T21" fmla="*/ 892135358 h 1238"/>
              <a:gd name="T22" fmla="*/ 2147483647 w 1347"/>
              <a:gd name="T23" fmla="*/ 599797149 h 1238"/>
              <a:gd name="T24" fmla="*/ 2147483647 w 1347"/>
              <a:gd name="T25" fmla="*/ 342741214 h 1238"/>
              <a:gd name="T26" fmla="*/ 2147483647 w 1347"/>
              <a:gd name="T27" fmla="*/ 146169054 h 1238"/>
              <a:gd name="T28" fmla="*/ 2147483647 w 1347"/>
              <a:gd name="T29" fmla="*/ 20161248 h 1238"/>
              <a:gd name="T30" fmla="*/ 2147483647 w 1347"/>
              <a:gd name="T31" fmla="*/ 0 h 123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347"/>
              <a:gd name="T49" fmla="*/ 0 h 1238"/>
              <a:gd name="T50" fmla="*/ 1347 w 1347"/>
              <a:gd name="T51" fmla="*/ 1238 h 1238"/>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347" h="1238">
                <a:moveTo>
                  <a:pt x="0" y="1238"/>
                </a:moveTo>
                <a:lnTo>
                  <a:pt x="143" y="1223"/>
                </a:lnTo>
                <a:lnTo>
                  <a:pt x="213" y="1209"/>
                </a:lnTo>
                <a:lnTo>
                  <a:pt x="285" y="1190"/>
                </a:lnTo>
                <a:lnTo>
                  <a:pt x="356" y="1161"/>
                </a:lnTo>
                <a:lnTo>
                  <a:pt x="428" y="1123"/>
                </a:lnTo>
                <a:lnTo>
                  <a:pt x="499" y="1071"/>
                </a:lnTo>
                <a:lnTo>
                  <a:pt x="642" y="926"/>
                </a:lnTo>
                <a:lnTo>
                  <a:pt x="784" y="722"/>
                </a:lnTo>
                <a:lnTo>
                  <a:pt x="927" y="478"/>
                </a:lnTo>
                <a:lnTo>
                  <a:pt x="1000" y="354"/>
                </a:lnTo>
                <a:lnTo>
                  <a:pt x="1070" y="238"/>
                </a:lnTo>
                <a:lnTo>
                  <a:pt x="1141" y="136"/>
                </a:lnTo>
                <a:lnTo>
                  <a:pt x="1213" y="58"/>
                </a:lnTo>
                <a:lnTo>
                  <a:pt x="1284" y="8"/>
                </a:lnTo>
                <a:lnTo>
                  <a:pt x="1347" y="0"/>
                </a:lnTo>
              </a:path>
            </a:pathLst>
          </a:custGeom>
          <a:noFill/>
          <a:ln w="50800" cap="rnd" cmpd="sng">
            <a:solidFill>
              <a:srgbClr val="008000"/>
            </a:solidFill>
            <a:prstDash val="solid"/>
            <a:round/>
            <a:headEnd type="none" w="med" len="med"/>
            <a:tailEnd type="none" w="med" len="med"/>
          </a:ln>
        </p:spPr>
        <p:txBody>
          <a:bodyPr/>
          <a:lstStyle/>
          <a:p>
            <a:endParaRPr lang="en-NZ">
              <a:latin typeface="Times New Roman" panose="02020603050405020304" pitchFamily="18" charset="0"/>
              <a:cs typeface="Times New Roman" panose="02020603050405020304" pitchFamily="18" charset="0"/>
            </a:endParaRPr>
          </a:p>
        </p:txBody>
      </p:sp>
      <p:sp>
        <p:nvSpPr>
          <p:cNvPr id="16" name="Rectangle 32">
            <a:extLst>
              <a:ext uri="{FF2B5EF4-FFF2-40B4-BE49-F238E27FC236}">
                <a16:creationId xmlns:a16="http://schemas.microsoft.com/office/drawing/2014/main" id="{1901685E-702C-40AD-BE9A-2D95BF178A24}"/>
              </a:ext>
            </a:extLst>
          </p:cNvPr>
          <p:cNvSpPr>
            <a:spLocks noChangeArrowheads="1"/>
          </p:cNvSpPr>
          <p:nvPr/>
        </p:nvSpPr>
        <p:spPr bwMode="auto">
          <a:xfrm>
            <a:off x="1589088" y="4505325"/>
            <a:ext cx="92075" cy="184150"/>
          </a:xfrm>
          <a:prstGeom prst="rect">
            <a:avLst/>
          </a:prstGeom>
          <a:noFill/>
          <a:ln w="12700">
            <a:noFill/>
            <a:miter lim="800000"/>
            <a:headEnd/>
            <a:tailEnd/>
          </a:ln>
        </p:spPr>
        <p:txBody>
          <a:bodyPr wrap="none" anchor="ctr"/>
          <a:lstStyle/>
          <a:p>
            <a:endParaRPr lang="en-NZ">
              <a:latin typeface="Times New Roman" panose="02020603050405020304" pitchFamily="18" charset="0"/>
              <a:cs typeface="Times New Roman" panose="02020603050405020304" pitchFamily="18" charset="0"/>
            </a:endParaRPr>
          </a:p>
        </p:txBody>
      </p:sp>
      <p:sp>
        <p:nvSpPr>
          <p:cNvPr id="17" name="Rectangle 33">
            <a:extLst>
              <a:ext uri="{FF2B5EF4-FFF2-40B4-BE49-F238E27FC236}">
                <a16:creationId xmlns:a16="http://schemas.microsoft.com/office/drawing/2014/main" id="{2C350293-FF19-4694-AA31-89107B6C6E70}"/>
              </a:ext>
            </a:extLst>
          </p:cNvPr>
          <p:cNvSpPr>
            <a:spLocks noChangeArrowheads="1"/>
          </p:cNvSpPr>
          <p:nvPr/>
        </p:nvSpPr>
        <p:spPr bwMode="auto">
          <a:xfrm>
            <a:off x="6254750" y="5784850"/>
            <a:ext cx="184150" cy="92075"/>
          </a:xfrm>
          <a:prstGeom prst="rect">
            <a:avLst/>
          </a:prstGeom>
          <a:noFill/>
          <a:ln w="12700">
            <a:noFill/>
            <a:miter lim="800000"/>
            <a:headEnd/>
            <a:tailEnd/>
          </a:ln>
        </p:spPr>
        <p:txBody>
          <a:bodyPr wrap="none" anchor="ctr"/>
          <a:lstStyle/>
          <a:p>
            <a:endParaRPr lang="en-NZ">
              <a:latin typeface="Times New Roman" panose="02020603050405020304" pitchFamily="18" charset="0"/>
              <a:cs typeface="Times New Roman" panose="02020603050405020304" pitchFamily="18" charset="0"/>
            </a:endParaRPr>
          </a:p>
        </p:txBody>
      </p:sp>
      <p:sp>
        <p:nvSpPr>
          <p:cNvPr id="18" name="Rectangle 35">
            <a:extLst>
              <a:ext uri="{FF2B5EF4-FFF2-40B4-BE49-F238E27FC236}">
                <a16:creationId xmlns:a16="http://schemas.microsoft.com/office/drawing/2014/main" id="{B0C5D885-2B3B-4D6F-A1B1-A49C85E40999}"/>
              </a:ext>
            </a:extLst>
          </p:cNvPr>
          <p:cNvSpPr>
            <a:spLocks noChangeArrowheads="1"/>
          </p:cNvSpPr>
          <p:nvPr/>
        </p:nvSpPr>
        <p:spPr bwMode="auto">
          <a:xfrm>
            <a:off x="5084763" y="3214688"/>
            <a:ext cx="389529" cy="536044"/>
          </a:xfrm>
          <a:prstGeom prst="rect">
            <a:avLst/>
          </a:prstGeom>
          <a:noFill/>
          <a:ln w="12700">
            <a:noFill/>
            <a:miter lim="800000"/>
            <a:headEnd/>
            <a:tailEnd/>
          </a:ln>
        </p:spPr>
        <p:txBody>
          <a:bodyPr wrap="none" lIns="90487" tIns="44450" rIns="90487" bIns="44450">
            <a:spAutoFit/>
          </a:bodyPr>
          <a:lstStyle/>
          <a:p>
            <a:pPr eaLnBrk="0" hangingPunct="0"/>
            <a:r>
              <a:rPr lang="en-US" sz="2900">
                <a:latin typeface="Times New Roman" panose="02020603050405020304" pitchFamily="18" charset="0"/>
                <a:cs typeface="Times New Roman" panose="02020603050405020304" pitchFamily="18" charset="0"/>
              </a:rPr>
              <a:t>P</a:t>
            </a:r>
          </a:p>
        </p:txBody>
      </p:sp>
      <p:sp>
        <p:nvSpPr>
          <p:cNvPr id="19" name="Rectangle 36">
            <a:extLst>
              <a:ext uri="{FF2B5EF4-FFF2-40B4-BE49-F238E27FC236}">
                <a16:creationId xmlns:a16="http://schemas.microsoft.com/office/drawing/2014/main" id="{903F445A-3298-4AB5-A901-C79ABED07D20}"/>
              </a:ext>
            </a:extLst>
          </p:cNvPr>
          <p:cNvSpPr>
            <a:spLocks noChangeArrowheads="1"/>
          </p:cNvSpPr>
          <p:nvPr/>
        </p:nvSpPr>
        <p:spPr bwMode="auto">
          <a:xfrm>
            <a:off x="5541963" y="3214688"/>
            <a:ext cx="368690" cy="536044"/>
          </a:xfrm>
          <a:prstGeom prst="rect">
            <a:avLst/>
          </a:prstGeom>
          <a:noFill/>
          <a:ln w="12700">
            <a:noFill/>
            <a:miter lim="800000"/>
            <a:headEnd/>
            <a:tailEnd/>
          </a:ln>
        </p:spPr>
        <p:txBody>
          <a:bodyPr wrap="none" lIns="90487" tIns="44450" rIns="90487" bIns="44450">
            <a:spAutoFit/>
          </a:bodyPr>
          <a:lstStyle/>
          <a:p>
            <a:pPr eaLnBrk="0" hangingPunct="0"/>
            <a:r>
              <a:rPr lang="en-US" sz="2900" b="1">
                <a:solidFill>
                  <a:srgbClr val="33CC33"/>
                </a:solidFill>
                <a:latin typeface="Times New Roman" panose="02020603050405020304" pitchFamily="18" charset="0"/>
                <a:cs typeface="Times New Roman" panose="02020603050405020304" pitchFamily="18" charset="0"/>
              </a:rPr>
              <a:t>a</a:t>
            </a:r>
          </a:p>
        </p:txBody>
      </p:sp>
      <p:sp>
        <p:nvSpPr>
          <p:cNvPr id="20" name="Rectangle 37">
            <a:extLst>
              <a:ext uri="{FF2B5EF4-FFF2-40B4-BE49-F238E27FC236}">
                <a16:creationId xmlns:a16="http://schemas.microsoft.com/office/drawing/2014/main" id="{5DC858BF-5972-4F32-B90B-0E3E5F9D30EE}"/>
              </a:ext>
            </a:extLst>
          </p:cNvPr>
          <p:cNvSpPr>
            <a:spLocks noChangeArrowheads="1"/>
          </p:cNvSpPr>
          <p:nvPr/>
        </p:nvSpPr>
        <p:spPr bwMode="auto">
          <a:xfrm>
            <a:off x="6227763" y="3214688"/>
            <a:ext cx="452046" cy="536044"/>
          </a:xfrm>
          <a:prstGeom prst="rect">
            <a:avLst/>
          </a:prstGeom>
          <a:noFill/>
          <a:ln w="12700">
            <a:noFill/>
            <a:miter lim="800000"/>
            <a:headEnd/>
            <a:tailEnd/>
          </a:ln>
        </p:spPr>
        <p:txBody>
          <a:bodyPr wrap="none" lIns="90487" tIns="44450" rIns="90487" bIns="44450">
            <a:spAutoFit/>
          </a:bodyPr>
          <a:lstStyle/>
          <a:p>
            <a:pPr eaLnBrk="0" hangingPunct="0"/>
            <a:r>
              <a:rPr lang="en-US" sz="2900" b="1">
                <a:latin typeface="Times New Roman" panose="02020603050405020304" pitchFamily="18" charset="0"/>
                <a:cs typeface="Times New Roman" panose="02020603050405020304" pitchFamily="18" charset="0"/>
              </a:rPr>
              <a:t>X</a:t>
            </a:r>
          </a:p>
        </p:txBody>
      </p:sp>
      <p:sp>
        <p:nvSpPr>
          <p:cNvPr id="21" name="Rectangle 38">
            <a:extLst>
              <a:ext uri="{FF2B5EF4-FFF2-40B4-BE49-F238E27FC236}">
                <a16:creationId xmlns:a16="http://schemas.microsoft.com/office/drawing/2014/main" id="{8EB0FC06-553A-48E7-9BBF-2820F0264EBF}"/>
              </a:ext>
            </a:extLst>
          </p:cNvPr>
          <p:cNvSpPr>
            <a:spLocks noChangeArrowheads="1"/>
          </p:cNvSpPr>
          <p:nvPr/>
        </p:nvSpPr>
        <p:spPr bwMode="auto">
          <a:xfrm>
            <a:off x="6913563" y="3214688"/>
            <a:ext cx="389529" cy="536044"/>
          </a:xfrm>
          <a:prstGeom prst="rect">
            <a:avLst/>
          </a:prstGeom>
          <a:noFill/>
          <a:ln w="12700">
            <a:noFill/>
            <a:miter lim="800000"/>
            <a:headEnd/>
            <a:tailEnd/>
          </a:ln>
        </p:spPr>
        <p:txBody>
          <a:bodyPr wrap="none" lIns="90487" tIns="44450" rIns="90487" bIns="44450">
            <a:spAutoFit/>
          </a:bodyPr>
          <a:lstStyle/>
          <a:p>
            <a:pPr eaLnBrk="0" hangingPunct="0"/>
            <a:r>
              <a:rPr lang="en-US" sz="2900" b="1">
                <a:solidFill>
                  <a:srgbClr val="FF6600"/>
                </a:solidFill>
                <a:latin typeface="Times New Roman" panose="02020603050405020304" pitchFamily="18" charset="0"/>
                <a:cs typeface="Times New Roman" panose="02020603050405020304" pitchFamily="18" charset="0"/>
              </a:rPr>
              <a:t>b</a:t>
            </a:r>
          </a:p>
        </p:txBody>
      </p:sp>
      <p:sp>
        <p:nvSpPr>
          <p:cNvPr id="22" name="Rectangle 39">
            <a:extLst>
              <a:ext uri="{FF2B5EF4-FFF2-40B4-BE49-F238E27FC236}">
                <a16:creationId xmlns:a16="http://schemas.microsoft.com/office/drawing/2014/main" id="{5D27FE0D-35F6-42C6-90F9-F75B7C8B7733}"/>
              </a:ext>
            </a:extLst>
          </p:cNvPr>
          <p:cNvSpPr>
            <a:spLocks noChangeArrowheads="1"/>
          </p:cNvSpPr>
          <p:nvPr/>
        </p:nvSpPr>
        <p:spPr bwMode="auto">
          <a:xfrm>
            <a:off x="5389563" y="3214688"/>
            <a:ext cx="306173" cy="536044"/>
          </a:xfrm>
          <a:prstGeom prst="rect">
            <a:avLst/>
          </a:prstGeom>
          <a:noFill/>
          <a:ln w="12700">
            <a:noFill/>
            <a:miter lim="800000"/>
            <a:headEnd/>
            <a:tailEnd/>
          </a:ln>
        </p:spPr>
        <p:txBody>
          <a:bodyPr wrap="none" lIns="90487" tIns="44450" rIns="90487" bIns="44450">
            <a:spAutoFit/>
          </a:bodyPr>
          <a:lstStyle/>
          <a:p>
            <a:pPr eaLnBrk="0" hangingPunct="0"/>
            <a:r>
              <a:rPr lang="en-US" sz="2900">
                <a:latin typeface="Times New Roman" panose="02020603050405020304" pitchFamily="18" charset="0"/>
                <a:cs typeface="Times New Roman" panose="02020603050405020304" pitchFamily="18" charset="0"/>
              </a:rPr>
              <a:t>(</a:t>
            </a:r>
          </a:p>
        </p:txBody>
      </p:sp>
      <p:sp>
        <p:nvSpPr>
          <p:cNvPr id="23" name="Rectangle 40">
            <a:extLst>
              <a:ext uri="{FF2B5EF4-FFF2-40B4-BE49-F238E27FC236}">
                <a16:creationId xmlns:a16="http://schemas.microsoft.com/office/drawing/2014/main" id="{CF73EA76-2216-4318-B2C9-F232987CEB7C}"/>
              </a:ext>
            </a:extLst>
          </p:cNvPr>
          <p:cNvSpPr>
            <a:spLocks noChangeArrowheads="1"/>
          </p:cNvSpPr>
          <p:nvPr/>
        </p:nvSpPr>
        <p:spPr bwMode="auto">
          <a:xfrm>
            <a:off x="7173913" y="3170238"/>
            <a:ext cx="306173" cy="536044"/>
          </a:xfrm>
          <a:prstGeom prst="rect">
            <a:avLst/>
          </a:prstGeom>
          <a:noFill/>
          <a:ln w="12700">
            <a:noFill/>
            <a:miter lim="800000"/>
            <a:headEnd/>
            <a:tailEnd/>
          </a:ln>
        </p:spPr>
        <p:txBody>
          <a:bodyPr wrap="none" lIns="90487" tIns="44450" rIns="90487" bIns="44450">
            <a:spAutoFit/>
          </a:bodyPr>
          <a:lstStyle/>
          <a:p>
            <a:pPr eaLnBrk="0" hangingPunct="0"/>
            <a:r>
              <a:rPr lang="en-US" sz="2900">
                <a:latin typeface="Times New Roman" panose="02020603050405020304" pitchFamily="18" charset="0"/>
                <a:cs typeface="Times New Roman" panose="02020603050405020304" pitchFamily="18" charset="0"/>
              </a:rPr>
              <a:t>)</a:t>
            </a:r>
          </a:p>
        </p:txBody>
      </p:sp>
      <p:sp>
        <p:nvSpPr>
          <p:cNvPr id="24" name="Rectangle 41">
            <a:extLst>
              <a:ext uri="{FF2B5EF4-FFF2-40B4-BE49-F238E27FC236}">
                <a16:creationId xmlns:a16="http://schemas.microsoft.com/office/drawing/2014/main" id="{CB20C8A4-3D35-4268-A6E9-28DFBA291011}"/>
              </a:ext>
            </a:extLst>
          </p:cNvPr>
          <p:cNvSpPr>
            <a:spLocks noChangeArrowheads="1"/>
          </p:cNvSpPr>
          <p:nvPr/>
        </p:nvSpPr>
        <p:spPr bwMode="auto">
          <a:xfrm>
            <a:off x="6608763" y="3200400"/>
            <a:ext cx="386323" cy="536044"/>
          </a:xfrm>
          <a:prstGeom prst="rect">
            <a:avLst/>
          </a:prstGeom>
          <a:noFill/>
          <a:ln w="12700">
            <a:noFill/>
            <a:miter lim="800000"/>
            <a:headEnd/>
            <a:tailEnd/>
          </a:ln>
        </p:spPr>
        <p:txBody>
          <a:bodyPr wrap="none" lIns="90487" tIns="44450" rIns="90487" bIns="44450">
            <a:spAutoFit/>
          </a:bodyPr>
          <a:lstStyle/>
          <a:p>
            <a:pPr eaLnBrk="0" hangingPunct="0"/>
            <a:r>
              <a:rPr lang="en-US" sz="2900" b="1">
                <a:solidFill>
                  <a:srgbClr val="000000"/>
                </a:solidFill>
                <a:latin typeface="Times New Roman" panose="02020603050405020304" pitchFamily="18" charset="0"/>
                <a:cs typeface="Times New Roman" panose="02020603050405020304" pitchFamily="18" charset="0"/>
              </a:rPr>
              <a:t>≤</a:t>
            </a:r>
          </a:p>
        </p:txBody>
      </p:sp>
      <p:sp>
        <p:nvSpPr>
          <p:cNvPr id="25" name="Line 43">
            <a:extLst>
              <a:ext uri="{FF2B5EF4-FFF2-40B4-BE49-F238E27FC236}">
                <a16:creationId xmlns:a16="http://schemas.microsoft.com/office/drawing/2014/main" id="{8CC1FC5B-9086-428B-AF5F-8FE2BA932FA2}"/>
              </a:ext>
            </a:extLst>
          </p:cNvPr>
          <p:cNvSpPr>
            <a:spLocks noChangeShapeType="1"/>
          </p:cNvSpPr>
          <p:nvPr/>
        </p:nvSpPr>
        <p:spPr bwMode="auto">
          <a:xfrm flipH="1">
            <a:off x="4551363" y="3519488"/>
            <a:ext cx="533400" cy="685800"/>
          </a:xfrm>
          <a:prstGeom prst="line">
            <a:avLst/>
          </a:prstGeom>
          <a:noFill/>
          <a:ln w="19050">
            <a:solidFill>
              <a:schemeClr val="tx1"/>
            </a:solidFill>
            <a:round/>
            <a:headEnd/>
            <a:tailEnd type="triangle" w="med" len="med"/>
          </a:ln>
        </p:spPr>
        <p:txBody>
          <a:bodyPr wrap="none" anchor="ctr"/>
          <a:lstStyle/>
          <a:p>
            <a:endParaRPr lang="en-NZ">
              <a:latin typeface="Times New Roman" panose="02020603050405020304" pitchFamily="18" charset="0"/>
              <a:cs typeface="Times New Roman" panose="02020603050405020304" pitchFamily="18" charset="0"/>
            </a:endParaRPr>
          </a:p>
        </p:txBody>
      </p:sp>
      <p:sp>
        <p:nvSpPr>
          <p:cNvPr id="26" name="Rectangle 44">
            <a:extLst>
              <a:ext uri="{FF2B5EF4-FFF2-40B4-BE49-F238E27FC236}">
                <a16:creationId xmlns:a16="http://schemas.microsoft.com/office/drawing/2014/main" id="{D88E5EA1-3039-4E8B-8DEC-39538E8CD8A5}"/>
              </a:ext>
            </a:extLst>
          </p:cNvPr>
          <p:cNvSpPr>
            <a:spLocks noChangeArrowheads="1"/>
          </p:cNvSpPr>
          <p:nvPr/>
        </p:nvSpPr>
        <p:spPr bwMode="auto">
          <a:xfrm>
            <a:off x="5875338" y="3200400"/>
            <a:ext cx="386323" cy="536044"/>
          </a:xfrm>
          <a:prstGeom prst="rect">
            <a:avLst/>
          </a:prstGeom>
          <a:noFill/>
          <a:ln w="12700">
            <a:noFill/>
            <a:miter lim="800000"/>
            <a:headEnd/>
            <a:tailEnd/>
          </a:ln>
        </p:spPr>
        <p:txBody>
          <a:bodyPr wrap="none" lIns="90487" tIns="44450" rIns="90487" bIns="44450">
            <a:spAutoFit/>
          </a:bodyPr>
          <a:lstStyle/>
          <a:p>
            <a:pPr eaLnBrk="0" hangingPunct="0"/>
            <a:r>
              <a:rPr lang="en-US" sz="2900" b="1">
                <a:solidFill>
                  <a:srgbClr val="000000"/>
                </a:solidFill>
                <a:latin typeface="Times New Roman" panose="02020603050405020304" pitchFamily="18" charset="0"/>
                <a:cs typeface="Times New Roman" panose="02020603050405020304" pitchFamily="18" charset="0"/>
              </a:rPr>
              <a:t>≤</a:t>
            </a:r>
          </a:p>
        </p:txBody>
      </p:sp>
      <p:sp>
        <p:nvSpPr>
          <p:cNvPr id="27" name="Rectangle 45">
            <a:extLst>
              <a:ext uri="{FF2B5EF4-FFF2-40B4-BE49-F238E27FC236}">
                <a16:creationId xmlns:a16="http://schemas.microsoft.com/office/drawing/2014/main" id="{F021FB9D-3407-4968-B3DF-4094ED6198BF}"/>
              </a:ext>
            </a:extLst>
          </p:cNvPr>
          <p:cNvSpPr>
            <a:spLocks noChangeArrowheads="1"/>
          </p:cNvSpPr>
          <p:nvPr/>
        </p:nvSpPr>
        <p:spPr bwMode="auto">
          <a:xfrm>
            <a:off x="5541963" y="3813175"/>
            <a:ext cx="389529" cy="536044"/>
          </a:xfrm>
          <a:prstGeom prst="rect">
            <a:avLst/>
          </a:prstGeom>
          <a:noFill/>
          <a:ln w="12700">
            <a:noFill/>
            <a:miter lim="800000"/>
            <a:headEnd/>
            <a:tailEnd/>
          </a:ln>
        </p:spPr>
        <p:txBody>
          <a:bodyPr wrap="none" lIns="90487" tIns="44450" rIns="90487" bIns="44450">
            <a:spAutoFit/>
          </a:bodyPr>
          <a:lstStyle/>
          <a:p>
            <a:pPr eaLnBrk="0" hangingPunct="0"/>
            <a:r>
              <a:rPr lang="en-US" sz="2900">
                <a:latin typeface="Times New Roman" panose="02020603050405020304" pitchFamily="18" charset="0"/>
                <a:cs typeface="Times New Roman" panose="02020603050405020304" pitchFamily="18" charset="0"/>
              </a:rPr>
              <a:t>P</a:t>
            </a:r>
          </a:p>
        </p:txBody>
      </p:sp>
      <p:sp>
        <p:nvSpPr>
          <p:cNvPr id="28" name="Rectangle 46">
            <a:extLst>
              <a:ext uri="{FF2B5EF4-FFF2-40B4-BE49-F238E27FC236}">
                <a16:creationId xmlns:a16="http://schemas.microsoft.com/office/drawing/2014/main" id="{0FDC6E89-D3B9-4A85-858E-4F3D83ECA6A6}"/>
              </a:ext>
            </a:extLst>
          </p:cNvPr>
          <p:cNvSpPr>
            <a:spLocks noChangeArrowheads="1"/>
          </p:cNvSpPr>
          <p:nvPr/>
        </p:nvSpPr>
        <p:spPr bwMode="auto">
          <a:xfrm>
            <a:off x="5999163" y="3813175"/>
            <a:ext cx="368690" cy="536044"/>
          </a:xfrm>
          <a:prstGeom prst="rect">
            <a:avLst/>
          </a:prstGeom>
          <a:noFill/>
          <a:ln w="12700">
            <a:noFill/>
            <a:miter lim="800000"/>
            <a:headEnd/>
            <a:tailEnd/>
          </a:ln>
        </p:spPr>
        <p:txBody>
          <a:bodyPr wrap="none" lIns="90487" tIns="44450" rIns="90487" bIns="44450">
            <a:spAutoFit/>
          </a:bodyPr>
          <a:lstStyle/>
          <a:p>
            <a:pPr eaLnBrk="0" hangingPunct="0"/>
            <a:r>
              <a:rPr lang="en-US" sz="2900" b="1">
                <a:solidFill>
                  <a:srgbClr val="33CC33"/>
                </a:solidFill>
                <a:latin typeface="Times New Roman" panose="02020603050405020304" pitchFamily="18" charset="0"/>
                <a:cs typeface="Times New Roman" panose="02020603050405020304" pitchFamily="18" charset="0"/>
              </a:rPr>
              <a:t>a</a:t>
            </a:r>
          </a:p>
        </p:txBody>
      </p:sp>
      <p:sp>
        <p:nvSpPr>
          <p:cNvPr id="29" name="Rectangle 47">
            <a:extLst>
              <a:ext uri="{FF2B5EF4-FFF2-40B4-BE49-F238E27FC236}">
                <a16:creationId xmlns:a16="http://schemas.microsoft.com/office/drawing/2014/main" id="{DAD9C1A0-98DF-4C68-B149-5492B189298B}"/>
              </a:ext>
            </a:extLst>
          </p:cNvPr>
          <p:cNvSpPr>
            <a:spLocks noChangeArrowheads="1"/>
          </p:cNvSpPr>
          <p:nvPr/>
        </p:nvSpPr>
        <p:spPr bwMode="auto">
          <a:xfrm>
            <a:off x="6684963" y="3813175"/>
            <a:ext cx="452046" cy="536044"/>
          </a:xfrm>
          <a:prstGeom prst="rect">
            <a:avLst/>
          </a:prstGeom>
          <a:noFill/>
          <a:ln w="12700">
            <a:noFill/>
            <a:miter lim="800000"/>
            <a:headEnd/>
            <a:tailEnd/>
          </a:ln>
        </p:spPr>
        <p:txBody>
          <a:bodyPr wrap="none" lIns="90487" tIns="44450" rIns="90487" bIns="44450">
            <a:spAutoFit/>
          </a:bodyPr>
          <a:lstStyle/>
          <a:p>
            <a:pPr eaLnBrk="0" hangingPunct="0"/>
            <a:r>
              <a:rPr lang="en-US" sz="2900" b="1">
                <a:latin typeface="Times New Roman" panose="02020603050405020304" pitchFamily="18" charset="0"/>
                <a:cs typeface="Times New Roman" panose="02020603050405020304" pitchFamily="18" charset="0"/>
              </a:rPr>
              <a:t>X</a:t>
            </a:r>
          </a:p>
        </p:txBody>
      </p:sp>
      <p:sp>
        <p:nvSpPr>
          <p:cNvPr id="30" name="Rectangle 48">
            <a:extLst>
              <a:ext uri="{FF2B5EF4-FFF2-40B4-BE49-F238E27FC236}">
                <a16:creationId xmlns:a16="http://schemas.microsoft.com/office/drawing/2014/main" id="{5E3D5662-223A-4016-82A3-AC797652FCE4}"/>
              </a:ext>
            </a:extLst>
          </p:cNvPr>
          <p:cNvSpPr>
            <a:spLocks noChangeArrowheads="1"/>
          </p:cNvSpPr>
          <p:nvPr/>
        </p:nvSpPr>
        <p:spPr bwMode="auto">
          <a:xfrm>
            <a:off x="7370763" y="3813175"/>
            <a:ext cx="389529" cy="536044"/>
          </a:xfrm>
          <a:prstGeom prst="rect">
            <a:avLst/>
          </a:prstGeom>
          <a:noFill/>
          <a:ln w="12700">
            <a:noFill/>
            <a:miter lim="800000"/>
            <a:headEnd/>
            <a:tailEnd/>
          </a:ln>
        </p:spPr>
        <p:txBody>
          <a:bodyPr wrap="none" lIns="90487" tIns="44450" rIns="90487" bIns="44450">
            <a:spAutoFit/>
          </a:bodyPr>
          <a:lstStyle/>
          <a:p>
            <a:pPr eaLnBrk="0" hangingPunct="0"/>
            <a:r>
              <a:rPr lang="en-US" sz="2900" b="1">
                <a:solidFill>
                  <a:srgbClr val="FF6600"/>
                </a:solidFill>
                <a:latin typeface="Times New Roman" panose="02020603050405020304" pitchFamily="18" charset="0"/>
                <a:cs typeface="Times New Roman" panose="02020603050405020304" pitchFamily="18" charset="0"/>
              </a:rPr>
              <a:t>b</a:t>
            </a:r>
          </a:p>
        </p:txBody>
      </p:sp>
      <p:sp>
        <p:nvSpPr>
          <p:cNvPr id="31" name="Rectangle 49">
            <a:extLst>
              <a:ext uri="{FF2B5EF4-FFF2-40B4-BE49-F238E27FC236}">
                <a16:creationId xmlns:a16="http://schemas.microsoft.com/office/drawing/2014/main" id="{7434E2A1-D818-4646-860E-6BD620109708}"/>
              </a:ext>
            </a:extLst>
          </p:cNvPr>
          <p:cNvSpPr>
            <a:spLocks noChangeArrowheads="1"/>
          </p:cNvSpPr>
          <p:nvPr/>
        </p:nvSpPr>
        <p:spPr bwMode="auto">
          <a:xfrm>
            <a:off x="5846763" y="3813175"/>
            <a:ext cx="306173" cy="536044"/>
          </a:xfrm>
          <a:prstGeom prst="rect">
            <a:avLst/>
          </a:prstGeom>
          <a:noFill/>
          <a:ln w="12700">
            <a:noFill/>
            <a:miter lim="800000"/>
            <a:headEnd/>
            <a:tailEnd/>
          </a:ln>
        </p:spPr>
        <p:txBody>
          <a:bodyPr wrap="none" lIns="90487" tIns="44450" rIns="90487" bIns="44450">
            <a:spAutoFit/>
          </a:bodyPr>
          <a:lstStyle/>
          <a:p>
            <a:pPr eaLnBrk="0" hangingPunct="0"/>
            <a:r>
              <a:rPr lang="en-US" sz="2900">
                <a:latin typeface="Times New Roman" panose="02020603050405020304" pitchFamily="18" charset="0"/>
                <a:cs typeface="Times New Roman" panose="02020603050405020304" pitchFamily="18" charset="0"/>
              </a:rPr>
              <a:t>(</a:t>
            </a:r>
          </a:p>
        </p:txBody>
      </p:sp>
      <p:sp>
        <p:nvSpPr>
          <p:cNvPr id="32" name="Rectangle 50">
            <a:extLst>
              <a:ext uri="{FF2B5EF4-FFF2-40B4-BE49-F238E27FC236}">
                <a16:creationId xmlns:a16="http://schemas.microsoft.com/office/drawing/2014/main" id="{5087990E-1E24-40C6-8E31-57887DBDD245}"/>
              </a:ext>
            </a:extLst>
          </p:cNvPr>
          <p:cNvSpPr>
            <a:spLocks noChangeArrowheads="1"/>
          </p:cNvSpPr>
          <p:nvPr/>
        </p:nvSpPr>
        <p:spPr bwMode="auto">
          <a:xfrm>
            <a:off x="7631113" y="3768725"/>
            <a:ext cx="306173" cy="536044"/>
          </a:xfrm>
          <a:prstGeom prst="rect">
            <a:avLst/>
          </a:prstGeom>
          <a:noFill/>
          <a:ln w="12700">
            <a:noFill/>
            <a:miter lim="800000"/>
            <a:headEnd/>
            <a:tailEnd/>
          </a:ln>
        </p:spPr>
        <p:txBody>
          <a:bodyPr wrap="none" lIns="90487" tIns="44450" rIns="90487" bIns="44450">
            <a:spAutoFit/>
          </a:bodyPr>
          <a:lstStyle/>
          <a:p>
            <a:pPr eaLnBrk="0" hangingPunct="0"/>
            <a:r>
              <a:rPr lang="en-US" sz="2900">
                <a:latin typeface="Times New Roman" panose="02020603050405020304" pitchFamily="18" charset="0"/>
                <a:cs typeface="Times New Roman" panose="02020603050405020304" pitchFamily="18" charset="0"/>
              </a:rPr>
              <a:t>)</a:t>
            </a:r>
          </a:p>
        </p:txBody>
      </p:sp>
      <p:sp>
        <p:nvSpPr>
          <p:cNvPr id="33" name="Rectangle 51">
            <a:extLst>
              <a:ext uri="{FF2B5EF4-FFF2-40B4-BE49-F238E27FC236}">
                <a16:creationId xmlns:a16="http://schemas.microsoft.com/office/drawing/2014/main" id="{CEF64E7D-1CE1-4F49-B8F7-01EBE6CE2507}"/>
              </a:ext>
            </a:extLst>
          </p:cNvPr>
          <p:cNvSpPr>
            <a:spLocks noChangeArrowheads="1"/>
          </p:cNvSpPr>
          <p:nvPr/>
        </p:nvSpPr>
        <p:spPr bwMode="auto">
          <a:xfrm>
            <a:off x="7065963" y="3798888"/>
            <a:ext cx="394338" cy="536044"/>
          </a:xfrm>
          <a:prstGeom prst="rect">
            <a:avLst/>
          </a:prstGeom>
          <a:noFill/>
          <a:ln w="12700">
            <a:noFill/>
            <a:miter lim="800000"/>
            <a:headEnd/>
            <a:tailEnd/>
          </a:ln>
        </p:spPr>
        <p:txBody>
          <a:bodyPr wrap="none" lIns="90487" tIns="44450" rIns="90487" bIns="44450">
            <a:spAutoFit/>
          </a:bodyPr>
          <a:lstStyle/>
          <a:p>
            <a:pPr eaLnBrk="0" hangingPunct="0"/>
            <a:r>
              <a:rPr lang="en-US" sz="2900" b="1">
                <a:solidFill>
                  <a:srgbClr val="000000"/>
                </a:solidFill>
                <a:latin typeface="Times New Roman" panose="02020603050405020304" pitchFamily="18" charset="0"/>
                <a:cs typeface="Times New Roman" panose="02020603050405020304" pitchFamily="18" charset="0"/>
              </a:rPr>
              <a:t>&lt;</a:t>
            </a:r>
          </a:p>
        </p:txBody>
      </p:sp>
      <p:sp>
        <p:nvSpPr>
          <p:cNvPr id="34" name="Rectangle 52">
            <a:extLst>
              <a:ext uri="{FF2B5EF4-FFF2-40B4-BE49-F238E27FC236}">
                <a16:creationId xmlns:a16="http://schemas.microsoft.com/office/drawing/2014/main" id="{2361E78E-2249-4D39-A3EF-97C226E71097}"/>
              </a:ext>
            </a:extLst>
          </p:cNvPr>
          <p:cNvSpPr>
            <a:spLocks noChangeArrowheads="1"/>
          </p:cNvSpPr>
          <p:nvPr/>
        </p:nvSpPr>
        <p:spPr bwMode="auto">
          <a:xfrm>
            <a:off x="6332538" y="3798888"/>
            <a:ext cx="394338" cy="536044"/>
          </a:xfrm>
          <a:prstGeom prst="rect">
            <a:avLst/>
          </a:prstGeom>
          <a:noFill/>
          <a:ln w="12700">
            <a:noFill/>
            <a:miter lim="800000"/>
            <a:headEnd/>
            <a:tailEnd/>
          </a:ln>
        </p:spPr>
        <p:txBody>
          <a:bodyPr wrap="none" lIns="90487" tIns="44450" rIns="90487" bIns="44450">
            <a:spAutoFit/>
          </a:bodyPr>
          <a:lstStyle/>
          <a:p>
            <a:pPr eaLnBrk="0" hangingPunct="0"/>
            <a:r>
              <a:rPr lang="en-US" sz="2900" b="1">
                <a:solidFill>
                  <a:srgbClr val="000000"/>
                </a:solidFill>
                <a:latin typeface="Times New Roman" panose="02020603050405020304" pitchFamily="18" charset="0"/>
                <a:cs typeface="Times New Roman" panose="02020603050405020304" pitchFamily="18" charset="0"/>
              </a:rPr>
              <a:t>&lt;</a:t>
            </a:r>
          </a:p>
        </p:txBody>
      </p:sp>
      <p:sp>
        <p:nvSpPr>
          <p:cNvPr id="35" name="Rectangle 53">
            <a:extLst>
              <a:ext uri="{FF2B5EF4-FFF2-40B4-BE49-F238E27FC236}">
                <a16:creationId xmlns:a16="http://schemas.microsoft.com/office/drawing/2014/main" id="{CFC692B1-37FC-4E91-8143-C305B36EBC36}"/>
              </a:ext>
            </a:extLst>
          </p:cNvPr>
          <p:cNvSpPr>
            <a:spLocks noChangeArrowheads="1"/>
          </p:cNvSpPr>
          <p:nvPr/>
        </p:nvSpPr>
        <p:spPr bwMode="auto">
          <a:xfrm>
            <a:off x="5191125" y="3810000"/>
            <a:ext cx="392735" cy="536044"/>
          </a:xfrm>
          <a:prstGeom prst="rect">
            <a:avLst/>
          </a:prstGeom>
          <a:noFill/>
          <a:ln w="12700">
            <a:noFill/>
            <a:miter lim="800000"/>
            <a:headEnd/>
            <a:tailEnd/>
          </a:ln>
        </p:spPr>
        <p:txBody>
          <a:bodyPr wrap="none" lIns="90487" tIns="44450" rIns="90487" bIns="44450">
            <a:spAutoFit/>
          </a:bodyPr>
          <a:lstStyle/>
          <a:p>
            <a:pPr eaLnBrk="0" hangingPunct="0"/>
            <a:r>
              <a:rPr lang="en-US" sz="2900">
                <a:latin typeface="Times New Roman" panose="02020603050405020304" pitchFamily="18" charset="0"/>
                <a:cs typeface="Times New Roman" panose="02020603050405020304" pitchFamily="18" charset="0"/>
              </a:rPr>
              <a:t>=</a:t>
            </a:r>
          </a:p>
        </p:txBody>
      </p:sp>
      <p:sp>
        <p:nvSpPr>
          <p:cNvPr id="36" name="Text Box 54">
            <a:extLst>
              <a:ext uri="{FF2B5EF4-FFF2-40B4-BE49-F238E27FC236}">
                <a16:creationId xmlns:a16="http://schemas.microsoft.com/office/drawing/2014/main" id="{BF46D86C-9D62-4EE2-B294-9AED933FA83C}"/>
              </a:ext>
            </a:extLst>
          </p:cNvPr>
          <p:cNvSpPr txBox="1">
            <a:spLocks noChangeArrowheads="1"/>
          </p:cNvSpPr>
          <p:nvPr/>
        </p:nvSpPr>
        <p:spPr bwMode="auto">
          <a:xfrm>
            <a:off x="5875338" y="4419600"/>
            <a:ext cx="3268662" cy="1200329"/>
          </a:xfrm>
          <a:prstGeom prst="rect">
            <a:avLst/>
          </a:prstGeom>
          <a:noFill/>
          <a:ln w="9525" algn="ctr">
            <a:noFill/>
            <a:miter lim="800000"/>
            <a:headEnd/>
            <a:tailEnd/>
          </a:ln>
        </p:spPr>
        <p:txBody>
          <a:bodyPr wrap="square">
            <a:spAutoFit/>
          </a:bodyPr>
          <a:lstStyle/>
          <a:p>
            <a:pPr>
              <a:spcBef>
                <a:spcPct val="50000"/>
              </a:spcBef>
            </a:pPr>
            <a:r>
              <a:rPr lang="en-US" dirty="0">
                <a:latin typeface="Times New Roman" panose="02020603050405020304" pitchFamily="18" charset="0"/>
                <a:cs typeface="Times New Roman" panose="02020603050405020304" pitchFamily="18" charset="0"/>
              </a:rPr>
              <a:t>(Note that the probability of any individual value is zero)</a:t>
            </a:r>
          </a:p>
        </p:txBody>
      </p:sp>
      <p:cxnSp>
        <p:nvCxnSpPr>
          <p:cNvPr id="37" name="Straight Connector 36">
            <a:extLst>
              <a:ext uri="{FF2B5EF4-FFF2-40B4-BE49-F238E27FC236}">
                <a16:creationId xmlns:a16="http://schemas.microsoft.com/office/drawing/2014/main" id="{FF183FD5-57B9-4BE6-8988-842EB913EBEB}"/>
              </a:ext>
            </a:extLst>
          </p:cNvPr>
          <p:cNvCxnSpPr>
            <a:cxnSpLocks/>
          </p:cNvCxnSpPr>
          <p:nvPr/>
        </p:nvCxnSpPr>
        <p:spPr>
          <a:xfrm>
            <a:off x="1835696" y="5651500"/>
            <a:ext cx="4517706" cy="0"/>
          </a:xfrm>
          <a:prstGeom prst="line">
            <a:avLst/>
          </a:prstGeom>
          <a:ln w="28575">
            <a:solidFill>
              <a:srgbClr val="008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707710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7" name="Freeform 4"/>
          <p:cNvSpPr>
            <a:spLocks/>
          </p:cNvSpPr>
          <p:nvPr/>
        </p:nvSpPr>
        <p:spPr bwMode="auto">
          <a:xfrm>
            <a:off x="4495800" y="3505200"/>
            <a:ext cx="2438400" cy="1905000"/>
          </a:xfrm>
          <a:custGeom>
            <a:avLst/>
            <a:gdLst>
              <a:gd name="T0" fmla="*/ 2147483647 w 901"/>
              <a:gd name="T1" fmla="*/ 2147483647 h 721"/>
              <a:gd name="T2" fmla="*/ 2147483647 w 901"/>
              <a:gd name="T3" fmla="*/ 2147483647 h 721"/>
              <a:gd name="T4" fmla="*/ 2147483647 w 901"/>
              <a:gd name="T5" fmla="*/ 2147483647 h 721"/>
              <a:gd name="T6" fmla="*/ 2147483647 w 901"/>
              <a:gd name="T7" fmla="*/ 2147483647 h 721"/>
              <a:gd name="T8" fmla="*/ 2147483647 w 901"/>
              <a:gd name="T9" fmla="*/ 2147483647 h 721"/>
              <a:gd name="T10" fmla="*/ 2147483647 w 901"/>
              <a:gd name="T11" fmla="*/ 2147483647 h 721"/>
              <a:gd name="T12" fmla="*/ 2147483647 w 901"/>
              <a:gd name="T13" fmla="*/ 2147483647 h 721"/>
              <a:gd name="T14" fmla="*/ 2147483647 w 901"/>
              <a:gd name="T15" fmla="*/ 2147483647 h 721"/>
              <a:gd name="T16" fmla="*/ 2147483647 w 901"/>
              <a:gd name="T17" fmla="*/ 2147483647 h 721"/>
              <a:gd name="T18" fmla="*/ 2080074391 w 901"/>
              <a:gd name="T19" fmla="*/ 1961669123 h 721"/>
              <a:gd name="T20" fmla="*/ 1728511874 w 901"/>
              <a:gd name="T21" fmla="*/ 1459034646 h 721"/>
              <a:gd name="T22" fmla="*/ 1384275042 w 901"/>
              <a:gd name="T23" fmla="*/ 991305452 h 721"/>
              <a:gd name="T24" fmla="*/ 1040035842 w 901"/>
              <a:gd name="T25" fmla="*/ 579426460 h 721"/>
              <a:gd name="T26" fmla="*/ 688475863 w 901"/>
              <a:gd name="T27" fmla="*/ 265278509 h 721"/>
              <a:gd name="T28" fmla="*/ 344236578 w 901"/>
              <a:gd name="T29" fmla="*/ 62828009 h 721"/>
              <a:gd name="T30" fmla="*/ 0 w 901"/>
              <a:gd name="T31" fmla="*/ 0 h 72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901"/>
              <a:gd name="T49" fmla="*/ 0 h 721"/>
              <a:gd name="T50" fmla="*/ 901 w 901"/>
              <a:gd name="T51" fmla="*/ 721 h 721"/>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901" h="721">
                <a:moveTo>
                  <a:pt x="900" y="720"/>
                </a:moveTo>
                <a:lnTo>
                  <a:pt x="805" y="712"/>
                </a:lnTo>
                <a:lnTo>
                  <a:pt x="758" y="704"/>
                </a:lnTo>
                <a:lnTo>
                  <a:pt x="711" y="691"/>
                </a:lnTo>
                <a:lnTo>
                  <a:pt x="663" y="675"/>
                </a:lnTo>
                <a:lnTo>
                  <a:pt x="615" y="653"/>
                </a:lnTo>
                <a:lnTo>
                  <a:pt x="568" y="623"/>
                </a:lnTo>
                <a:lnTo>
                  <a:pt x="473" y="540"/>
                </a:lnTo>
                <a:lnTo>
                  <a:pt x="378" y="422"/>
                </a:lnTo>
                <a:lnTo>
                  <a:pt x="284" y="281"/>
                </a:lnTo>
                <a:lnTo>
                  <a:pt x="236" y="209"/>
                </a:lnTo>
                <a:lnTo>
                  <a:pt x="189" y="142"/>
                </a:lnTo>
                <a:lnTo>
                  <a:pt x="142" y="83"/>
                </a:lnTo>
                <a:lnTo>
                  <a:pt x="94" y="38"/>
                </a:lnTo>
                <a:lnTo>
                  <a:pt x="47" y="9"/>
                </a:lnTo>
                <a:lnTo>
                  <a:pt x="0" y="0"/>
                </a:lnTo>
              </a:path>
            </a:pathLst>
          </a:custGeom>
          <a:noFill/>
          <a:ln w="50800" cap="rnd" cmpd="sng">
            <a:solidFill>
              <a:srgbClr val="008000"/>
            </a:solidFill>
            <a:prstDash val="solid"/>
            <a:round/>
            <a:headEnd type="none" w="med" len="med"/>
            <a:tailEnd type="none" w="med" len="med"/>
          </a:ln>
        </p:spPr>
        <p:txBody>
          <a:bodyPr/>
          <a:lstStyle/>
          <a:p>
            <a:endParaRPr lang="en-NZ">
              <a:latin typeface="Times New Roman" panose="02020603050405020304" pitchFamily="18" charset="0"/>
              <a:cs typeface="Times New Roman" panose="02020603050405020304" pitchFamily="18" charset="0"/>
            </a:endParaRPr>
          </a:p>
        </p:txBody>
      </p:sp>
      <p:sp>
        <p:nvSpPr>
          <p:cNvPr id="15368" name="Freeform 5"/>
          <p:cNvSpPr>
            <a:spLocks/>
          </p:cNvSpPr>
          <p:nvPr/>
        </p:nvSpPr>
        <p:spPr bwMode="auto">
          <a:xfrm>
            <a:off x="2133600" y="3505200"/>
            <a:ext cx="2344738" cy="1905000"/>
          </a:xfrm>
          <a:custGeom>
            <a:avLst/>
            <a:gdLst>
              <a:gd name="T0" fmla="*/ 0 w 901"/>
              <a:gd name="T1" fmla="*/ 2147483647 h 721"/>
              <a:gd name="T2" fmla="*/ 643371633 w 901"/>
              <a:gd name="T3" fmla="*/ 2147483647 h 721"/>
              <a:gd name="T4" fmla="*/ 961673146 w 901"/>
              <a:gd name="T5" fmla="*/ 2147483647 h 721"/>
              <a:gd name="T6" fmla="*/ 1279974496 w 901"/>
              <a:gd name="T7" fmla="*/ 2147483647 h 721"/>
              <a:gd name="T8" fmla="*/ 1605044942 w 901"/>
              <a:gd name="T9" fmla="*/ 2147483647 h 721"/>
              <a:gd name="T10" fmla="*/ 1923346292 w 901"/>
              <a:gd name="T11" fmla="*/ 2147483647 h 721"/>
              <a:gd name="T12" fmla="*/ 2147483647 w 901"/>
              <a:gd name="T13" fmla="*/ 2147483647 h 721"/>
              <a:gd name="T14" fmla="*/ 2147483647 w 901"/>
              <a:gd name="T15" fmla="*/ 2147483647 h 721"/>
              <a:gd name="T16" fmla="*/ 2147483647 w 901"/>
              <a:gd name="T17" fmla="*/ 2147483647 h 721"/>
              <a:gd name="T18" fmla="*/ 2147483647 w 901"/>
              <a:gd name="T19" fmla="*/ 1961669123 h 721"/>
              <a:gd name="T20" fmla="*/ 2147483647 w 901"/>
              <a:gd name="T21" fmla="*/ 1459034646 h 721"/>
              <a:gd name="T22" fmla="*/ 2147483647 w 901"/>
              <a:gd name="T23" fmla="*/ 991305452 h 721"/>
              <a:gd name="T24" fmla="*/ 2147483647 w 901"/>
              <a:gd name="T25" fmla="*/ 579426460 h 721"/>
              <a:gd name="T26" fmla="*/ 2147483647 w 901"/>
              <a:gd name="T27" fmla="*/ 265278509 h 721"/>
              <a:gd name="T28" fmla="*/ 2147483647 w 901"/>
              <a:gd name="T29" fmla="*/ 62828009 h 721"/>
              <a:gd name="T30" fmla="*/ 2147483647 w 901"/>
              <a:gd name="T31" fmla="*/ 0 h 72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901"/>
              <a:gd name="T49" fmla="*/ 0 h 721"/>
              <a:gd name="T50" fmla="*/ 901 w 901"/>
              <a:gd name="T51" fmla="*/ 721 h 721"/>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901" h="721">
                <a:moveTo>
                  <a:pt x="0" y="720"/>
                </a:moveTo>
                <a:lnTo>
                  <a:pt x="95" y="712"/>
                </a:lnTo>
                <a:lnTo>
                  <a:pt x="142" y="704"/>
                </a:lnTo>
                <a:lnTo>
                  <a:pt x="189" y="691"/>
                </a:lnTo>
                <a:lnTo>
                  <a:pt x="237" y="675"/>
                </a:lnTo>
                <a:lnTo>
                  <a:pt x="284" y="653"/>
                </a:lnTo>
                <a:lnTo>
                  <a:pt x="331" y="623"/>
                </a:lnTo>
                <a:lnTo>
                  <a:pt x="426" y="540"/>
                </a:lnTo>
                <a:lnTo>
                  <a:pt x="521" y="422"/>
                </a:lnTo>
                <a:lnTo>
                  <a:pt x="616" y="281"/>
                </a:lnTo>
                <a:lnTo>
                  <a:pt x="663" y="209"/>
                </a:lnTo>
                <a:lnTo>
                  <a:pt x="710" y="142"/>
                </a:lnTo>
                <a:lnTo>
                  <a:pt x="757" y="83"/>
                </a:lnTo>
                <a:lnTo>
                  <a:pt x="805" y="38"/>
                </a:lnTo>
                <a:lnTo>
                  <a:pt x="852" y="9"/>
                </a:lnTo>
                <a:lnTo>
                  <a:pt x="900" y="0"/>
                </a:lnTo>
              </a:path>
            </a:pathLst>
          </a:custGeom>
          <a:noFill/>
          <a:ln w="50800" cap="rnd" cmpd="sng">
            <a:solidFill>
              <a:srgbClr val="008000"/>
            </a:solidFill>
            <a:prstDash val="solid"/>
            <a:round/>
            <a:headEnd type="none" w="med" len="med"/>
            <a:tailEnd type="none" w="med" len="med"/>
          </a:ln>
        </p:spPr>
        <p:txBody>
          <a:bodyPr/>
          <a:lstStyle/>
          <a:p>
            <a:endParaRPr lang="en-NZ">
              <a:latin typeface="Times New Roman" panose="02020603050405020304" pitchFamily="18" charset="0"/>
              <a:cs typeface="Times New Roman" panose="02020603050405020304" pitchFamily="18" charset="0"/>
            </a:endParaRPr>
          </a:p>
        </p:txBody>
      </p:sp>
      <p:sp>
        <p:nvSpPr>
          <p:cNvPr id="15369" name="Line 6"/>
          <p:cNvSpPr>
            <a:spLocks noChangeShapeType="1"/>
          </p:cNvSpPr>
          <p:nvPr/>
        </p:nvSpPr>
        <p:spPr bwMode="auto">
          <a:xfrm>
            <a:off x="4495800" y="3505200"/>
            <a:ext cx="0" cy="1981200"/>
          </a:xfrm>
          <a:prstGeom prst="line">
            <a:avLst/>
          </a:prstGeom>
          <a:noFill/>
          <a:ln w="12700">
            <a:solidFill>
              <a:srgbClr val="808080"/>
            </a:solidFill>
            <a:round/>
            <a:headEnd/>
            <a:tailEnd/>
          </a:ln>
        </p:spPr>
        <p:txBody>
          <a:bodyPr wrap="none" anchor="ctr"/>
          <a:lstStyle/>
          <a:p>
            <a:endParaRPr lang="en-NZ">
              <a:latin typeface="Times New Roman" panose="02020603050405020304" pitchFamily="18" charset="0"/>
              <a:cs typeface="Times New Roman" panose="02020603050405020304" pitchFamily="18" charset="0"/>
            </a:endParaRPr>
          </a:p>
        </p:txBody>
      </p:sp>
      <p:sp>
        <p:nvSpPr>
          <p:cNvPr id="15370" name="Rectangle 7"/>
          <p:cNvSpPr>
            <a:spLocks noChangeArrowheads="1"/>
          </p:cNvSpPr>
          <p:nvPr/>
        </p:nvSpPr>
        <p:spPr bwMode="auto">
          <a:xfrm>
            <a:off x="7086600" y="5334000"/>
            <a:ext cx="405559" cy="459100"/>
          </a:xfrm>
          <a:prstGeom prst="rect">
            <a:avLst/>
          </a:prstGeom>
          <a:noFill/>
          <a:ln w="12700">
            <a:noFill/>
            <a:miter lim="800000"/>
            <a:headEnd/>
            <a:tailEnd/>
          </a:ln>
        </p:spPr>
        <p:txBody>
          <a:bodyPr wrap="none" lIns="90487" tIns="44450" rIns="90487" bIns="44450">
            <a:spAutoFit/>
          </a:bodyPr>
          <a:lstStyle/>
          <a:p>
            <a:pPr eaLnBrk="0" hangingPunct="0"/>
            <a:r>
              <a:rPr lang="en-US" sz="2400" b="1">
                <a:solidFill>
                  <a:srgbClr val="339933"/>
                </a:solidFill>
                <a:latin typeface="Times New Roman" panose="02020603050405020304" pitchFamily="18" charset="0"/>
                <a:cs typeface="Times New Roman" panose="02020603050405020304" pitchFamily="18" charset="0"/>
              </a:rPr>
              <a:t>X</a:t>
            </a:r>
          </a:p>
        </p:txBody>
      </p:sp>
      <p:sp>
        <p:nvSpPr>
          <p:cNvPr id="15371" name="Rectangle 8"/>
          <p:cNvSpPr>
            <a:spLocks noChangeArrowheads="1"/>
          </p:cNvSpPr>
          <p:nvPr/>
        </p:nvSpPr>
        <p:spPr bwMode="auto">
          <a:xfrm>
            <a:off x="4343400" y="5334000"/>
            <a:ext cx="479425" cy="515938"/>
          </a:xfrm>
          <a:prstGeom prst="rect">
            <a:avLst/>
          </a:prstGeom>
          <a:noFill/>
          <a:ln w="12700">
            <a:noFill/>
            <a:miter lim="800000"/>
            <a:headEnd/>
            <a:tailEnd/>
          </a:ln>
        </p:spPr>
        <p:txBody>
          <a:bodyPr lIns="90487" tIns="44450" rIns="90487" bIns="44450">
            <a:spAutoFit/>
          </a:bodyPr>
          <a:lstStyle/>
          <a:p>
            <a:pPr eaLnBrk="0" hangingPunct="0">
              <a:spcBef>
                <a:spcPct val="50000"/>
              </a:spcBef>
            </a:pPr>
            <a:r>
              <a:rPr lang="el-GR" sz="2800" b="1">
                <a:solidFill>
                  <a:srgbClr val="339933"/>
                </a:solidFill>
                <a:latin typeface="Times New Roman" panose="02020603050405020304" pitchFamily="18" charset="0"/>
                <a:cs typeface="Times New Roman" panose="02020603050405020304" pitchFamily="18" charset="0"/>
              </a:rPr>
              <a:t>μ</a:t>
            </a:r>
          </a:p>
        </p:txBody>
      </p:sp>
      <p:sp>
        <p:nvSpPr>
          <p:cNvPr id="15372" name="Rectangle 9"/>
          <p:cNvSpPr>
            <a:spLocks noGrp="1" noChangeArrowheads="1"/>
          </p:cNvSpPr>
          <p:nvPr>
            <p:ph type="title"/>
          </p:nvPr>
        </p:nvSpPr>
        <p:spPr>
          <a:xfrm>
            <a:off x="628650" y="632559"/>
            <a:ext cx="8388350" cy="854075"/>
          </a:xfrm>
        </p:spPr>
        <p:txBody>
          <a:bodyPr/>
          <a:lstStyle/>
          <a:p>
            <a:pPr algn="just"/>
            <a:r>
              <a:rPr lang="en-US" sz="4000"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Probability as Area Under the Curv</a:t>
            </a:r>
            <a:r>
              <a:rPr lang="en-US" altLang="en-US" sz="4000"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a:t>
            </a:r>
            <a:endParaRPr lang="en-US" sz="4000"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15373" name="Text Box 10"/>
          <p:cNvSpPr txBox="1">
            <a:spLocks noChangeArrowheads="1"/>
          </p:cNvSpPr>
          <p:nvPr/>
        </p:nvSpPr>
        <p:spPr bwMode="auto">
          <a:xfrm>
            <a:off x="4648200" y="4572000"/>
            <a:ext cx="685800" cy="457200"/>
          </a:xfrm>
          <a:prstGeom prst="rect">
            <a:avLst/>
          </a:prstGeom>
          <a:noFill/>
          <a:ln w="12700">
            <a:noFill/>
            <a:miter lim="800000"/>
            <a:headEnd/>
            <a:tailEnd/>
          </a:ln>
        </p:spPr>
        <p:txBody>
          <a:bodyPr>
            <a:spAutoFit/>
          </a:bodyPr>
          <a:lstStyle/>
          <a:p>
            <a:pPr eaLnBrk="0" hangingPunct="0">
              <a:spcBef>
                <a:spcPct val="50000"/>
              </a:spcBef>
            </a:pPr>
            <a:r>
              <a:rPr lang="en-US" sz="2400">
                <a:solidFill>
                  <a:schemeClr val="bg1"/>
                </a:solidFill>
                <a:latin typeface="Times New Roman" panose="02020603050405020304" pitchFamily="18" charset="0"/>
                <a:cs typeface="Times New Roman" panose="02020603050405020304" pitchFamily="18" charset="0"/>
              </a:rPr>
              <a:t>0.5</a:t>
            </a:r>
          </a:p>
        </p:txBody>
      </p:sp>
      <p:sp>
        <p:nvSpPr>
          <p:cNvPr id="15374" name="Text Box 11"/>
          <p:cNvSpPr txBox="1">
            <a:spLocks noChangeArrowheads="1"/>
          </p:cNvSpPr>
          <p:nvPr/>
        </p:nvSpPr>
        <p:spPr bwMode="auto">
          <a:xfrm>
            <a:off x="3733800" y="4572000"/>
            <a:ext cx="685800" cy="457200"/>
          </a:xfrm>
          <a:prstGeom prst="rect">
            <a:avLst/>
          </a:prstGeom>
          <a:noFill/>
          <a:ln w="12700">
            <a:noFill/>
            <a:miter lim="800000"/>
            <a:headEnd/>
            <a:tailEnd/>
          </a:ln>
        </p:spPr>
        <p:txBody>
          <a:bodyPr>
            <a:spAutoFit/>
          </a:bodyPr>
          <a:lstStyle/>
          <a:p>
            <a:pPr eaLnBrk="0" hangingPunct="0">
              <a:spcBef>
                <a:spcPct val="50000"/>
              </a:spcBef>
            </a:pPr>
            <a:r>
              <a:rPr lang="en-US" sz="2400">
                <a:solidFill>
                  <a:schemeClr val="bg1"/>
                </a:solidFill>
                <a:latin typeface="Times New Roman" panose="02020603050405020304" pitchFamily="18" charset="0"/>
                <a:cs typeface="Times New Roman" panose="02020603050405020304" pitchFamily="18" charset="0"/>
              </a:rPr>
              <a:t>0.5</a:t>
            </a:r>
          </a:p>
        </p:txBody>
      </p:sp>
      <p:sp>
        <p:nvSpPr>
          <p:cNvPr id="15375" name="Text Box 12"/>
          <p:cNvSpPr txBox="1">
            <a:spLocks noChangeArrowheads="1"/>
          </p:cNvSpPr>
          <p:nvPr/>
        </p:nvSpPr>
        <p:spPr bwMode="auto">
          <a:xfrm>
            <a:off x="974725" y="1676400"/>
            <a:ext cx="7467600" cy="830997"/>
          </a:xfrm>
          <a:prstGeom prst="rect">
            <a:avLst/>
          </a:prstGeom>
          <a:noFill/>
          <a:ln w="12700">
            <a:noFill/>
            <a:miter lim="800000"/>
            <a:headEnd/>
            <a:tailEnd/>
          </a:ln>
        </p:spPr>
        <p:txBody>
          <a:bodyPr>
            <a:spAutoFit/>
          </a:bodyPr>
          <a:lstStyle/>
          <a:p>
            <a:pPr algn="just" eaLnBrk="0" hangingPunct="0">
              <a:spcBef>
                <a:spcPct val="50000"/>
              </a:spcBef>
            </a:pPr>
            <a:r>
              <a:rPr lang="en-US" sz="2400" dirty="0">
                <a:solidFill>
                  <a:srgbClr val="000000"/>
                </a:solidFill>
                <a:latin typeface="Times New Roman" panose="02020603050405020304" pitchFamily="18" charset="0"/>
                <a:cs typeface="Times New Roman" panose="02020603050405020304" pitchFamily="18" charset="0"/>
              </a:rPr>
              <a:t>The total area under the curve is 1.0, and the curve is symmetric, so half is above the mean, half is below</a:t>
            </a:r>
            <a:endParaRPr lang="en-US" sz="2800" dirty="0">
              <a:solidFill>
                <a:srgbClr val="000000"/>
              </a:solidFill>
              <a:latin typeface="Times New Roman" panose="02020603050405020304" pitchFamily="18" charset="0"/>
              <a:cs typeface="Times New Roman" panose="02020603050405020304" pitchFamily="18" charset="0"/>
            </a:endParaRPr>
          </a:p>
        </p:txBody>
      </p:sp>
      <p:graphicFrame>
        <p:nvGraphicFramePr>
          <p:cNvPr id="15362" name="Object 2"/>
          <p:cNvGraphicFramePr>
            <a:graphicFrameLocks noChangeAspect="1"/>
          </p:cNvGraphicFramePr>
          <p:nvPr>
            <p:extLst>
              <p:ext uri="{D42A27DB-BD31-4B8C-83A1-F6EECF244321}">
                <p14:modId xmlns:p14="http://schemas.microsoft.com/office/powerpoint/2010/main" val="1862277479"/>
              </p:ext>
            </p:extLst>
          </p:nvPr>
        </p:nvGraphicFramePr>
        <p:xfrm>
          <a:off x="2895600" y="5867400"/>
          <a:ext cx="3586163" cy="549275"/>
        </p:xfrm>
        <a:graphic>
          <a:graphicData uri="http://schemas.openxmlformats.org/presentationml/2006/ole">
            <mc:AlternateContent xmlns:mc="http://schemas.openxmlformats.org/markup-compatibility/2006">
              <mc:Choice xmlns:v="urn:schemas-microsoft-com:vml" Requires="v">
                <p:oleObj name="Equation" r:id="rId3" imgW="1346040" imgH="203040" progId="Equation.3">
                  <p:embed/>
                </p:oleObj>
              </mc:Choice>
              <mc:Fallback>
                <p:oleObj name="Equation" r:id="rId3" imgW="1346040" imgH="203040" progId="Equation.3">
                  <p:embed/>
                  <p:pic>
                    <p:nvPicPr>
                      <p:cNvPr id="15362"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95600" y="5867400"/>
                        <a:ext cx="3586163" cy="549275"/>
                      </a:xfrm>
                      <a:prstGeom prst="rect">
                        <a:avLst/>
                      </a:prstGeom>
                      <a:solidFill>
                        <a:srgbClr val="C7DAF7"/>
                      </a:solidFill>
                      <a:ln w="9525">
                        <a:solidFill>
                          <a:schemeClr val="tx1"/>
                        </a:solidFill>
                        <a:miter lim="800000"/>
                        <a:headEnd/>
                        <a:tailEnd/>
                      </a:ln>
                    </p:spPr>
                  </p:pic>
                </p:oleObj>
              </mc:Fallback>
            </mc:AlternateContent>
          </a:graphicData>
        </a:graphic>
      </p:graphicFrame>
      <p:graphicFrame>
        <p:nvGraphicFramePr>
          <p:cNvPr id="15363" name="Object 3"/>
          <p:cNvGraphicFramePr>
            <a:graphicFrameLocks noChangeAspect="1"/>
          </p:cNvGraphicFramePr>
          <p:nvPr>
            <p:extLst>
              <p:ext uri="{D42A27DB-BD31-4B8C-83A1-F6EECF244321}">
                <p14:modId xmlns:p14="http://schemas.microsoft.com/office/powerpoint/2010/main" val="2390714259"/>
              </p:ext>
            </p:extLst>
          </p:nvPr>
        </p:nvGraphicFramePr>
        <p:xfrm>
          <a:off x="5534025" y="3124200"/>
          <a:ext cx="2789238" cy="439738"/>
        </p:xfrm>
        <a:graphic>
          <a:graphicData uri="http://schemas.openxmlformats.org/presentationml/2006/ole">
            <mc:AlternateContent xmlns:mc="http://schemas.openxmlformats.org/markup-compatibility/2006">
              <mc:Choice xmlns:v="urn:schemas-microsoft-com:vml" Requires="v">
                <p:oleObj name="Equation" r:id="rId5" imgW="1231560" imgH="203040" progId="Equation.3">
                  <p:embed/>
                </p:oleObj>
              </mc:Choice>
              <mc:Fallback>
                <p:oleObj name="Equation" r:id="rId5" imgW="1231560" imgH="203040" progId="Equation.3">
                  <p:embed/>
                  <p:pic>
                    <p:nvPicPr>
                      <p:cNvPr id="15363"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34025" y="3124200"/>
                        <a:ext cx="2789238" cy="439738"/>
                      </a:xfrm>
                      <a:prstGeom prst="rect">
                        <a:avLst/>
                      </a:prstGeom>
                      <a:solidFill>
                        <a:srgbClr val="FDE0BD"/>
                      </a:solidFill>
                      <a:ln w="9525">
                        <a:solidFill>
                          <a:schemeClr val="tx1"/>
                        </a:solidFill>
                        <a:miter lim="800000"/>
                        <a:headEnd/>
                        <a:tailEnd/>
                      </a:ln>
                    </p:spPr>
                  </p:pic>
                </p:oleObj>
              </mc:Fallback>
            </mc:AlternateContent>
          </a:graphicData>
        </a:graphic>
      </p:graphicFrame>
      <p:graphicFrame>
        <p:nvGraphicFramePr>
          <p:cNvPr id="15364" name="Object 4"/>
          <p:cNvGraphicFramePr>
            <a:graphicFrameLocks noChangeAspect="1"/>
          </p:cNvGraphicFramePr>
          <p:nvPr>
            <p:extLst>
              <p:ext uri="{D42A27DB-BD31-4B8C-83A1-F6EECF244321}">
                <p14:modId xmlns:p14="http://schemas.microsoft.com/office/powerpoint/2010/main" val="1398613177"/>
              </p:ext>
            </p:extLst>
          </p:nvPr>
        </p:nvGraphicFramePr>
        <p:xfrm>
          <a:off x="1724025" y="2971800"/>
          <a:ext cx="2984500" cy="441325"/>
        </p:xfrm>
        <a:graphic>
          <a:graphicData uri="http://schemas.openxmlformats.org/presentationml/2006/ole">
            <mc:AlternateContent xmlns:mc="http://schemas.openxmlformats.org/markup-compatibility/2006">
              <mc:Choice xmlns:v="urn:schemas-microsoft-com:vml" Requires="v">
                <p:oleObj name="Equation" r:id="rId7" imgW="1320480" imgH="203040" progId="Equation.3">
                  <p:embed/>
                </p:oleObj>
              </mc:Choice>
              <mc:Fallback>
                <p:oleObj name="Equation" r:id="rId7" imgW="1320480" imgH="203040" progId="Equation.3">
                  <p:embed/>
                  <p:pic>
                    <p:nvPicPr>
                      <p:cNvPr id="15364"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724025" y="2971800"/>
                        <a:ext cx="2984500" cy="441325"/>
                      </a:xfrm>
                      <a:prstGeom prst="rect">
                        <a:avLst/>
                      </a:prstGeom>
                      <a:solidFill>
                        <a:srgbClr val="FDE0BD"/>
                      </a:solidFill>
                      <a:ln w="9525">
                        <a:solidFill>
                          <a:schemeClr val="tx1"/>
                        </a:solidFill>
                        <a:miter lim="800000"/>
                        <a:headEnd/>
                        <a:tailEnd/>
                      </a:ln>
                    </p:spPr>
                  </p:pic>
                </p:oleObj>
              </mc:Fallback>
            </mc:AlternateContent>
          </a:graphicData>
        </a:graphic>
      </p:graphicFrame>
      <p:sp>
        <p:nvSpPr>
          <p:cNvPr id="15376" name="Line 16"/>
          <p:cNvSpPr>
            <a:spLocks noChangeShapeType="1"/>
          </p:cNvSpPr>
          <p:nvPr/>
        </p:nvSpPr>
        <p:spPr bwMode="auto">
          <a:xfrm flipH="1">
            <a:off x="4953000" y="3581400"/>
            <a:ext cx="914400" cy="990600"/>
          </a:xfrm>
          <a:prstGeom prst="line">
            <a:avLst/>
          </a:prstGeom>
          <a:noFill/>
          <a:ln w="19050">
            <a:solidFill>
              <a:schemeClr val="tx1"/>
            </a:solidFill>
            <a:round/>
            <a:headEnd/>
            <a:tailEnd type="triangle" w="med" len="med"/>
          </a:ln>
        </p:spPr>
        <p:txBody>
          <a:bodyPr wrap="none" anchor="ctr"/>
          <a:lstStyle/>
          <a:p>
            <a:endParaRPr lang="en-NZ">
              <a:latin typeface="Times New Roman" panose="02020603050405020304" pitchFamily="18" charset="0"/>
              <a:cs typeface="Times New Roman" panose="02020603050405020304" pitchFamily="18" charset="0"/>
            </a:endParaRPr>
          </a:p>
        </p:txBody>
      </p:sp>
      <p:sp>
        <p:nvSpPr>
          <p:cNvPr id="15377" name="Line 17"/>
          <p:cNvSpPr>
            <a:spLocks noChangeShapeType="1"/>
          </p:cNvSpPr>
          <p:nvPr/>
        </p:nvSpPr>
        <p:spPr bwMode="auto">
          <a:xfrm>
            <a:off x="3200400" y="3429000"/>
            <a:ext cx="762000" cy="990600"/>
          </a:xfrm>
          <a:prstGeom prst="line">
            <a:avLst/>
          </a:prstGeom>
          <a:noFill/>
          <a:ln w="19050">
            <a:solidFill>
              <a:schemeClr val="tx1"/>
            </a:solidFill>
            <a:round/>
            <a:headEnd/>
            <a:tailEnd type="triangle" w="med" len="med"/>
          </a:ln>
        </p:spPr>
        <p:txBody>
          <a:bodyPr wrap="none" anchor="ctr"/>
          <a:lstStyle/>
          <a:p>
            <a:endParaRPr lang="en-NZ">
              <a:latin typeface="Times New Roman" panose="02020603050405020304" pitchFamily="18" charset="0"/>
              <a:cs typeface="Times New Roman" panose="02020603050405020304" pitchFamily="18" charset="0"/>
            </a:endParaRPr>
          </a:p>
        </p:txBody>
      </p:sp>
      <p:cxnSp>
        <p:nvCxnSpPr>
          <p:cNvPr id="18" name="Straight Connector 17">
            <a:extLst>
              <a:ext uri="{FF2B5EF4-FFF2-40B4-BE49-F238E27FC236}">
                <a16:creationId xmlns:a16="http://schemas.microsoft.com/office/drawing/2014/main" id="{127C4BE9-11F5-4948-8570-347EC20FF0A2}"/>
              </a:ext>
            </a:extLst>
          </p:cNvPr>
          <p:cNvCxnSpPr>
            <a:cxnSpLocks/>
          </p:cNvCxnSpPr>
          <p:nvPr/>
        </p:nvCxnSpPr>
        <p:spPr>
          <a:xfrm>
            <a:off x="2050876" y="5486400"/>
            <a:ext cx="4969396" cy="0"/>
          </a:xfrm>
          <a:prstGeom prst="line">
            <a:avLst/>
          </a:prstGeom>
          <a:ln w="28575">
            <a:solidFill>
              <a:srgbClr val="008000"/>
            </a:solidFill>
          </a:ln>
        </p:spPr>
        <p:style>
          <a:lnRef idx="1">
            <a:schemeClr val="accent1"/>
          </a:lnRef>
          <a:fillRef idx="0">
            <a:schemeClr val="accent1"/>
          </a:fillRef>
          <a:effectRef idx="0">
            <a:schemeClr val="accent1"/>
          </a:effectRef>
          <a:fontRef idx="minor">
            <a:schemeClr val="tx1"/>
          </a:fontRef>
        </p:style>
      </p:cxnSp>
      <p:sp>
        <p:nvSpPr>
          <p:cNvPr id="2" name="Date Placeholder 1">
            <a:extLst>
              <a:ext uri="{FF2B5EF4-FFF2-40B4-BE49-F238E27FC236}">
                <a16:creationId xmlns:a16="http://schemas.microsoft.com/office/drawing/2014/main" id="{1DE23E07-89F0-41BE-8959-BDC61419CBC9}"/>
              </a:ext>
            </a:extLst>
          </p:cNvPr>
          <p:cNvSpPr>
            <a:spLocks noGrp="1"/>
          </p:cNvSpPr>
          <p:nvPr>
            <p:ph type="dt" sz="half" idx="10"/>
          </p:nvPr>
        </p:nvSpPr>
        <p:spPr/>
        <p:txBody>
          <a:bodyPr/>
          <a:lstStyle/>
          <a:p>
            <a:pPr>
              <a:defRPr/>
            </a:pPr>
            <a:fld id="{8DB5D4D1-FAC7-410E-8B64-D0D61BFD6B94}" type="datetime5">
              <a:rPr lang="en-US" smtClean="0"/>
              <a:t>30-Dec-25</a:t>
            </a:fld>
            <a:endParaRPr lang="en-US"/>
          </a:p>
        </p:txBody>
      </p:sp>
      <p:sp>
        <p:nvSpPr>
          <p:cNvPr id="3" name="Footer Placeholder 2">
            <a:extLst>
              <a:ext uri="{FF2B5EF4-FFF2-40B4-BE49-F238E27FC236}">
                <a16:creationId xmlns:a16="http://schemas.microsoft.com/office/drawing/2014/main" id="{78483144-1B26-45E5-A2BC-FEA5520FFFED}"/>
              </a:ext>
            </a:extLst>
          </p:cNvPr>
          <p:cNvSpPr>
            <a:spLocks noGrp="1"/>
          </p:cNvSpPr>
          <p:nvPr>
            <p:ph type="ftr" sz="quarter" idx="11"/>
          </p:nvPr>
        </p:nvSpPr>
        <p:spPr/>
        <p:txBody>
          <a:bodyPr/>
          <a:lstStyle/>
          <a:p>
            <a:pPr>
              <a:defRPr/>
            </a:pPr>
            <a:r>
              <a:rPr lang="en-US"/>
              <a:t>T. Mayooran</a:t>
            </a:r>
          </a:p>
        </p:txBody>
      </p:sp>
      <p:sp>
        <p:nvSpPr>
          <p:cNvPr id="4" name="Slide Number Placeholder 3">
            <a:extLst>
              <a:ext uri="{FF2B5EF4-FFF2-40B4-BE49-F238E27FC236}">
                <a16:creationId xmlns:a16="http://schemas.microsoft.com/office/drawing/2014/main" id="{D077E09C-0C21-4CFC-AB6A-0FAC5FDE7958}"/>
              </a:ext>
            </a:extLst>
          </p:cNvPr>
          <p:cNvSpPr>
            <a:spLocks noGrp="1"/>
          </p:cNvSpPr>
          <p:nvPr>
            <p:ph type="sldNum" sz="quarter" idx="12"/>
          </p:nvPr>
        </p:nvSpPr>
        <p:spPr/>
        <p:txBody>
          <a:bodyPr/>
          <a:lstStyle/>
          <a:p>
            <a:fld id="{906F6DFE-AA00-4BFD-9D61-CA29BB78DE22}" type="slidenum">
              <a:rPr lang="en-US" altLang="en-US" smtClean="0"/>
              <a:pPr/>
              <a:t>18</a:t>
            </a:fld>
            <a:endParaRPr lang="en-US" altLang="en-US"/>
          </a:p>
        </p:txBody>
      </p:sp>
    </p:spTree>
    <p:extLst>
      <p:ext uri="{BB962C8B-B14F-4D97-AF65-F5344CB8AC3E}">
        <p14:creationId xmlns:p14="http://schemas.microsoft.com/office/powerpoint/2010/main" val="3143818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36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37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37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3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76" grpId="0" animBg="1"/>
      <p:bldP spid="15377"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09600" y="1524000"/>
                <a:ext cx="8229600" cy="4114800"/>
              </a:xfrm>
            </p:spPr>
            <p:txBody>
              <a:bodyPr/>
              <a:lstStyle/>
              <a:p>
                <a:pPr marL="0" indent="0" algn="just">
                  <a:buNone/>
                </a:pPr>
                <a:r>
                  <a:rPr lang="en-IN" dirty="0">
                    <a:latin typeface="Times New Roman" panose="02020603050405020304" pitchFamily="18" charset="0"/>
                    <a:cs typeface="Times New Roman" panose="02020603050405020304" pitchFamily="18" charset="0"/>
                  </a:rPr>
                  <a:t>By using the relation</a:t>
                </a:r>
                <a14:m>
                  <m:oMath xmlns:m="http://schemas.openxmlformats.org/officeDocument/2006/math">
                    <m:r>
                      <a:rPr lang="en-GB" b="0" i="0" smtClean="0">
                        <a:latin typeface="Cambria Math" panose="02040503050406030204" pitchFamily="18" charset="0"/>
                        <a:cs typeface="Times New Roman" panose="02020603050405020304" pitchFamily="18" charset="0"/>
                      </a:rPr>
                      <m:t> </m:t>
                    </m:r>
                    <m:r>
                      <a:rPr lang="en-GB" b="0" i="1" smtClean="0">
                        <a:latin typeface="Cambria Math" panose="02040503050406030204" pitchFamily="18" charset="0"/>
                        <a:cs typeface="Times New Roman" panose="02020603050405020304" pitchFamily="18" charset="0"/>
                      </a:rPr>
                      <m:t>𝑍</m:t>
                    </m:r>
                    <m:r>
                      <a:rPr lang="en-GB" b="0" i="1" smtClean="0">
                        <a:latin typeface="Cambria Math" panose="02040503050406030204" pitchFamily="18" charset="0"/>
                        <a:cs typeface="Times New Roman" panose="02020603050405020304" pitchFamily="18" charset="0"/>
                      </a:rPr>
                      <m:t>=</m:t>
                    </m:r>
                    <m:d>
                      <m:dPr>
                        <m:ctrlPr>
                          <a:rPr lang="en-GB" b="0" i="1" smtClean="0">
                            <a:latin typeface="Cambria Math" panose="02040503050406030204" pitchFamily="18" charset="0"/>
                            <a:cs typeface="Times New Roman" panose="02020603050405020304" pitchFamily="18" charset="0"/>
                          </a:rPr>
                        </m:ctrlPr>
                      </m:dPr>
                      <m:e>
                        <m:f>
                          <m:fPr>
                            <m:ctrlPr>
                              <a:rPr lang="en-GB" b="0" i="1" smtClean="0">
                                <a:latin typeface="Cambria Math" panose="02040503050406030204" pitchFamily="18" charset="0"/>
                                <a:cs typeface="Times New Roman" panose="02020603050405020304" pitchFamily="18" charset="0"/>
                              </a:rPr>
                            </m:ctrlPr>
                          </m:fPr>
                          <m:num>
                            <m:r>
                              <a:rPr lang="en-GB" b="0" i="1" smtClean="0">
                                <a:latin typeface="Cambria Math" panose="02040503050406030204" pitchFamily="18" charset="0"/>
                                <a:cs typeface="Times New Roman" panose="02020603050405020304" pitchFamily="18" charset="0"/>
                              </a:rPr>
                              <m:t>𝑋</m:t>
                            </m:r>
                            <m:r>
                              <a:rPr lang="en-GB" b="0" i="1" smtClean="0">
                                <a:latin typeface="Cambria Math" panose="02040503050406030204" pitchFamily="18" charset="0"/>
                                <a:cs typeface="Times New Roman" panose="02020603050405020304" pitchFamily="18" charset="0"/>
                              </a:rPr>
                              <m:t>−</m:t>
                            </m:r>
                            <m:r>
                              <a:rPr lang="en-GB" b="0" i="1" smtClean="0">
                                <a:latin typeface="Cambria Math" panose="02040503050406030204" pitchFamily="18" charset="0"/>
                                <a:ea typeface="Cambria Math" panose="02040503050406030204" pitchFamily="18" charset="0"/>
                                <a:cs typeface="Times New Roman" panose="02020603050405020304" pitchFamily="18" charset="0"/>
                              </a:rPr>
                              <m:t>𝜇</m:t>
                            </m:r>
                          </m:num>
                          <m:den>
                            <m:r>
                              <a:rPr lang="en-GB" b="0" i="1" smtClean="0">
                                <a:latin typeface="Cambria Math" panose="02040503050406030204" pitchFamily="18" charset="0"/>
                                <a:ea typeface="Cambria Math" panose="02040503050406030204" pitchFamily="18" charset="0"/>
                                <a:cs typeface="Times New Roman" panose="02020603050405020304" pitchFamily="18" charset="0"/>
                              </a:rPr>
                              <m:t>𝜎</m:t>
                            </m:r>
                          </m:den>
                        </m:f>
                      </m:e>
                    </m:d>
                  </m:oMath>
                </a14:m>
                <a:r>
                  <a:rPr lang="en-IN" dirty="0">
                    <a:latin typeface="Times New Roman" panose="02020603050405020304" pitchFamily="18" charset="0"/>
                    <a:cs typeface="Times New Roman" panose="02020603050405020304" pitchFamily="18" charset="0"/>
                  </a:rPr>
                  <a:t> , any normal random variable </a:t>
                </a:r>
                <a14:m>
                  <m:oMath xmlns:m="http://schemas.openxmlformats.org/officeDocument/2006/math">
                    <m:r>
                      <a:rPr lang="en-IN" i="1" dirty="0" smtClean="0">
                        <a:latin typeface="Cambria Math" panose="02040503050406030204" pitchFamily="18" charset="0"/>
                        <a:cs typeface="Times New Roman" panose="02020603050405020304" pitchFamily="18" charset="0"/>
                      </a:rPr>
                      <m:t>𝑋</m:t>
                    </m:r>
                  </m:oMath>
                </a14:m>
                <a:r>
                  <a:rPr lang="en-IN" dirty="0">
                    <a:latin typeface="Times New Roman" panose="02020603050405020304" pitchFamily="18" charset="0"/>
                    <a:cs typeface="Times New Roman" panose="02020603050405020304" pitchFamily="18" charset="0"/>
                  </a:rPr>
                  <a:t> can be converted to the standard normal random variable </a:t>
                </a:r>
                <a14:m>
                  <m:oMath xmlns:m="http://schemas.openxmlformats.org/officeDocument/2006/math">
                    <m:r>
                      <a:rPr lang="en-IN" i="1" dirty="0" smtClean="0">
                        <a:latin typeface="Cambria Math" panose="02040503050406030204" pitchFamily="18" charset="0"/>
                        <a:cs typeface="Times New Roman" panose="02020603050405020304" pitchFamily="18" charset="0"/>
                      </a:rPr>
                      <m:t>𝑍</m:t>
                    </m:r>
                  </m:oMath>
                </a14:m>
                <a:r>
                  <a:rPr lang="en-IN" dirty="0">
                    <a:latin typeface="Times New Roman" panose="02020603050405020304" pitchFamily="18" charset="0"/>
                    <a:cs typeface="Times New Roman" panose="02020603050405020304" pitchFamily="18" charset="0"/>
                  </a:rPr>
                  <a:t> and then the </a:t>
                </a:r>
                <a:r>
                  <a:rPr lang="en-IN" dirty="0">
                    <a:solidFill>
                      <a:srgbClr val="C00000"/>
                    </a:solidFill>
                    <a:latin typeface="Times New Roman" panose="02020603050405020304" pitchFamily="18" charset="0"/>
                    <a:cs typeface="Times New Roman" panose="02020603050405020304" pitchFamily="18" charset="0"/>
                  </a:rPr>
                  <a:t>Table 2: Standard Normal Cumulative Probability Table </a:t>
                </a:r>
                <a14:m>
                  <m:oMath xmlns:m="http://schemas.openxmlformats.org/officeDocument/2006/math">
                    <m:r>
                      <a:rPr lang="en-GB" b="0" i="1" smtClean="0">
                        <a:solidFill>
                          <a:srgbClr val="C00000"/>
                        </a:solidFill>
                        <a:latin typeface="Cambria Math" panose="02040503050406030204" pitchFamily="18" charset="0"/>
                        <a:cs typeface="Times New Roman" panose="02020603050405020304" pitchFamily="18" charset="0"/>
                      </a:rPr>
                      <m:t>𝑃</m:t>
                    </m:r>
                    <m:r>
                      <a:rPr lang="en-GB" b="0" i="1" smtClean="0">
                        <a:solidFill>
                          <a:srgbClr val="C00000"/>
                        </a:solidFill>
                        <a:latin typeface="Cambria Math" panose="02040503050406030204" pitchFamily="18" charset="0"/>
                        <a:cs typeface="Times New Roman" panose="02020603050405020304" pitchFamily="18" charset="0"/>
                      </a:rPr>
                      <m:t>(</m:t>
                    </m:r>
                    <m:r>
                      <a:rPr lang="en-GB" b="0" i="1" smtClean="0">
                        <a:solidFill>
                          <a:srgbClr val="C00000"/>
                        </a:solidFill>
                        <a:latin typeface="Cambria Math" panose="02040503050406030204" pitchFamily="18" charset="0"/>
                        <a:cs typeface="Times New Roman" panose="02020603050405020304" pitchFamily="18" charset="0"/>
                      </a:rPr>
                      <m:t>𝑍</m:t>
                    </m:r>
                    <m:r>
                      <a:rPr lang="en-GB" b="0" i="1" smtClean="0">
                        <a:solidFill>
                          <a:srgbClr val="C00000"/>
                        </a:solidFill>
                        <a:latin typeface="Cambria Math" panose="02040503050406030204" pitchFamily="18" charset="0"/>
                        <a:ea typeface="Cambria Math" panose="02040503050406030204" pitchFamily="18" charset="0"/>
                        <a:cs typeface="Times New Roman" panose="02020603050405020304" pitchFamily="18" charset="0"/>
                      </a:rPr>
                      <m:t>≤</m:t>
                    </m:r>
                    <m:r>
                      <a:rPr lang="en-GB" b="0" i="1" smtClean="0">
                        <a:solidFill>
                          <a:srgbClr val="C00000"/>
                        </a:solidFill>
                        <a:latin typeface="Cambria Math" panose="02040503050406030204" pitchFamily="18" charset="0"/>
                        <a:ea typeface="Cambria Math" panose="02040503050406030204" pitchFamily="18" charset="0"/>
                        <a:cs typeface="Times New Roman" panose="02020603050405020304" pitchFamily="18" charset="0"/>
                      </a:rPr>
                      <m:t>𝑧</m:t>
                    </m:r>
                    <m:r>
                      <a:rPr lang="en-GB" b="0" i="1" smtClean="0">
                        <a:solidFill>
                          <a:srgbClr val="C00000"/>
                        </a:solidFill>
                        <a:latin typeface="Cambria Math" panose="02040503050406030204" pitchFamily="18" charset="0"/>
                        <a:cs typeface="Times New Roman" panose="02020603050405020304" pitchFamily="18" charset="0"/>
                      </a:rPr>
                      <m:t>)</m:t>
                    </m:r>
                  </m:oMath>
                </a14:m>
                <a:r>
                  <a:rPr lang="en-IN" dirty="0">
                    <a:solidFill>
                      <a:srgbClr val="C00000"/>
                    </a:solidFill>
                    <a:latin typeface="Times New Roman" panose="02020603050405020304" pitchFamily="18" charset="0"/>
                    <a:cs typeface="Times New Roman" panose="02020603050405020304" pitchFamily="18" charset="0"/>
                  </a:rPr>
                  <a:t> </a:t>
                </a:r>
                <a:r>
                  <a:rPr lang="en-IN" dirty="0">
                    <a:latin typeface="Times New Roman" panose="02020603050405020304" pitchFamily="18" charset="0"/>
                    <a:cs typeface="Times New Roman" panose="02020603050405020304" pitchFamily="18" charset="0"/>
                  </a:rPr>
                  <a:t>can be used to obtain the probabilities for any range of measurements.</a:t>
                </a:r>
                <a:endParaRPr lang="en-GB" dirty="0">
                  <a:latin typeface="Times New Roman" panose="02020603050405020304" pitchFamily="18"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09600" y="1524000"/>
                <a:ext cx="8229600" cy="4114800"/>
              </a:xfrm>
              <a:blipFill>
                <a:blip r:embed="rId2"/>
                <a:stretch>
                  <a:fillRect l="-1852" r="-1852"/>
                </a:stretch>
              </a:blipFill>
            </p:spPr>
            <p:txBody>
              <a:bodyPr/>
              <a:lstStyle/>
              <a:p>
                <a:r>
                  <a:rPr lang="en-NZ">
                    <a:noFill/>
                  </a:rPr>
                  <a:t> </a:t>
                </a:r>
              </a:p>
            </p:txBody>
          </p:sp>
        </mc:Fallback>
      </mc:AlternateContent>
      <p:sp>
        <p:nvSpPr>
          <p:cNvPr id="2" name="Date Placeholder 1">
            <a:extLst>
              <a:ext uri="{FF2B5EF4-FFF2-40B4-BE49-F238E27FC236}">
                <a16:creationId xmlns:a16="http://schemas.microsoft.com/office/drawing/2014/main" id="{ACF5ECE3-639C-4603-A338-52CCEC985C5E}"/>
              </a:ext>
            </a:extLst>
          </p:cNvPr>
          <p:cNvSpPr>
            <a:spLocks noGrp="1"/>
          </p:cNvSpPr>
          <p:nvPr>
            <p:ph type="dt" sz="half" idx="10"/>
          </p:nvPr>
        </p:nvSpPr>
        <p:spPr/>
        <p:txBody>
          <a:bodyPr/>
          <a:lstStyle/>
          <a:p>
            <a:pPr>
              <a:defRPr/>
            </a:pPr>
            <a:fld id="{7587C4EF-D324-4F36-83F2-BACE46552878}" type="datetime5">
              <a:rPr lang="en-US" smtClean="0"/>
              <a:t>30-Dec-25</a:t>
            </a:fld>
            <a:endParaRPr lang="en-US"/>
          </a:p>
        </p:txBody>
      </p:sp>
      <p:sp>
        <p:nvSpPr>
          <p:cNvPr id="4" name="Footer Placeholder 3">
            <a:extLst>
              <a:ext uri="{FF2B5EF4-FFF2-40B4-BE49-F238E27FC236}">
                <a16:creationId xmlns:a16="http://schemas.microsoft.com/office/drawing/2014/main" id="{D8BCBBA5-7610-483B-8267-0E88D13AC56E}"/>
              </a:ext>
            </a:extLst>
          </p:cNvPr>
          <p:cNvSpPr>
            <a:spLocks noGrp="1"/>
          </p:cNvSpPr>
          <p:nvPr>
            <p:ph type="ftr" sz="quarter" idx="11"/>
          </p:nvPr>
        </p:nvSpPr>
        <p:spPr/>
        <p:txBody>
          <a:bodyPr/>
          <a:lstStyle/>
          <a:p>
            <a:pPr>
              <a:defRPr/>
            </a:pPr>
            <a:r>
              <a:rPr lang="en-US"/>
              <a:t>T. Mayooran</a:t>
            </a:r>
          </a:p>
        </p:txBody>
      </p:sp>
      <p:sp>
        <p:nvSpPr>
          <p:cNvPr id="5" name="Slide Number Placeholder 4">
            <a:extLst>
              <a:ext uri="{FF2B5EF4-FFF2-40B4-BE49-F238E27FC236}">
                <a16:creationId xmlns:a16="http://schemas.microsoft.com/office/drawing/2014/main" id="{D0AB246B-FE78-4A87-A21A-7D06172C402E}"/>
              </a:ext>
            </a:extLst>
          </p:cNvPr>
          <p:cNvSpPr>
            <a:spLocks noGrp="1"/>
          </p:cNvSpPr>
          <p:nvPr>
            <p:ph type="sldNum" sz="quarter" idx="12"/>
          </p:nvPr>
        </p:nvSpPr>
        <p:spPr/>
        <p:txBody>
          <a:bodyPr/>
          <a:lstStyle/>
          <a:p>
            <a:fld id="{906F6DFE-AA00-4BFD-9D61-CA29BB78DE22}" type="slidenum">
              <a:rPr lang="en-US" altLang="en-US" smtClean="0"/>
              <a:pPr/>
              <a:t>19</a:t>
            </a:fld>
            <a:endParaRPr lang="en-US" altLang="en-US"/>
          </a:p>
        </p:txBody>
      </p:sp>
    </p:spTree>
    <p:extLst>
      <p:ext uri="{BB962C8B-B14F-4D97-AF65-F5344CB8AC3E}">
        <p14:creationId xmlns:p14="http://schemas.microsoft.com/office/powerpoint/2010/main" val="28702610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8001000" cy="1143000"/>
          </a:xfrm>
        </p:spPr>
        <p:txBody>
          <a:bodyPr/>
          <a:lstStyle/>
          <a:p>
            <a:r>
              <a:rPr lang="en-GB" sz="3800"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Continuous Probability Distributions</a:t>
            </a:r>
          </a:p>
        </p:txBody>
      </p:sp>
      <p:sp>
        <p:nvSpPr>
          <p:cNvPr id="3" name="Content Placeholder 2"/>
          <p:cNvSpPr>
            <a:spLocks noGrp="1"/>
          </p:cNvSpPr>
          <p:nvPr>
            <p:ph idx="1"/>
          </p:nvPr>
        </p:nvSpPr>
        <p:spPr/>
        <p:txBody>
          <a:bodyPr/>
          <a:lstStyle/>
          <a:p>
            <a:pPr>
              <a:buClr>
                <a:schemeClr val="tx1"/>
              </a:buClr>
              <a:buFont typeface="Times New Roman" panose="02020603050405020304" pitchFamily="18" charset="0"/>
              <a:buChar char="ᴥ"/>
            </a:pPr>
            <a:r>
              <a:rPr lang="en-IN" dirty="0">
                <a:latin typeface="Times New Roman" panose="02020603050405020304" pitchFamily="18" charset="0"/>
                <a:cs typeface="Times New Roman" panose="02020603050405020304" pitchFamily="18" charset="0"/>
              </a:rPr>
              <a:t>Definitions</a:t>
            </a:r>
          </a:p>
          <a:p>
            <a:pPr>
              <a:buClr>
                <a:schemeClr val="tx1"/>
              </a:buClr>
              <a:buFont typeface="Times New Roman" panose="02020603050405020304" pitchFamily="18" charset="0"/>
              <a:buChar char="ᴥ"/>
            </a:pPr>
            <a:r>
              <a:rPr lang="en-IN" dirty="0">
                <a:latin typeface="Times New Roman" panose="02020603050405020304" pitchFamily="18" charset="0"/>
                <a:cs typeface="Times New Roman" panose="02020603050405020304" pitchFamily="18" charset="0"/>
              </a:rPr>
              <a:t>Continuous Probability Distributions</a:t>
            </a:r>
          </a:p>
          <a:p>
            <a:pPr>
              <a:buClr>
                <a:schemeClr val="tx1"/>
              </a:buClr>
              <a:buFont typeface="Times New Roman" panose="02020603050405020304" pitchFamily="18" charset="0"/>
              <a:buChar char="ᴥ"/>
            </a:pPr>
            <a:r>
              <a:rPr lang="en-IN" dirty="0">
                <a:latin typeface="Times New Roman" panose="02020603050405020304" pitchFamily="18" charset="0"/>
                <a:cs typeface="Times New Roman" panose="02020603050405020304" pitchFamily="18" charset="0"/>
              </a:rPr>
              <a:t>Sampling Distributions</a:t>
            </a:r>
          </a:p>
          <a:p>
            <a:pPr>
              <a:buClr>
                <a:schemeClr val="tx1"/>
              </a:buClr>
              <a:buFont typeface="Times New Roman" panose="02020603050405020304" pitchFamily="18" charset="0"/>
              <a:buChar char="ᴥ"/>
            </a:pPr>
            <a:r>
              <a:rPr lang="en-IN" dirty="0">
                <a:latin typeface="Times New Roman" panose="02020603050405020304" pitchFamily="18" charset="0"/>
                <a:cs typeface="Times New Roman" panose="02020603050405020304" pitchFamily="18" charset="0"/>
              </a:rPr>
              <a:t>Central Limit Theorem</a:t>
            </a:r>
          </a:p>
          <a:p>
            <a:pPr algn="just">
              <a:buClr>
                <a:schemeClr val="tx1"/>
              </a:buClr>
              <a:buFont typeface="Times New Roman" panose="02020603050405020304" pitchFamily="18" charset="0"/>
              <a:buChar char="ᴥ"/>
            </a:pPr>
            <a:r>
              <a:rPr lang="en-IN" dirty="0">
                <a:latin typeface="Times New Roman" panose="02020603050405020304" pitchFamily="18" charset="0"/>
                <a:cs typeface="Times New Roman" panose="02020603050405020304" pitchFamily="18" charset="0"/>
              </a:rPr>
              <a:t>Normal Approximation to the Binomial Distribution</a:t>
            </a:r>
          </a:p>
          <a:p>
            <a:pPr algn="just">
              <a:buClr>
                <a:schemeClr val="tx1"/>
              </a:buClr>
              <a:buFont typeface="Times New Roman" panose="02020603050405020304" pitchFamily="18" charset="0"/>
              <a:buChar char="ᴥ"/>
            </a:pPr>
            <a:r>
              <a:rPr lang="en-IN" dirty="0">
                <a:latin typeface="Times New Roman" panose="02020603050405020304" pitchFamily="18" charset="0"/>
                <a:cs typeface="Times New Roman" panose="02020603050405020304" pitchFamily="18" charset="0"/>
              </a:rPr>
              <a:t>Introduce additional Continuous Probability Distributions</a:t>
            </a:r>
          </a:p>
          <a:p>
            <a:pPr algn="just">
              <a:buClr>
                <a:schemeClr val="tx1"/>
              </a:buClr>
              <a:buFont typeface="Times New Roman" panose="02020603050405020304" pitchFamily="18" charset="0"/>
              <a:buChar char="ᴥ"/>
            </a:pPr>
            <a:endParaRPr lang="en-IN" dirty="0">
              <a:latin typeface="Times New Roman" panose="02020603050405020304" pitchFamily="18" charset="0"/>
              <a:cs typeface="Times New Roman" panose="02020603050405020304" pitchFamily="18" charset="0"/>
            </a:endParaRPr>
          </a:p>
        </p:txBody>
      </p:sp>
      <p:sp>
        <p:nvSpPr>
          <p:cNvPr id="4" name="Date Placeholder 3">
            <a:extLst>
              <a:ext uri="{FF2B5EF4-FFF2-40B4-BE49-F238E27FC236}">
                <a16:creationId xmlns:a16="http://schemas.microsoft.com/office/drawing/2014/main" id="{1FECFFD0-F423-4AED-9422-87DF2499E985}"/>
              </a:ext>
            </a:extLst>
          </p:cNvPr>
          <p:cNvSpPr>
            <a:spLocks noGrp="1"/>
          </p:cNvSpPr>
          <p:nvPr>
            <p:ph type="dt" sz="half" idx="10"/>
          </p:nvPr>
        </p:nvSpPr>
        <p:spPr/>
        <p:txBody>
          <a:bodyPr/>
          <a:lstStyle/>
          <a:p>
            <a:pPr>
              <a:defRPr/>
            </a:pPr>
            <a:fld id="{08B28F52-6005-4EAA-8C8F-B7358705B10F}" type="datetime5">
              <a:rPr lang="en-US" smtClean="0"/>
              <a:t>30-Dec-25</a:t>
            </a:fld>
            <a:endParaRPr lang="en-US"/>
          </a:p>
        </p:txBody>
      </p:sp>
      <p:sp>
        <p:nvSpPr>
          <p:cNvPr id="5" name="Footer Placeholder 4">
            <a:extLst>
              <a:ext uri="{FF2B5EF4-FFF2-40B4-BE49-F238E27FC236}">
                <a16:creationId xmlns:a16="http://schemas.microsoft.com/office/drawing/2014/main" id="{12C1777B-6A9C-469C-8AC4-1CF098D6FFEA}"/>
              </a:ext>
            </a:extLst>
          </p:cNvPr>
          <p:cNvSpPr>
            <a:spLocks noGrp="1"/>
          </p:cNvSpPr>
          <p:nvPr>
            <p:ph type="ftr" sz="quarter" idx="11"/>
          </p:nvPr>
        </p:nvSpPr>
        <p:spPr/>
        <p:txBody>
          <a:bodyPr/>
          <a:lstStyle/>
          <a:p>
            <a:pPr>
              <a:defRPr/>
            </a:pPr>
            <a:r>
              <a:rPr lang="en-US"/>
              <a:t>T. Mayooran</a:t>
            </a:r>
          </a:p>
        </p:txBody>
      </p:sp>
      <p:sp>
        <p:nvSpPr>
          <p:cNvPr id="6" name="Slide Number Placeholder 5">
            <a:extLst>
              <a:ext uri="{FF2B5EF4-FFF2-40B4-BE49-F238E27FC236}">
                <a16:creationId xmlns:a16="http://schemas.microsoft.com/office/drawing/2014/main" id="{B8222BFA-C6AB-4C39-AD61-6A18A8563595}"/>
              </a:ext>
            </a:extLst>
          </p:cNvPr>
          <p:cNvSpPr>
            <a:spLocks noGrp="1"/>
          </p:cNvSpPr>
          <p:nvPr>
            <p:ph type="sldNum" sz="quarter" idx="12"/>
          </p:nvPr>
        </p:nvSpPr>
        <p:spPr/>
        <p:txBody>
          <a:bodyPr/>
          <a:lstStyle/>
          <a:p>
            <a:fld id="{906F6DFE-AA00-4BFD-9D61-CA29BB78DE22}" type="slidenum">
              <a:rPr lang="en-US" altLang="en-US" smtClean="0"/>
              <a:pPr/>
              <a:t>2</a:t>
            </a:fld>
            <a:endParaRPr lang="en-US" altLang="en-US"/>
          </a:p>
        </p:txBody>
      </p:sp>
    </p:spTree>
    <p:extLst>
      <p:ext uri="{BB962C8B-B14F-4D97-AF65-F5344CB8AC3E}">
        <p14:creationId xmlns:p14="http://schemas.microsoft.com/office/powerpoint/2010/main" val="24796780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Example 4:</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09600" y="1524000"/>
                <a:ext cx="8229600" cy="4114800"/>
              </a:xfrm>
            </p:spPr>
            <p:txBody>
              <a:bodyPr/>
              <a:lstStyle/>
              <a:p>
                <a:pPr marL="0" indent="0">
                  <a:buNone/>
                </a:pPr>
                <a:r>
                  <a:rPr lang="en-IN" dirty="0">
                    <a:latin typeface="Times New Roman" panose="02020603050405020304" pitchFamily="18" charset="0"/>
                    <a:cs typeface="Times New Roman" panose="02020603050405020304" pitchFamily="18" charset="0"/>
                  </a:rPr>
                  <a:t>Since </a:t>
                </a:r>
                <a14:m>
                  <m:oMath xmlns:m="http://schemas.openxmlformats.org/officeDocument/2006/math">
                    <m:r>
                      <a:rPr lang="en-GB" b="0" i="1" smtClean="0">
                        <a:latin typeface="Cambria Math" panose="02040503050406030204" pitchFamily="18" charset="0"/>
                        <a:cs typeface="Times New Roman" panose="02020603050405020304" pitchFamily="18" charset="0"/>
                      </a:rPr>
                      <m:t>𝑓</m:t>
                    </m:r>
                    <m:d>
                      <m:dPr>
                        <m:ctrlPr>
                          <a:rPr lang="en-GB" b="0" i="1" smtClean="0">
                            <a:latin typeface="Cambria Math" panose="02040503050406030204" pitchFamily="18" charset="0"/>
                            <a:cs typeface="Times New Roman" panose="02020603050405020304" pitchFamily="18" charset="0"/>
                          </a:rPr>
                        </m:ctrlPr>
                      </m:dPr>
                      <m:e>
                        <m:r>
                          <a:rPr lang="en-GB" b="0" i="1" smtClean="0">
                            <a:latin typeface="Cambria Math" panose="02040503050406030204" pitchFamily="18" charset="0"/>
                            <a:cs typeface="Times New Roman" panose="02020603050405020304" pitchFamily="18" charset="0"/>
                          </a:rPr>
                          <m:t>𝑧</m:t>
                        </m:r>
                      </m:e>
                    </m:d>
                  </m:oMath>
                </a14:m>
                <a:r>
                  <a:rPr lang="en-IN" dirty="0">
                    <a:latin typeface="Times New Roman" panose="02020603050405020304" pitchFamily="18" charset="0"/>
                    <a:cs typeface="Times New Roman" panose="02020603050405020304" pitchFamily="18" charset="0"/>
                  </a:rPr>
                  <a:t> is symmetric about 0,</a:t>
                </a:r>
              </a:p>
              <a:p>
                <a:pPr marL="0" indent="0" algn="just">
                  <a:buNone/>
                </a:pPr>
                <a14:m>
                  <m:oMathPara xmlns:m="http://schemas.openxmlformats.org/officeDocument/2006/math">
                    <m:oMathParaPr>
                      <m:jc m:val="left"/>
                    </m:oMathParaPr>
                    <m:oMath xmlns:m="http://schemas.openxmlformats.org/officeDocument/2006/math">
                      <m:r>
                        <a:rPr lang="en-GB" b="0" i="1" smtClean="0">
                          <a:latin typeface="Cambria Math" panose="02040503050406030204" pitchFamily="18" charset="0"/>
                          <a:cs typeface="Times New Roman" panose="02020603050405020304" pitchFamily="18" charset="0"/>
                        </a:rPr>
                        <m:t>𝑃</m:t>
                      </m:r>
                      <m:d>
                        <m:dPr>
                          <m:ctrlPr>
                            <a:rPr lang="en-GB" b="0" i="1" smtClean="0">
                              <a:latin typeface="Cambria Math" panose="02040503050406030204" pitchFamily="18" charset="0"/>
                              <a:cs typeface="Times New Roman" panose="02020603050405020304" pitchFamily="18" charset="0"/>
                            </a:rPr>
                          </m:ctrlPr>
                        </m:dPr>
                        <m:e>
                          <m:r>
                            <a:rPr lang="en-GB" b="0" i="1" smtClean="0">
                              <a:latin typeface="Cambria Math" panose="02040503050406030204" pitchFamily="18" charset="0"/>
                              <a:cs typeface="Times New Roman" panose="02020603050405020304" pitchFamily="18" charset="0"/>
                            </a:rPr>
                            <m:t>𝑍</m:t>
                          </m:r>
                          <m:r>
                            <a:rPr lang="en-GB" b="0" i="1" smtClean="0">
                              <a:latin typeface="Cambria Math" panose="02040503050406030204" pitchFamily="18" charset="0"/>
                              <a:ea typeface="Cambria Math" panose="02040503050406030204" pitchFamily="18" charset="0"/>
                              <a:cs typeface="Times New Roman" panose="02020603050405020304" pitchFamily="18" charset="0"/>
                            </a:rPr>
                            <m:t>≤1.5</m:t>
                          </m:r>
                        </m:e>
                      </m:d>
                      <m:r>
                        <a:rPr lang="en-GB" b="0" i="1" smtClean="0">
                          <a:latin typeface="Cambria Math" panose="02040503050406030204" pitchFamily="18" charset="0"/>
                          <a:ea typeface="Cambria Math" panose="02040503050406030204" pitchFamily="18" charset="0"/>
                          <a:cs typeface="Times New Roman" panose="02020603050405020304" pitchFamily="18" charset="0"/>
                        </a:rPr>
                        <m:t>=</m:t>
                      </m:r>
                      <m:r>
                        <a:rPr lang="en-GB" b="0" i="1" smtClean="0">
                          <a:latin typeface="Cambria Math" panose="02040503050406030204" pitchFamily="18" charset="0"/>
                          <a:ea typeface="Cambria Math" panose="02040503050406030204" pitchFamily="18" charset="0"/>
                          <a:cs typeface="Times New Roman" panose="02020603050405020304" pitchFamily="18" charset="0"/>
                        </a:rPr>
                        <m:t>𝑃</m:t>
                      </m:r>
                      <m:d>
                        <m:dPr>
                          <m:ctrlPr>
                            <a:rPr lang="en-GB" b="0" i="1" smtClean="0">
                              <a:latin typeface="Cambria Math" panose="02040503050406030204" pitchFamily="18" charset="0"/>
                              <a:ea typeface="Cambria Math" panose="02040503050406030204" pitchFamily="18" charset="0"/>
                              <a:cs typeface="Times New Roman" panose="02020603050405020304" pitchFamily="18" charset="0"/>
                            </a:rPr>
                          </m:ctrlPr>
                        </m:dPr>
                        <m:e>
                          <m:r>
                            <a:rPr lang="en-GB" b="0" i="1" smtClean="0">
                              <a:latin typeface="Cambria Math" panose="02040503050406030204" pitchFamily="18" charset="0"/>
                              <a:ea typeface="Cambria Math" panose="02040503050406030204" pitchFamily="18" charset="0"/>
                              <a:cs typeface="Times New Roman" panose="02020603050405020304" pitchFamily="18" charset="0"/>
                            </a:rPr>
                            <m:t>𝑍</m:t>
                          </m:r>
                          <m:r>
                            <a:rPr lang="en-GB" b="0" i="1" smtClean="0">
                              <a:latin typeface="Cambria Math" panose="02040503050406030204" pitchFamily="18" charset="0"/>
                              <a:ea typeface="Cambria Math" panose="02040503050406030204" pitchFamily="18" charset="0"/>
                              <a:cs typeface="Times New Roman" panose="02020603050405020304" pitchFamily="18" charset="0"/>
                            </a:rPr>
                            <m:t>≥−1.5</m:t>
                          </m:r>
                        </m:e>
                      </m:d>
                      <m:r>
                        <a:rPr lang="en-GB" b="0" i="1" smtClean="0">
                          <a:latin typeface="Cambria Math" panose="02040503050406030204" pitchFamily="18" charset="0"/>
                          <a:ea typeface="Cambria Math" panose="02040503050406030204" pitchFamily="18" charset="0"/>
                          <a:cs typeface="Times New Roman" panose="02020603050405020304" pitchFamily="18" charset="0"/>
                        </a:rPr>
                        <m:t>=0.9332</m:t>
                      </m:r>
                    </m:oMath>
                  </m:oMathPara>
                </a14:m>
                <a:endParaRPr lang="en-GB" b="0" dirty="0">
                  <a:latin typeface="Times New Roman" panose="02020603050405020304" pitchFamily="18" charset="0"/>
                  <a:ea typeface="Cambria Math" panose="02040503050406030204" pitchFamily="18" charset="0"/>
                  <a:cs typeface="Times New Roman" panose="02020603050405020304" pitchFamily="18" charset="0"/>
                </a:endParaRPr>
              </a:p>
              <a:p>
                <a:pPr marL="0" indent="0" algn="just">
                  <a:buNone/>
                </a:pPr>
                <a14:m>
                  <m:oMathPara xmlns:m="http://schemas.openxmlformats.org/officeDocument/2006/math">
                    <m:oMathParaPr>
                      <m:jc m:val="left"/>
                    </m:oMathParaPr>
                    <m:oMath xmlns:m="http://schemas.openxmlformats.org/officeDocument/2006/math">
                      <m:r>
                        <a:rPr lang="en-GB" b="0" i="1" smtClean="0">
                          <a:latin typeface="Cambria Math" panose="02040503050406030204" pitchFamily="18" charset="0"/>
                          <a:cs typeface="Times New Roman" panose="02020603050405020304" pitchFamily="18" charset="0"/>
                        </a:rPr>
                        <m:t>𝑃</m:t>
                      </m:r>
                      <m:d>
                        <m:dPr>
                          <m:ctrlPr>
                            <a:rPr lang="en-GB" b="0" i="1" smtClean="0">
                              <a:latin typeface="Cambria Math" panose="02040503050406030204" pitchFamily="18" charset="0"/>
                              <a:cs typeface="Times New Roman" panose="02020603050405020304" pitchFamily="18" charset="0"/>
                            </a:rPr>
                          </m:ctrlPr>
                        </m:dPr>
                        <m:e>
                          <m:r>
                            <a:rPr lang="en-GB" b="0" i="1" smtClean="0">
                              <a:latin typeface="Cambria Math" panose="02040503050406030204" pitchFamily="18" charset="0"/>
                              <a:cs typeface="Times New Roman" panose="02020603050405020304" pitchFamily="18" charset="0"/>
                            </a:rPr>
                            <m:t>𝑍</m:t>
                          </m:r>
                          <m:r>
                            <a:rPr lang="en-GB" b="0" i="1" smtClean="0">
                              <a:latin typeface="Cambria Math" panose="02040503050406030204" pitchFamily="18" charset="0"/>
                              <a:ea typeface="Cambria Math" panose="02040503050406030204" pitchFamily="18" charset="0"/>
                              <a:cs typeface="Times New Roman" panose="02020603050405020304" pitchFamily="18" charset="0"/>
                            </a:rPr>
                            <m:t>≤−1.5</m:t>
                          </m:r>
                        </m:e>
                      </m:d>
                      <m:r>
                        <a:rPr lang="en-GB" b="0" i="1" smtClean="0">
                          <a:latin typeface="Cambria Math" panose="02040503050406030204" pitchFamily="18" charset="0"/>
                          <a:ea typeface="Cambria Math" panose="02040503050406030204" pitchFamily="18" charset="0"/>
                          <a:cs typeface="Times New Roman" panose="02020603050405020304" pitchFamily="18" charset="0"/>
                        </a:rPr>
                        <m:t>=1−</m:t>
                      </m:r>
                      <m:r>
                        <a:rPr lang="en-GB" b="0" i="1" smtClean="0">
                          <a:latin typeface="Cambria Math" panose="02040503050406030204" pitchFamily="18" charset="0"/>
                          <a:ea typeface="Cambria Math" panose="02040503050406030204" pitchFamily="18" charset="0"/>
                          <a:cs typeface="Times New Roman" panose="02020603050405020304" pitchFamily="18" charset="0"/>
                        </a:rPr>
                        <m:t>𝑃</m:t>
                      </m:r>
                      <m:d>
                        <m:dPr>
                          <m:ctrlPr>
                            <a:rPr lang="en-GB" b="0" i="1" smtClean="0">
                              <a:latin typeface="Cambria Math" panose="02040503050406030204" pitchFamily="18" charset="0"/>
                              <a:ea typeface="Cambria Math" panose="02040503050406030204" pitchFamily="18" charset="0"/>
                              <a:cs typeface="Times New Roman" panose="02020603050405020304" pitchFamily="18" charset="0"/>
                            </a:rPr>
                          </m:ctrlPr>
                        </m:dPr>
                        <m:e>
                          <m:r>
                            <a:rPr lang="en-GB" b="0" i="1" smtClean="0">
                              <a:latin typeface="Cambria Math" panose="02040503050406030204" pitchFamily="18" charset="0"/>
                              <a:ea typeface="Cambria Math" panose="02040503050406030204" pitchFamily="18" charset="0"/>
                              <a:cs typeface="Times New Roman" panose="02020603050405020304" pitchFamily="18" charset="0"/>
                            </a:rPr>
                            <m:t>𝑍</m:t>
                          </m:r>
                          <m:r>
                            <a:rPr lang="en-GB" b="0" i="1" smtClean="0">
                              <a:latin typeface="Cambria Math" panose="02040503050406030204" pitchFamily="18" charset="0"/>
                              <a:ea typeface="Cambria Math" panose="02040503050406030204" pitchFamily="18" charset="0"/>
                              <a:cs typeface="Times New Roman" panose="02020603050405020304" pitchFamily="18" charset="0"/>
                            </a:rPr>
                            <m:t>≥−1.5</m:t>
                          </m:r>
                        </m:e>
                      </m:d>
                      <m:r>
                        <a:rPr lang="en-GB" b="0" i="1" smtClean="0">
                          <a:latin typeface="Cambria Math" panose="02040503050406030204" pitchFamily="18" charset="0"/>
                          <a:ea typeface="Cambria Math" panose="02040503050406030204" pitchFamily="18" charset="0"/>
                          <a:cs typeface="Times New Roman" panose="02020603050405020304" pitchFamily="18" charset="0"/>
                        </a:rPr>
                        <m:t>=1−</m:t>
                      </m:r>
                      <m:r>
                        <a:rPr lang="en-GB" b="0" i="1" smtClean="0">
                          <a:latin typeface="Cambria Math" panose="02040503050406030204" pitchFamily="18" charset="0"/>
                          <a:ea typeface="Cambria Math" panose="02040503050406030204" pitchFamily="18" charset="0"/>
                          <a:cs typeface="Times New Roman" panose="02020603050405020304" pitchFamily="18" charset="0"/>
                        </a:rPr>
                        <m:t>𝑃</m:t>
                      </m:r>
                      <m:d>
                        <m:dPr>
                          <m:ctrlPr>
                            <a:rPr lang="en-GB" b="0" i="1" smtClean="0">
                              <a:latin typeface="Cambria Math" panose="02040503050406030204" pitchFamily="18" charset="0"/>
                              <a:ea typeface="Cambria Math" panose="02040503050406030204" pitchFamily="18" charset="0"/>
                              <a:cs typeface="Times New Roman" panose="02020603050405020304" pitchFamily="18" charset="0"/>
                            </a:rPr>
                          </m:ctrlPr>
                        </m:dPr>
                        <m:e>
                          <m:r>
                            <a:rPr lang="en-GB" b="0" i="1" smtClean="0">
                              <a:latin typeface="Cambria Math" panose="02040503050406030204" pitchFamily="18" charset="0"/>
                              <a:ea typeface="Cambria Math" panose="02040503050406030204" pitchFamily="18" charset="0"/>
                              <a:cs typeface="Times New Roman" panose="02020603050405020304" pitchFamily="18" charset="0"/>
                            </a:rPr>
                            <m:t>𝑍</m:t>
                          </m:r>
                          <m:r>
                            <a:rPr lang="en-GB" b="0" i="1" smtClean="0">
                              <a:latin typeface="Cambria Math" panose="02040503050406030204" pitchFamily="18" charset="0"/>
                              <a:ea typeface="Cambria Math" panose="02040503050406030204" pitchFamily="18" charset="0"/>
                              <a:cs typeface="Times New Roman" panose="02020603050405020304" pitchFamily="18" charset="0"/>
                            </a:rPr>
                            <m:t>≤1.5</m:t>
                          </m:r>
                        </m:e>
                      </m:d>
                    </m:oMath>
                  </m:oMathPara>
                </a14:m>
                <a:endParaRPr lang="en-GB" b="0" i="1" dirty="0">
                  <a:latin typeface="Cambria Math" panose="02040503050406030204" pitchFamily="18" charset="0"/>
                  <a:ea typeface="Cambria Math" panose="02040503050406030204" pitchFamily="18" charset="0"/>
                  <a:cs typeface="Times New Roman" panose="02020603050405020304" pitchFamily="18" charset="0"/>
                </a:endParaRPr>
              </a:p>
              <a:p>
                <a:pPr marL="0" indent="0" algn="ctr">
                  <a:buNone/>
                </a:pPr>
                <a14:m>
                  <m:oMathPara xmlns:m="http://schemas.openxmlformats.org/officeDocument/2006/math">
                    <m:oMathParaPr>
                      <m:jc m:val="left"/>
                    </m:oMathParaPr>
                    <m:oMath xmlns:m="http://schemas.openxmlformats.org/officeDocument/2006/math">
                      <m:r>
                        <a:rPr lang="en-GB" b="0" i="1" smtClean="0">
                          <a:latin typeface="Cambria Math" panose="02040503050406030204" pitchFamily="18" charset="0"/>
                          <a:ea typeface="Cambria Math" panose="02040503050406030204" pitchFamily="18" charset="0"/>
                          <a:cs typeface="Times New Roman" panose="02020603050405020304" pitchFamily="18" charset="0"/>
                        </a:rPr>
                        <m:t>=1−0.9332</m:t>
                      </m:r>
                    </m:oMath>
                  </m:oMathPara>
                </a14:m>
                <a:endParaRPr lang="en-GB" b="0" i="1" dirty="0">
                  <a:latin typeface="Cambria Math" panose="02040503050406030204" pitchFamily="18" charset="0"/>
                  <a:ea typeface="Cambria Math" panose="02040503050406030204" pitchFamily="18" charset="0"/>
                  <a:cs typeface="Times New Roman" panose="02020603050405020304" pitchFamily="18" charset="0"/>
                </a:endParaRPr>
              </a:p>
              <a:p>
                <a:pPr marL="0" indent="0" algn="ctr">
                  <a:buNone/>
                </a:pPr>
                <a14:m>
                  <m:oMathPara xmlns:m="http://schemas.openxmlformats.org/officeDocument/2006/math">
                    <m:oMathParaPr>
                      <m:jc m:val="left"/>
                    </m:oMathParaPr>
                    <m:oMath xmlns:m="http://schemas.openxmlformats.org/officeDocument/2006/math">
                      <m:r>
                        <a:rPr lang="en-GB" b="0" i="1" smtClean="0">
                          <a:latin typeface="Cambria Math" panose="02040503050406030204" pitchFamily="18" charset="0"/>
                          <a:ea typeface="Cambria Math" panose="02040503050406030204" pitchFamily="18" charset="0"/>
                          <a:cs typeface="Times New Roman" panose="02020603050405020304" pitchFamily="18" charset="0"/>
                        </a:rPr>
                        <m:t>=0.0688</m:t>
                      </m:r>
                    </m:oMath>
                  </m:oMathPara>
                </a14:m>
                <a:endParaRPr lang="en-GB" b="0" dirty="0">
                  <a:latin typeface="Times New Roman" panose="02020603050405020304" pitchFamily="18" charset="0"/>
                  <a:ea typeface="Cambria Math" panose="02040503050406030204" pitchFamily="18" charset="0"/>
                  <a:cs typeface="Times New Roman" panose="02020603050405020304" pitchFamily="18" charset="0"/>
                </a:endParaRPr>
              </a:p>
              <a:p>
                <a:pPr marL="0" indent="0" algn="just">
                  <a:buNone/>
                </a:pPr>
                <a:r>
                  <a:rPr lang="en-IN" b="0" dirty="0">
                    <a:latin typeface="Times New Roman" panose="02020603050405020304" pitchFamily="18" charset="0"/>
                    <a:ea typeface="Cambria Math" panose="02040503050406030204" pitchFamily="18" charset="0"/>
                    <a:cs typeface="Times New Roman" panose="02020603050405020304" pitchFamily="18" charset="0"/>
                  </a:rPr>
                  <a:t>Since the measurements are continuous,</a:t>
                </a:r>
              </a:p>
              <a:p>
                <a:pPr marL="0" indent="0" algn="just">
                  <a:buNone/>
                </a:pPr>
                <a14:m>
                  <m:oMath xmlns:m="http://schemas.openxmlformats.org/officeDocument/2006/math">
                    <m:r>
                      <a:rPr lang="en-GB" b="0" i="1" smtClean="0">
                        <a:latin typeface="Cambria Math" panose="02040503050406030204" pitchFamily="18" charset="0"/>
                        <a:cs typeface="Times New Roman" panose="02020603050405020304" pitchFamily="18" charset="0"/>
                      </a:rPr>
                      <m:t>𝑃</m:t>
                    </m:r>
                    <m:d>
                      <m:dPr>
                        <m:ctrlPr>
                          <a:rPr lang="en-GB" b="0" i="1" smtClean="0">
                            <a:latin typeface="Cambria Math" panose="02040503050406030204" pitchFamily="18" charset="0"/>
                            <a:cs typeface="Times New Roman" panose="02020603050405020304" pitchFamily="18" charset="0"/>
                          </a:rPr>
                        </m:ctrlPr>
                      </m:dPr>
                      <m:e>
                        <m:r>
                          <a:rPr lang="en-GB" b="0" i="1" smtClean="0">
                            <a:latin typeface="Cambria Math" panose="02040503050406030204" pitchFamily="18" charset="0"/>
                            <a:cs typeface="Times New Roman" panose="02020603050405020304" pitchFamily="18" charset="0"/>
                          </a:rPr>
                          <m:t>𝑍</m:t>
                        </m:r>
                        <m:r>
                          <a:rPr lang="en-GB" b="0" i="1" smtClean="0">
                            <a:latin typeface="Cambria Math" panose="02040503050406030204" pitchFamily="18" charset="0"/>
                            <a:ea typeface="Cambria Math" panose="02040503050406030204" pitchFamily="18" charset="0"/>
                            <a:cs typeface="Times New Roman" panose="02020603050405020304" pitchFamily="18" charset="0"/>
                          </a:rPr>
                          <m:t>≤1.5</m:t>
                        </m:r>
                      </m:e>
                    </m:d>
                    <m:r>
                      <a:rPr lang="en-GB" b="0" i="1" smtClean="0">
                        <a:latin typeface="Cambria Math" panose="02040503050406030204" pitchFamily="18" charset="0"/>
                        <a:ea typeface="Cambria Math" panose="02040503050406030204" pitchFamily="18" charset="0"/>
                        <a:cs typeface="Times New Roman" panose="02020603050405020304" pitchFamily="18" charset="0"/>
                      </a:rPr>
                      <m:t>=</m:t>
                    </m:r>
                    <m:r>
                      <a:rPr lang="en-GB" b="0" i="1" smtClean="0">
                        <a:latin typeface="Cambria Math" panose="02040503050406030204" pitchFamily="18" charset="0"/>
                        <a:ea typeface="Cambria Math" panose="02040503050406030204" pitchFamily="18" charset="0"/>
                        <a:cs typeface="Times New Roman" panose="02020603050405020304" pitchFamily="18" charset="0"/>
                      </a:rPr>
                      <m:t>𝑃</m:t>
                    </m:r>
                    <m:d>
                      <m:dPr>
                        <m:ctrlPr>
                          <a:rPr lang="en-GB" b="0" i="1" smtClean="0">
                            <a:latin typeface="Cambria Math" panose="02040503050406030204" pitchFamily="18" charset="0"/>
                            <a:ea typeface="Cambria Math" panose="02040503050406030204" pitchFamily="18" charset="0"/>
                            <a:cs typeface="Times New Roman" panose="02020603050405020304" pitchFamily="18" charset="0"/>
                          </a:rPr>
                        </m:ctrlPr>
                      </m:dPr>
                      <m:e>
                        <m:r>
                          <a:rPr lang="en-GB" b="0" i="1" smtClean="0">
                            <a:latin typeface="Cambria Math" panose="02040503050406030204" pitchFamily="18" charset="0"/>
                            <a:ea typeface="Cambria Math" panose="02040503050406030204" pitchFamily="18" charset="0"/>
                            <a:cs typeface="Times New Roman" panose="02020603050405020304" pitchFamily="18" charset="0"/>
                          </a:rPr>
                          <m:t>𝑍</m:t>
                        </m:r>
                        <m:r>
                          <a:rPr lang="en-GB" b="0" i="1" smtClean="0">
                            <a:latin typeface="Cambria Math" panose="02040503050406030204" pitchFamily="18" charset="0"/>
                            <a:ea typeface="Cambria Math" panose="02040503050406030204" pitchFamily="18" charset="0"/>
                            <a:cs typeface="Times New Roman" panose="02020603050405020304" pitchFamily="18" charset="0"/>
                          </a:rPr>
                          <m:t> &lt;1.5</m:t>
                        </m:r>
                      </m:e>
                    </m:d>
                  </m:oMath>
                </a14:m>
                <a:r>
                  <a:rPr lang="en-IN" b="0" dirty="0">
                    <a:latin typeface="Times New Roman" panose="02020603050405020304" pitchFamily="18" charset="0"/>
                    <a:ea typeface="Cambria Math" panose="02040503050406030204" pitchFamily="18" charset="0"/>
                    <a:cs typeface="Times New Roman" panose="02020603050405020304" pitchFamily="18" charset="0"/>
                  </a:rPr>
                  <a:t>=0.9332 that is P(Z=1.5) = 0</a:t>
                </a:r>
              </a:p>
              <a:p>
                <a:pPr marL="0" indent="0">
                  <a:buNone/>
                </a:pPr>
                <a:endParaRPr lang="en-IN" b="0" dirty="0">
                  <a:latin typeface="Times New Roman" panose="02020603050405020304" pitchFamily="18" charset="0"/>
                  <a:ea typeface="Cambria Math" panose="02040503050406030204" pitchFamily="18" charset="0"/>
                  <a:cs typeface="Times New Roman" panose="02020603050405020304" pitchFamily="18" charset="0"/>
                </a:endParaRPr>
              </a:p>
              <a:p>
                <a:pPr marL="0" indent="0">
                  <a:buNone/>
                </a:pPr>
                <a:endParaRPr lang="en-GB" b="0" dirty="0">
                  <a:latin typeface="Times New Roman" panose="02020603050405020304" pitchFamily="18" charset="0"/>
                  <a:ea typeface="Cambria Math" panose="02040503050406030204" pitchFamily="18" charset="0"/>
                  <a:cs typeface="Times New Roman" panose="02020603050405020304" pitchFamily="18" charset="0"/>
                </a:endParaRPr>
              </a:p>
              <a:p>
                <a:pPr marL="0" indent="0">
                  <a:buNone/>
                </a:pPr>
                <a:endParaRPr lang="en-GB" b="0" dirty="0">
                  <a:latin typeface="Times New Roman" panose="02020603050405020304" pitchFamily="18" charset="0"/>
                  <a:ea typeface="Cambria Math" panose="02040503050406030204" pitchFamily="18" charset="0"/>
                  <a:cs typeface="Times New Roman" panose="02020603050405020304" pitchFamily="18" charset="0"/>
                </a:endParaRPr>
              </a:p>
              <a:p>
                <a:pPr marL="0" indent="0">
                  <a:buNone/>
                </a:pPr>
                <a:endParaRPr lang="en-GB" dirty="0">
                  <a:latin typeface="Times New Roman" panose="02020603050405020304" pitchFamily="18"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09600" y="1524000"/>
                <a:ext cx="8229600" cy="4114800"/>
              </a:xfrm>
              <a:blipFill rotWithShape="0">
                <a:blip r:embed="rId2"/>
                <a:stretch>
                  <a:fillRect l="-1852" t="-2074" r="-1852" b="-18222"/>
                </a:stretch>
              </a:blipFill>
            </p:spPr>
            <p:txBody>
              <a:bodyPr/>
              <a:lstStyle/>
              <a:p>
                <a:r>
                  <a:rPr lang="en-GB">
                    <a:noFill/>
                  </a:rPr>
                  <a:t> </a:t>
                </a:r>
              </a:p>
            </p:txBody>
          </p:sp>
        </mc:Fallback>
      </mc:AlternateContent>
      <p:sp>
        <p:nvSpPr>
          <p:cNvPr id="4" name="Date Placeholder 3">
            <a:extLst>
              <a:ext uri="{FF2B5EF4-FFF2-40B4-BE49-F238E27FC236}">
                <a16:creationId xmlns:a16="http://schemas.microsoft.com/office/drawing/2014/main" id="{6ADAC22D-A76E-4139-B0DC-ACD1689CD767}"/>
              </a:ext>
            </a:extLst>
          </p:cNvPr>
          <p:cNvSpPr>
            <a:spLocks noGrp="1"/>
          </p:cNvSpPr>
          <p:nvPr>
            <p:ph type="dt" sz="half" idx="10"/>
          </p:nvPr>
        </p:nvSpPr>
        <p:spPr/>
        <p:txBody>
          <a:bodyPr/>
          <a:lstStyle/>
          <a:p>
            <a:pPr>
              <a:defRPr/>
            </a:pPr>
            <a:fld id="{D6BFAE11-9560-4349-A309-D9A794684841}" type="datetime5">
              <a:rPr lang="en-US" smtClean="0"/>
              <a:t>30-Dec-25</a:t>
            </a:fld>
            <a:endParaRPr lang="en-US"/>
          </a:p>
        </p:txBody>
      </p:sp>
      <p:sp>
        <p:nvSpPr>
          <p:cNvPr id="5" name="Footer Placeholder 4">
            <a:extLst>
              <a:ext uri="{FF2B5EF4-FFF2-40B4-BE49-F238E27FC236}">
                <a16:creationId xmlns:a16="http://schemas.microsoft.com/office/drawing/2014/main" id="{61FD210B-A512-49BE-91D1-B9FC883108A7}"/>
              </a:ext>
            </a:extLst>
          </p:cNvPr>
          <p:cNvSpPr>
            <a:spLocks noGrp="1"/>
          </p:cNvSpPr>
          <p:nvPr>
            <p:ph type="ftr" sz="quarter" idx="11"/>
          </p:nvPr>
        </p:nvSpPr>
        <p:spPr/>
        <p:txBody>
          <a:bodyPr/>
          <a:lstStyle/>
          <a:p>
            <a:pPr>
              <a:defRPr/>
            </a:pPr>
            <a:r>
              <a:rPr lang="en-US"/>
              <a:t>T. Mayooran</a:t>
            </a:r>
          </a:p>
        </p:txBody>
      </p:sp>
      <p:sp>
        <p:nvSpPr>
          <p:cNvPr id="6" name="Slide Number Placeholder 5">
            <a:extLst>
              <a:ext uri="{FF2B5EF4-FFF2-40B4-BE49-F238E27FC236}">
                <a16:creationId xmlns:a16="http://schemas.microsoft.com/office/drawing/2014/main" id="{F72CE2A5-9E01-45B6-8685-AF47497166A1}"/>
              </a:ext>
            </a:extLst>
          </p:cNvPr>
          <p:cNvSpPr>
            <a:spLocks noGrp="1"/>
          </p:cNvSpPr>
          <p:nvPr>
            <p:ph type="sldNum" sz="quarter" idx="12"/>
          </p:nvPr>
        </p:nvSpPr>
        <p:spPr/>
        <p:txBody>
          <a:bodyPr/>
          <a:lstStyle/>
          <a:p>
            <a:fld id="{906F6DFE-AA00-4BFD-9D61-CA29BB78DE22}" type="slidenum">
              <a:rPr lang="en-US" altLang="en-US" smtClean="0"/>
              <a:pPr/>
              <a:t>20</a:t>
            </a:fld>
            <a:endParaRPr lang="en-US" altLang="en-US"/>
          </a:p>
        </p:txBody>
      </p:sp>
    </p:spTree>
    <p:extLst>
      <p:ext uri="{BB962C8B-B14F-4D97-AF65-F5344CB8AC3E}">
        <p14:creationId xmlns:p14="http://schemas.microsoft.com/office/powerpoint/2010/main" val="14353288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p:cNvPicPr>
            <a:picLocks noGrp="1" noChangeAspect="1"/>
          </p:cNvPicPr>
          <p:nvPr>
            <p:ph idx="1"/>
          </p:nvPr>
        </p:nvPicPr>
        <p:blipFill rotWithShape="1">
          <a:blip r:embed="rId2"/>
          <a:srcRect l="26422" t="10211" r="24756" b="5512"/>
          <a:stretch/>
        </p:blipFill>
        <p:spPr>
          <a:xfrm>
            <a:off x="1066800" y="220422"/>
            <a:ext cx="6858000" cy="6658914"/>
          </a:xfrm>
          <a:prstGeom prst="rect">
            <a:avLst/>
          </a:prstGeom>
        </p:spPr>
      </p:pic>
      <p:sp>
        <p:nvSpPr>
          <p:cNvPr id="2" name="Date Placeholder 1">
            <a:extLst>
              <a:ext uri="{FF2B5EF4-FFF2-40B4-BE49-F238E27FC236}">
                <a16:creationId xmlns:a16="http://schemas.microsoft.com/office/drawing/2014/main" id="{8A5C490F-6C2D-47C1-833B-E1AA65C6EC09}"/>
              </a:ext>
            </a:extLst>
          </p:cNvPr>
          <p:cNvSpPr>
            <a:spLocks noGrp="1"/>
          </p:cNvSpPr>
          <p:nvPr>
            <p:ph type="dt" sz="half" idx="10"/>
          </p:nvPr>
        </p:nvSpPr>
        <p:spPr/>
        <p:txBody>
          <a:bodyPr/>
          <a:lstStyle/>
          <a:p>
            <a:pPr>
              <a:defRPr/>
            </a:pPr>
            <a:fld id="{A14671FB-33D9-40E8-B52B-72EE490647D3}" type="datetime5">
              <a:rPr lang="en-US" smtClean="0"/>
              <a:t>30-Dec-25</a:t>
            </a:fld>
            <a:endParaRPr lang="en-US"/>
          </a:p>
        </p:txBody>
      </p:sp>
      <p:sp>
        <p:nvSpPr>
          <p:cNvPr id="3" name="Footer Placeholder 2">
            <a:extLst>
              <a:ext uri="{FF2B5EF4-FFF2-40B4-BE49-F238E27FC236}">
                <a16:creationId xmlns:a16="http://schemas.microsoft.com/office/drawing/2014/main" id="{568728DD-0583-4ED5-BE5D-84BF35807E5F}"/>
              </a:ext>
            </a:extLst>
          </p:cNvPr>
          <p:cNvSpPr>
            <a:spLocks noGrp="1"/>
          </p:cNvSpPr>
          <p:nvPr>
            <p:ph type="ftr" sz="quarter" idx="11"/>
          </p:nvPr>
        </p:nvSpPr>
        <p:spPr/>
        <p:txBody>
          <a:bodyPr/>
          <a:lstStyle/>
          <a:p>
            <a:pPr>
              <a:defRPr/>
            </a:pPr>
            <a:r>
              <a:rPr lang="en-US"/>
              <a:t>T. Mayooran</a:t>
            </a:r>
          </a:p>
        </p:txBody>
      </p:sp>
      <p:sp>
        <p:nvSpPr>
          <p:cNvPr id="4" name="Slide Number Placeholder 3">
            <a:extLst>
              <a:ext uri="{FF2B5EF4-FFF2-40B4-BE49-F238E27FC236}">
                <a16:creationId xmlns:a16="http://schemas.microsoft.com/office/drawing/2014/main" id="{C0AD76A7-3ADE-469F-B79A-59A5003DF118}"/>
              </a:ext>
            </a:extLst>
          </p:cNvPr>
          <p:cNvSpPr>
            <a:spLocks noGrp="1"/>
          </p:cNvSpPr>
          <p:nvPr>
            <p:ph type="sldNum" sz="quarter" idx="12"/>
          </p:nvPr>
        </p:nvSpPr>
        <p:spPr/>
        <p:txBody>
          <a:bodyPr/>
          <a:lstStyle/>
          <a:p>
            <a:fld id="{906F6DFE-AA00-4BFD-9D61-CA29BB78DE22}" type="slidenum">
              <a:rPr lang="en-US" altLang="en-US" smtClean="0"/>
              <a:pPr/>
              <a:t>21</a:t>
            </a:fld>
            <a:endParaRPr lang="en-US" altLang="en-US"/>
          </a:p>
        </p:txBody>
      </p:sp>
    </p:spTree>
    <p:extLst>
      <p:ext uri="{BB962C8B-B14F-4D97-AF65-F5344CB8AC3E}">
        <p14:creationId xmlns:p14="http://schemas.microsoft.com/office/powerpoint/2010/main" val="36177472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For your practice: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09600" y="1524000"/>
                <a:ext cx="8229600" cy="4114800"/>
              </a:xfrm>
            </p:spPr>
            <p:txBody>
              <a:bodyPr/>
              <a:lstStyle/>
              <a:p>
                <a:pPr marL="0" indent="0" algn="just">
                  <a:buNone/>
                </a:pPr>
                <a:r>
                  <a:rPr lang="en-NZ" sz="2400" dirty="0">
                    <a:solidFill>
                      <a:srgbClr val="000000"/>
                    </a:solidFill>
                    <a:latin typeface="Times New Roman" panose="02020603050405020304" pitchFamily="18" charset="0"/>
                    <a:cs typeface="Times New Roman" panose="02020603050405020304" pitchFamily="18" charset="0"/>
                  </a:rPr>
                  <a:t>Estimate the following probabilities by using </a:t>
                </a:r>
                <a:r>
                  <a:rPr lang="en-IN" sz="2400" dirty="0">
                    <a:solidFill>
                      <a:srgbClr val="000000"/>
                    </a:solidFill>
                    <a:latin typeface="Times New Roman" panose="02020603050405020304" pitchFamily="18" charset="0"/>
                    <a:cs typeface="Times New Roman" panose="02020603050405020304" pitchFamily="18" charset="0"/>
                  </a:rPr>
                  <a:t>Standard Normal Cumulative Probability Table </a:t>
                </a:r>
                <a:endParaRPr lang="en-NZ" i="1" dirty="0">
                  <a:solidFill>
                    <a:srgbClr val="000000"/>
                  </a:solidFill>
                  <a:latin typeface="Times New Roman" panose="02020603050405020304" pitchFamily="18" charset="0"/>
                  <a:cs typeface="Times New Roman" panose="02020603050405020304" pitchFamily="18" charset="0"/>
                </a:endParaRPr>
              </a:p>
              <a:p>
                <a:pPr marL="914400" lvl="1" indent="-514350" algn="just">
                  <a:lnSpc>
                    <a:spcPct val="120000"/>
                  </a:lnSpc>
                  <a:buFont typeface="+mj-lt"/>
                  <a:buAutoNum type="arabicPeriod"/>
                </a:pPr>
                <a14:m>
                  <m:oMath xmlns:m="http://schemas.openxmlformats.org/officeDocument/2006/math">
                    <m:r>
                      <a:rPr lang="en-GB" sz="2000" b="0" i="1" smtClean="0">
                        <a:solidFill>
                          <a:srgbClr val="000000"/>
                        </a:solidFill>
                        <a:latin typeface="Cambria Math" panose="02040503050406030204" pitchFamily="18" charset="0"/>
                        <a:cs typeface="Times New Roman" panose="02020603050405020304" pitchFamily="18" charset="0"/>
                      </a:rPr>
                      <m:t>𝑃</m:t>
                    </m:r>
                    <m:d>
                      <m:dPr>
                        <m:ctrlPr>
                          <a:rPr lang="en-GB" sz="2000" b="0" i="1" smtClean="0">
                            <a:solidFill>
                              <a:srgbClr val="000000"/>
                            </a:solidFill>
                            <a:latin typeface="Cambria Math" panose="02040503050406030204" pitchFamily="18" charset="0"/>
                            <a:cs typeface="Times New Roman" panose="02020603050405020304" pitchFamily="18" charset="0"/>
                          </a:rPr>
                        </m:ctrlPr>
                      </m:dPr>
                      <m:e>
                        <m:r>
                          <a:rPr lang="en-GB" sz="2000" b="0" i="1" smtClean="0">
                            <a:solidFill>
                              <a:srgbClr val="000000"/>
                            </a:solidFill>
                            <a:latin typeface="Cambria Math" panose="02040503050406030204" pitchFamily="18" charset="0"/>
                            <a:cs typeface="Times New Roman" panose="02020603050405020304" pitchFamily="18" charset="0"/>
                          </a:rPr>
                          <m:t>𝑍</m:t>
                        </m:r>
                        <m:r>
                          <a:rPr lang="en-GB" sz="2000" b="0" i="1"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≤1.5</m:t>
                        </m:r>
                        <m:r>
                          <a:rPr lang="en-NZ" sz="2000" b="0" i="1"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0</m:t>
                        </m:r>
                      </m:e>
                    </m:d>
                  </m:oMath>
                </a14:m>
                <a:endParaRPr lang="en-NZ" sz="2000" b="0" i="1" dirty="0">
                  <a:solidFill>
                    <a:srgbClr val="000000"/>
                  </a:solidFill>
                  <a:latin typeface="Times New Roman" panose="02020603050405020304" pitchFamily="18" charset="0"/>
                  <a:ea typeface="Cambria Math" panose="02040503050406030204" pitchFamily="18" charset="0"/>
                  <a:cs typeface="Times New Roman" panose="02020603050405020304" pitchFamily="18" charset="0"/>
                </a:endParaRPr>
              </a:p>
              <a:p>
                <a:pPr marL="914400" lvl="1" indent="-514350" algn="just">
                  <a:lnSpc>
                    <a:spcPct val="120000"/>
                  </a:lnSpc>
                  <a:buFont typeface="+mj-lt"/>
                  <a:buAutoNum type="arabicPeriod"/>
                </a:pPr>
                <a14:m>
                  <m:oMath xmlns:m="http://schemas.openxmlformats.org/officeDocument/2006/math">
                    <m:r>
                      <a:rPr lang="en-GB" sz="2000" b="0" i="1" smtClean="0">
                        <a:solidFill>
                          <a:srgbClr val="000000"/>
                        </a:solidFill>
                        <a:latin typeface="Cambria Math" panose="02040503050406030204" pitchFamily="18" charset="0"/>
                        <a:cs typeface="Times New Roman" panose="02020603050405020304" pitchFamily="18" charset="0"/>
                      </a:rPr>
                      <m:t>𝑃</m:t>
                    </m:r>
                    <m:d>
                      <m:dPr>
                        <m:ctrlPr>
                          <a:rPr lang="en-GB" sz="2000" b="0" i="1" smtClean="0">
                            <a:solidFill>
                              <a:srgbClr val="000000"/>
                            </a:solidFill>
                            <a:latin typeface="Cambria Math" panose="02040503050406030204" pitchFamily="18" charset="0"/>
                            <a:cs typeface="Times New Roman" panose="02020603050405020304" pitchFamily="18" charset="0"/>
                          </a:rPr>
                        </m:ctrlPr>
                      </m:dPr>
                      <m:e>
                        <m:r>
                          <a:rPr lang="en-GB" sz="2000" b="0" i="1" smtClean="0">
                            <a:solidFill>
                              <a:srgbClr val="000000"/>
                            </a:solidFill>
                            <a:latin typeface="Cambria Math" panose="02040503050406030204" pitchFamily="18" charset="0"/>
                            <a:cs typeface="Times New Roman" panose="02020603050405020304" pitchFamily="18" charset="0"/>
                          </a:rPr>
                          <m:t>𝑍</m:t>
                        </m:r>
                        <m:r>
                          <a:rPr lang="en-GB" sz="20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m:t>
                        </m:r>
                        <m:r>
                          <a:rPr lang="en-NZ" sz="2000" b="0" i="1"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2</m:t>
                        </m:r>
                        <m:r>
                          <a:rPr lang="en-GB" sz="2000" b="0" i="1"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.5</m:t>
                        </m:r>
                        <m:r>
                          <a:rPr lang="en-NZ" sz="2000" b="0" i="1"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6</m:t>
                        </m:r>
                      </m:e>
                    </m:d>
                  </m:oMath>
                </a14:m>
                <a:endParaRPr lang="en-IN" sz="2000" b="0" dirty="0">
                  <a:solidFill>
                    <a:srgbClr val="000000"/>
                  </a:solidFill>
                  <a:latin typeface="Times New Roman" panose="02020603050405020304" pitchFamily="18" charset="0"/>
                  <a:ea typeface="Cambria Math" panose="02040503050406030204" pitchFamily="18" charset="0"/>
                  <a:cs typeface="Times New Roman" panose="02020603050405020304" pitchFamily="18" charset="0"/>
                </a:endParaRPr>
              </a:p>
              <a:p>
                <a:pPr marL="914400" lvl="1" indent="-514350" algn="just">
                  <a:lnSpc>
                    <a:spcPct val="120000"/>
                  </a:lnSpc>
                  <a:buFont typeface="+mj-lt"/>
                  <a:buAutoNum type="arabicPeriod"/>
                </a:pPr>
                <a14:m>
                  <m:oMath xmlns:m="http://schemas.openxmlformats.org/officeDocument/2006/math">
                    <m:r>
                      <a:rPr lang="en-GB" sz="2000" i="1">
                        <a:solidFill>
                          <a:srgbClr val="000000"/>
                        </a:solidFill>
                        <a:latin typeface="Cambria Math" panose="02040503050406030204" pitchFamily="18" charset="0"/>
                        <a:cs typeface="Times New Roman" panose="02020603050405020304" pitchFamily="18" charset="0"/>
                      </a:rPr>
                      <m:t>𝑃</m:t>
                    </m:r>
                    <m:d>
                      <m:dPr>
                        <m:ctrlPr>
                          <a:rPr lang="en-GB" sz="2000" i="1">
                            <a:solidFill>
                              <a:srgbClr val="000000"/>
                            </a:solidFill>
                            <a:latin typeface="Cambria Math" panose="02040503050406030204" pitchFamily="18" charset="0"/>
                            <a:cs typeface="Times New Roman" panose="02020603050405020304" pitchFamily="18" charset="0"/>
                          </a:rPr>
                        </m:ctrlPr>
                      </m:dPr>
                      <m:e>
                        <m:r>
                          <a:rPr lang="en-NZ" sz="2000" b="0" i="1" smtClean="0">
                            <a:solidFill>
                              <a:srgbClr val="000000"/>
                            </a:solidFill>
                            <a:latin typeface="Cambria Math" panose="02040503050406030204" pitchFamily="18" charset="0"/>
                            <a:cs typeface="Times New Roman" panose="02020603050405020304" pitchFamily="18" charset="0"/>
                          </a:rPr>
                          <m:t>0</m:t>
                        </m:r>
                        <m:r>
                          <a:rPr lang="en-GB" sz="2000" i="1"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&lt;</m:t>
                        </m:r>
                        <m:r>
                          <a:rPr lang="en-GB" sz="2000" i="1">
                            <a:solidFill>
                              <a:srgbClr val="000000"/>
                            </a:solidFill>
                            <a:latin typeface="Cambria Math" panose="02040503050406030204" pitchFamily="18" charset="0"/>
                            <a:cs typeface="Times New Roman" panose="02020603050405020304" pitchFamily="18" charset="0"/>
                          </a:rPr>
                          <m:t>𝑍</m:t>
                        </m:r>
                        <m:r>
                          <a:rPr lang="en-GB" sz="20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≤1.5</m:t>
                        </m:r>
                      </m:e>
                    </m:d>
                  </m:oMath>
                </a14:m>
                <a:endParaRPr lang="en-IN" sz="2000" b="0" dirty="0">
                  <a:solidFill>
                    <a:srgbClr val="000000"/>
                  </a:solidFill>
                  <a:latin typeface="Times New Roman" panose="02020603050405020304" pitchFamily="18" charset="0"/>
                  <a:ea typeface="Cambria Math" panose="02040503050406030204" pitchFamily="18" charset="0"/>
                  <a:cs typeface="Times New Roman" panose="02020603050405020304" pitchFamily="18" charset="0"/>
                </a:endParaRPr>
              </a:p>
              <a:p>
                <a:pPr marL="914400" lvl="1" indent="-514350" algn="just">
                  <a:lnSpc>
                    <a:spcPct val="120000"/>
                  </a:lnSpc>
                  <a:buFont typeface="+mj-lt"/>
                  <a:buAutoNum type="arabicPeriod"/>
                </a:pPr>
                <a14:m>
                  <m:oMath xmlns:m="http://schemas.openxmlformats.org/officeDocument/2006/math">
                    <m:r>
                      <a:rPr lang="en-GB" sz="2000" i="1">
                        <a:solidFill>
                          <a:srgbClr val="000000"/>
                        </a:solidFill>
                        <a:latin typeface="Cambria Math" panose="02040503050406030204" pitchFamily="18" charset="0"/>
                        <a:cs typeface="Times New Roman" panose="02020603050405020304" pitchFamily="18" charset="0"/>
                      </a:rPr>
                      <m:t>𝑃</m:t>
                    </m:r>
                    <m:d>
                      <m:dPr>
                        <m:ctrlPr>
                          <a:rPr lang="en-GB" sz="2000" i="1">
                            <a:solidFill>
                              <a:srgbClr val="000000"/>
                            </a:solidFill>
                            <a:latin typeface="Cambria Math" panose="02040503050406030204" pitchFamily="18" charset="0"/>
                            <a:cs typeface="Times New Roman" panose="02020603050405020304" pitchFamily="18" charset="0"/>
                          </a:rPr>
                        </m:ctrlPr>
                      </m:dPr>
                      <m:e>
                        <m:r>
                          <a:rPr lang="en-NZ" sz="2000" b="0" i="1" smtClean="0">
                            <a:solidFill>
                              <a:srgbClr val="000000"/>
                            </a:solidFill>
                            <a:latin typeface="Cambria Math" panose="02040503050406030204" pitchFamily="18" charset="0"/>
                            <a:cs typeface="Times New Roman" panose="02020603050405020304" pitchFamily="18" charset="0"/>
                          </a:rPr>
                          <m:t>−0.68</m:t>
                        </m:r>
                        <m:r>
                          <a:rPr lang="en-GB" sz="20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m:t>
                        </m:r>
                        <m:r>
                          <a:rPr lang="en-GB" sz="2000" i="1">
                            <a:solidFill>
                              <a:srgbClr val="000000"/>
                            </a:solidFill>
                            <a:latin typeface="Cambria Math" panose="02040503050406030204" pitchFamily="18" charset="0"/>
                            <a:cs typeface="Times New Roman" panose="02020603050405020304" pitchFamily="18" charset="0"/>
                          </a:rPr>
                          <m:t>𝑍</m:t>
                        </m:r>
                        <m:r>
                          <a:rPr lang="en-GB" sz="20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m:t>
                        </m:r>
                        <m:r>
                          <a:rPr lang="en-NZ" sz="2000" b="0" i="1"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0.68</m:t>
                        </m:r>
                      </m:e>
                    </m:d>
                  </m:oMath>
                </a14:m>
                <a:endParaRPr lang="en-IN" sz="2000" b="0" dirty="0">
                  <a:solidFill>
                    <a:srgbClr val="000000"/>
                  </a:solidFill>
                  <a:latin typeface="Times New Roman" panose="02020603050405020304" pitchFamily="18" charset="0"/>
                  <a:ea typeface="Cambria Math" panose="02040503050406030204" pitchFamily="18" charset="0"/>
                  <a:cs typeface="Times New Roman" panose="02020603050405020304" pitchFamily="18" charset="0"/>
                </a:endParaRPr>
              </a:p>
              <a:p>
                <a:pPr marL="914400" lvl="1" indent="-514350" algn="just">
                  <a:lnSpc>
                    <a:spcPct val="120000"/>
                  </a:lnSpc>
                  <a:buFont typeface="+mj-lt"/>
                  <a:buAutoNum type="arabicPeriod"/>
                </a:pPr>
                <a14:m>
                  <m:oMath xmlns:m="http://schemas.openxmlformats.org/officeDocument/2006/math">
                    <m:r>
                      <a:rPr lang="en-GB" sz="2000" i="1">
                        <a:solidFill>
                          <a:srgbClr val="000000"/>
                        </a:solidFill>
                        <a:latin typeface="Cambria Math" panose="02040503050406030204" pitchFamily="18" charset="0"/>
                        <a:cs typeface="Times New Roman" panose="02020603050405020304" pitchFamily="18" charset="0"/>
                      </a:rPr>
                      <m:t>𝑃</m:t>
                    </m:r>
                    <m:d>
                      <m:dPr>
                        <m:ctrlPr>
                          <a:rPr lang="en-GB" sz="2000" i="1">
                            <a:solidFill>
                              <a:srgbClr val="000000"/>
                            </a:solidFill>
                            <a:latin typeface="Cambria Math" panose="02040503050406030204" pitchFamily="18" charset="0"/>
                            <a:cs typeface="Times New Roman" panose="02020603050405020304" pitchFamily="18" charset="0"/>
                          </a:rPr>
                        </m:ctrlPr>
                      </m:dPr>
                      <m:e>
                        <m:r>
                          <a:rPr lang="en-NZ" sz="2000" b="0" i="1" smtClean="0">
                            <a:solidFill>
                              <a:srgbClr val="000000"/>
                            </a:solidFill>
                            <a:latin typeface="Cambria Math" panose="02040503050406030204" pitchFamily="18" charset="0"/>
                            <a:cs typeface="Times New Roman" panose="02020603050405020304" pitchFamily="18" charset="0"/>
                          </a:rPr>
                          <m:t>0</m:t>
                        </m:r>
                        <m:r>
                          <a:rPr lang="en-GB" sz="20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m:t>
                        </m:r>
                        <m:r>
                          <a:rPr lang="en-GB" sz="2000" i="1">
                            <a:solidFill>
                              <a:srgbClr val="000000"/>
                            </a:solidFill>
                            <a:latin typeface="Cambria Math" panose="02040503050406030204" pitchFamily="18" charset="0"/>
                            <a:cs typeface="Times New Roman" panose="02020603050405020304" pitchFamily="18" charset="0"/>
                          </a:rPr>
                          <m:t>𝑍</m:t>
                        </m:r>
                        <m:r>
                          <a:rPr lang="en-GB" sz="20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m:t>
                        </m:r>
                        <m:r>
                          <a:rPr lang="en-NZ" sz="2000" b="0" i="1"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0.8</m:t>
                        </m:r>
                        <m:r>
                          <a:rPr lang="en-GB" sz="20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5</m:t>
                        </m:r>
                      </m:e>
                    </m:d>
                  </m:oMath>
                </a14:m>
                <a:endParaRPr lang="en-IN" sz="2000" b="0" dirty="0">
                  <a:solidFill>
                    <a:srgbClr val="000000"/>
                  </a:solidFill>
                  <a:latin typeface="Times New Roman" panose="02020603050405020304" pitchFamily="18" charset="0"/>
                  <a:ea typeface="Cambria Math" panose="02040503050406030204" pitchFamily="18" charset="0"/>
                  <a:cs typeface="Times New Roman" panose="02020603050405020304" pitchFamily="18" charset="0"/>
                </a:endParaRPr>
              </a:p>
              <a:p>
                <a:pPr marL="914400" lvl="1" indent="-514350" algn="just">
                  <a:lnSpc>
                    <a:spcPct val="120000"/>
                  </a:lnSpc>
                  <a:buFont typeface="+mj-lt"/>
                  <a:buAutoNum type="arabicPeriod"/>
                </a:pPr>
                <a14:m>
                  <m:oMath xmlns:m="http://schemas.openxmlformats.org/officeDocument/2006/math">
                    <m:r>
                      <a:rPr lang="en-GB" sz="2000" i="1">
                        <a:solidFill>
                          <a:srgbClr val="000000"/>
                        </a:solidFill>
                        <a:latin typeface="Cambria Math" panose="02040503050406030204" pitchFamily="18" charset="0"/>
                        <a:cs typeface="Times New Roman" panose="02020603050405020304" pitchFamily="18" charset="0"/>
                      </a:rPr>
                      <m:t>𝑃</m:t>
                    </m:r>
                    <m:d>
                      <m:dPr>
                        <m:ctrlPr>
                          <a:rPr lang="en-GB" sz="2000" i="1">
                            <a:solidFill>
                              <a:srgbClr val="000000"/>
                            </a:solidFill>
                            <a:latin typeface="Cambria Math" panose="02040503050406030204" pitchFamily="18" charset="0"/>
                            <a:cs typeface="Times New Roman" panose="02020603050405020304" pitchFamily="18" charset="0"/>
                          </a:rPr>
                        </m:ctrlPr>
                      </m:dPr>
                      <m:e>
                        <m:r>
                          <a:rPr lang="en-NZ" sz="2000" b="0" i="1" smtClean="0">
                            <a:solidFill>
                              <a:srgbClr val="000000"/>
                            </a:solidFill>
                            <a:latin typeface="Cambria Math" panose="02040503050406030204" pitchFamily="18" charset="0"/>
                            <a:cs typeface="Times New Roman" panose="02020603050405020304" pitchFamily="18" charset="0"/>
                          </a:rPr>
                          <m:t>−2</m:t>
                        </m:r>
                        <m:r>
                          <a:rPr lang="en-GB" sz="2000" i="1"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m:t>
                        </m:r>
                        <m:r>
                          <a:rPr lang="en-GB" sz="2000" i="1">
                            <a:solidFill>
                              <a:srgbClr val="000000"/>
                            </a:solidFill>
                            <a:latin typeface="Cambria Math" panose="02040503050406030204" pitchFamily="18" charset="0"/>
                            <a:cs typeface="Times New Roman" panose="02020603050405020304" pitchFamily="18" charset="0"/>
                          </a:rPr>
                          <m:t>𝑍</m:t>
                        </m:r>
                        <m:r>
                          <a:rPr lang="en-GB" sz="2000" i="1"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m:t>
                        </m:r>
                        <m:r>
                          <a:rPr lang="en-NZ" sz="2000" b="0" i="1"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−1.25</m:t>
                        </m:r>
                      </m:e>
                    </m:d>
                  </m:oMath>
                </a14:m>
                <a:endParaRPr lang="en-IN" sz="2000" b="0" dirty="0">
                  <a:solidFill>
                    <a:srgbClr val="000000"/>
                  </a:solidFill>
                  <a:latin typeface="Times New Roman" panose="02020603050405020304" pitchFamily="18" charset="0"/>
                  <a:ea typeface="Cambria Math" panose="02040503050406030204" pitchFamily="18" charset="0"/>
                  <a:cs typeface="Times New Roman" panose="02020603050405020304" pitchFamily="18" charset="0"/>
                </a:endParaRPr>
              </a:p>
              <a:p>
                <a:pPr marL="914400" lvl="1" indent="-514350" algn="just">
                  <a:lnSpc>
                    <a:spcPct val="120000"/>
                  </a:lnSpc>
                  <a:buFont typeface="+mj-lt"/>
                  <a:buAutoNum type="arabicPeriod"/>
                </a:pPr>
                <a14:m>
                  <m:oMath xmlns:m="http://schemas.openxmlformats.org/officeDocument/2006/math">
                    <m:r>
                      <a:rPr lang="en-GB" sz="2000" i="1">
                        <a:solidFill>
                          <a:srgbClr val="000000"/>
                        </a:solidFill>
                        <a:latin typeface="Cambria Math" panose="02040503050406030204" pitchFamily="18" charset="0"/>
                        <a:cs typeface="Times New Roman" panose="02020603050405020304" pitchFamily="18" charset="0"/>
                      </a:rPr>
                      <m:t>𝑃</m:t>
                    </m:r>
                    <m:d>
                      <m:dPr>
                        <m:ctrlPr>
                          <a:rPr lang="en-GB" sz="2000" i="1">
                            <a:solidFill>
                              <a:srgbClr val="000000"/>
                            </a:solidFill>
                            <a:latin typeface="Cambria Math" panose="02040503050406030204" pitchFamily="18" charset="0"/>
                            <a:cs typeface="Times New Roman" panose="02020603050405020304" pitchFamily="18" charset="0"/>
                          </a:rPr>
                        </m:ctrlPr>
                      </m:dPr>
                      <m:e>
                        <m:r>
                          <a:rPr lang="en-NZ" sz="2000" i="1">
                            <a:solidFill>
                              <a:srgbClr val="000000"/>
                            </a:solidFill>
                            <a:latin typeface="Cambria Math" panose="02040503050406030204" pitchFamily="18" charset="0"/>
                            <a:cs typeface="Times New Roman" panose="02020603050405020304" pitchFamily="18" charset="0"/>
                          </a:rPr>
                          <m:t>−</m:t>
                        </m:r>
                        <m:r>
                          <a:rPr lang="en-NZ" sz="2000" b="0" i="1" smtClean="0">
                            <a:solidFill>
                              <a:srgbClr val="000000"/>
                            </a:solidFill>
                            <a:latin typeface="Cambria Math" panose="02040503050406030204" pitchFamily="18" charset="0"/>
                            <a:cs typeface="Times New Roman" panose="02020603050405020304" pitchFamily="18" charset="0"/>
                          </a:rPr>
                          <m:t>1</m:t>
                        </m:r>
                        <m:r>
                          <a:rPr lang="en-GB" sz="20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m:t>
                        </m:r>
                        <m:r>
                          <a:rPr lang="en-GB" sz="2000" i="1">
                            <a:solidFill>
                              <a:srgbClr val="000000"/>
                            </a:solidFill>
                            <a:latin typeface="Cambria Math" panose="02040503050406030204" pitchFamily="18" charset="0"/>
                            <a:cs typeface="Times New Roman" panose="02020603050405020304" pitchFamily="18" charset="0"/>
                          </a:rPr>
                          <m:t>𝑍</m:t>
                        </m:r>
                        <m:r>
                          <a:rPr lang="en-GB" sz="20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m:t>
                        </m:r>
                        <m:r>
                          <a:rPr lang="en-NZ" sz="2000" b="0" i="1"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−0.0</m:t>
                        </m:r>
                        <m:r>
                          <a:rPr lang="en-NZ" sz="20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5</m:t>
                        </m:r>
                      </m:e>
                    </m:d>
                  </m:oMath>
                </a14:m>
                <a:endParaRPr lang="en-IN" sz="2000" b="0" dirty="0">
                  <a:solidFill>
                    <a:srgbClr val="000000"/>
                  </a:solidFill>
                  <a:latin typeface="Times New Roman" panose="02020603050405020304" pitchFamily="18" charset="0"/>
                  <a:ea typeface="Cambria Math" panose="02040503050406030204" pitchFamily="18" charset="0"/>
                  <a:cs typeface="Times New Roman" panose="02020603050405020304" pitchFamily="18" charset="0"/>
                </a:endParaRPr>
              </a:p>
              <a:p>
                <a:pPr marL="914400" lvl="1" indent="-514350" algn="just">
                  <a:lnSpc>
                    <a:spcPct val="120000"/>
                  </a:lnSpc>
                  <a:buFont typeface="+mj-lt"/>
                  <a:buAutoNum type="arabicPeriod"/>
                </a:pPr>
                <a14:m>
                  <m:oMath xmlns:m="http://schemas.openxmlformats.org/officeDocument/2006/math">
                    <m:r>
                      <a:rPr lang="en-GB" sz="2000" i="1">
                        <a:solidFill>
                          <a:srgbClr val="000000"/>
                        </a:solidFill>
                        <a:latin typeface="Cambria Math" panose="02040503050406030204" pitchFamily="18" charset="0"/>
                        <a:cs typeface="Times New Roman" panose="02020603050405020304" pitchFamily="18" charset="0"/>
                      </a:rPr>
                      <m:t>𝑃</m:t>
                    </m:r>
                    <m:d>
                      <m:dPr>
                        <m:ctrlPr>
                          <a:rPr lang="en-GB" sz="2000" i="1">
                            <a:solidFill>
                              <a:srgbClr val="000000"/>
                            </a:solidFill>
                            <a:latin typeface="Cambria Math" panose="02040503050406030204" pitchFamily="18" charset="0"/>
                            <a:cs typeface="Times New Roman" panose="02020603050405020304" pitchFamily="18" charset="0"/>
                          </a:rPr>
                        </m:ctrlPr>
                      </m:dPr>
                      <m:e>
                        <m:r>
                          <a:rPr lang="en-NZ" sz="2000" i="1">
                            <a:solidFill>
                              <a:srgbClr val="000000"/>
                            </a:solidFill>
                            <a:latin typeface="Cambria Math" panose="02040503050406030204" pitchFamily="18" charset="0"/>
                            <a:cs typeface="Times New Roman" panose="02020603050405020304" pitchFamily="18" charset="0"/>
                          </a:rPr>
                          <m:t>−5</m:t>
                        </m:r>
                        <m:r>
                          <a:rPr lang="en-GB" sz="20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m:t>
                        </m:r>
                        <m:r>
                          <a:rPr lang="en-GB" sz="2000" i="1">
                            <a:solidFill>
                              <a:srgbClr val="000000"/>
                            </a:solidFill>
                            <a:latin typeface="Cambria Math" panose="02040503050406030204" pitchFamily="18" charset="0"/>
                            <a:cs typeface="Times New Roman" panose="02020603050405020304" pitchFamily="18" charset="0"/>
                          </a:rPr>
                          <m:t>𝑍</m:t>
                        </m:r>
                        <m:r>
                          <a:rPr lang="en-GB" sz="20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m:t>
                        </m:r>
                        <m:r>
                          <a:rPr lang="en-NZ" sz="20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5</m:t>
                        </m:r>
                      </m:e>
                    </m:d>
                  </m:oMath>
                </a14:m>
                <a:endParaRPr lang="en-IN" sz="2000" b="0" dirty="0">
                  <a:solidFill>
                    <a:srgbClr val="000000"/>
                  </a:solidFill>
                  <a:latin typeface="Times New Roman" panose="02020603050405020304" pitchFamily="18" charset="0"/>
                  <a:ea typeface="Cambria Math" panose="02040503050406030204" pitchFamily="18" charset="0"/>
                  <a:cs typeface="Times New Roman" panose="02020603050405020304" pitchFamily="18" charset="0"/>
                </a:endParaRPr>
              </a:p>
              <a:p>
                <a:pPr marL="514350" indent="-514350" algn="just">
                  <a:buFont typeface="+mj-lt"/>
                  <a:buAutoNum type="arabicPeriod"/>
                </a:pPr>
                <a:endParaRPr lang="en-IN" sz="2400" b="0" dirty="0">
                  <a:solidFill>
                    <a:srgbClr val="000000"/>
                  </a:solidFill>
                  <a:latin typeface="Times New Roman" panose="02020603050405020304" pitchFamily="18" charset="0"/>
                  <a:ea typeface="Cambria Math" panose="02040503050406030204" pitchFamily="18" charset="0"/>
                  <a:cs typeface="Times New Roman" panose="02020603050405020304" pitchFamily="18" charset="0"/>
                </a:endParaRPr>
              </a:p>
              <a:p>
                <a:pPr marL="0" indent="0">
                  <a:buNone/>
                </a:pPr>
                <a:endParaRPr lang="en-IN" b="0" dirty="0">
                  <a:solidFill>
                    <a:srgbClr val="000000"/>
                  </a:solidFill>
                  <a:latin typeface="Times New Roman" panose="02020603050405020304" pitchFamily="18" charset="0"/>
                  <a:ea typeface="Cambria Math" panose="02040503050406030204" pitchFamily="18" charset="0"/>
                  <a:cs typeface="Times New Roman" panose="02020603050405020304" pitchFamily="18" charset="0"/>
                </a:endParaRPr>
              </a:p>
              <a:p>
                <a:pPr marL="0" indent="0">
                  <a:buNone/>
                </a:pPr>
                <a:endParaRPr lang="en-GB" b="0" dirty="0">
                  <a:solidFill>
                    <a:srgbClr val="000000"/>
                  </a:solidFill>
                  <a:latin typeface="Times New Roman" panose="02020603050405020304" pitchFamily="18" charset="0"/>
                  <a:ea typeface="Cambria Math" panose="02040503050406030204" pitchFamily="18" charset="0"/>
                  <a:cs typeface="Times New Roman" panose="02020603050405020304" pitchFamily="18" charset="0"/>
                </a:endParaRPr>
              </a:p>
              <a:p>
                <a:pPr marL="0" indent="0">
                  <a:buNone/>
                </a:pPr>
                <a:endParaRPr lang="en-GB" b="0" dirty="0">
                  <a:solidFill>
                    <a:srgbClr val="000000"/>
                  </a:solidFill>
                  <a:latin typeface="Times New Roman" panose="02020603050405020304" pitchFamily="18" charset="0"/>
                  <a:ea typeface="Cambria Math" panose="02040503050406030204" pitchFamily="18" charset="0"/>
                  <a:cs typeface="Times New Roman" panose="02020603050405020304" pitchFamily="18" charset="0"/>
                </a:endParaRPr>
              </a:p>
              <a:p>
                <a:pPr marL="0" indent="0">
                  <a:buNone/>
                </a:pPr>
                <a:endParaRPr lang="en-GB" dirty="0">
                  <a:solidFill>
                    <a:srgbClr val="000000"/>
                  </a:solidFill>
                  <a:latin typeface="Times New Roman" panose="02020603050405020304" pitchFamily="18"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09600" y="1524000"/>
                <a:ext cx="8229600" cy="4114800"/>
              </a:xfrm>
              <a:blipFill>
                <a:blip r:embed="rId2"/>
                <a:stretch>
                  <a:fillRect l="-1111" t="-1185" r="-1111" b="-2815"/>
                </a:stretch>
              </a:blipFill>
            </p:spPr>
            <p:txBody>
              <a:bodyPr/>
              <a:lstStyle/>
              <a:p>
                <a:r>
                  <a:rPr lang="en-NZ">
                    <a:noFill/>
                  </a:rPr>
                  <a:t> </a:t>
                </a:r>
              </a:p>
            </p:txBody>
          </p:sp>
        </mc:Fallback>
      </mc:AlternateContent>
      <p:sp>
        <p:nvSpPr>
          <p:cNvPr id="4" name="Date Placeholder 3">
            <a:extLst>
              <a:ext uri="{FF2B5EF4-FFF2-40B4-BE49-F238E27FC236}">
                <a16:creationId xmlns:a16="http://schemas.microsoft.com/office/drawing/2014/main" id="{6ADAC22D-A76E-4139-B0DC-ACD1689CD767}"/>
              </a:ext>
            </a:extLst>
          </p:cNvPr>
          <p:cNvSpPr>
            <a:spLocks noGrp="1"/>
          </p:cNvSpPr>
          <p:nvPr>
            <p:ph type="dt" sz="half" idx="10"/>
          </p:nvPr>
        </p:nvSpPr>
        <p:spPr/>
        <p:txBody>
          <a:bodyPr/>
          <a:lstStyle/>
          <a:p>
            <a:pPr>
              <a:defRPr/>
            </a:pPr>
            <a:fld id="{D6BFAE11-9560-4349-A309-D9A794684841}" type="datetime5">
              <a:rPr lang="en-US" smtClean="0"/>
              <a:t>30-Dec-25</a:t>
            </a:fld>
            <a:endParaRPr lang="en-US"/>
          </a:p>
        </p:txBody>
      </p:sp>
      <p:sp>
        <p:nvSpPr>
          <p:cNvPr id="5" name="Footer Placeholder 4">
            <a:extLst>
              <a:ext uri="{FF2B5EF4-FFF2-40B4-BE49-F238E27FC236}">
                <a16:creationId xmlns:a16="http://schemas.microsoft.com/office/drawing/2014/main" id="{61FD210B-A512-49BE-91D1-B9FC883108A7}"/>
              </a:ext>
            </a:extLst>
          </p:cNvPr>
          <p:cNvSpPr>
            <a:spLocks noGrp="1"/>
          </p:cNvSpPr>
          <p:nvPr>
            <p:ph type="ftr" sz="quarter" idx="11"/>
          </p:nvPr>
        </p:nvSpPr>
        <p:spPr/>
        <p:txBody>
          <a:bodyPr/>
          <a:lstStyle/>
          <a:p>
            <a:pPr>
              <a:defRPr/>
            </a:pPr>
            <a:r>
              <a:rPr lang="en-US"/>
              <a:t>T. Mayooran</a:t>
            </a:r>
          </a:p>
        </p:txBody>
      </p:sp>
      <p:sp>
        <p:nvSpPr>
          <p:cNvPr id="6" name="Slide Number Placeholder 5">
            <a:extLst>
              <a:ext uri="{FF2B5EF4-FFF2-40B4-BE49-F238E27FC236}">
                <a16:creationId xmlns:a16="http://schemas.microsoft.com/office/drawing/2014/main" id="{F72CE2A5-9E01-45B6-8685-AF47497166A1}"/>
              </a:ext>
            </a:extLst>
          </p:cNvPr>
          <p:cNvSpPr>
            <a:spLocks noGrp="1"/>
          </p:cNvSpPr>
          <p:nvPr>
            <p:ph type="sldNum" sz="quarter" idx="12"/>
          </p:nvPr>
        </p:nvSpPr>
        <p:spPr/>
        <p:txBody>
          <a:bodyPr/>
          <a:lstStyle/>
          <a:p>
            <a:fld id="{906F6DFE-AA00-4BFD-9D61-CA29BB78DE22}" type="slidenum">
              <a:rPr lang="en-US" altLang="en-US" smtClean="0"/>
              <a:pPr/>
              <a:t>22</a:t>
            </a:fld>
            <a:endParaRPr lang="en-US" altLang="en-US" dirty="0"/>
          </a:p>
        </p:txBody>
      </p:sp>
    </p:spTree>
    <p:extLst>
      <p:ext uri="{BB962C8B-B14F-4D97-AF65-F5344CB8AC3E}">
        <p14:creationId xmlns:p14="http://schemas.microsoft.com/office/powerpoint/2010/main" val="17096524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Empirical Rule</a:t>
            </a:r>
          </a:p>
        </p:txBody>
      </p:sp>
      <p:sp>
        <p:nvSpPr>
          <p:cNvPr id="3" name="Content Placeholder 2"/>
          <p:cNvSpPr>
            <a:spLocks noGrp="1"/>
          </p:cNvSpPr>
          <p:nvPr>
            <p:ph idx="1"/>
          </p:nvPr>
        </p:nvSpPr>
        <p:spPr>
          <a:xfrm>
            <a:off x="609600" y="1524000"/>
            <a:ext cx="8229600" cy="4114800"/>
          </a:xfrm>
        </p:spPr>
        <p:txBody>
          <a:bodyPr/>
          <a:lstStyle/>
          <a:p>
            <a:pPr marL="0" indent="0" algn="just">
              <a:buNone/>
            </a:pPr>
            <a:r>
              <a:rPr lang="en-IN" dirty="0">
                <a:latin typeface="Times New Roman" panose="02020603050405020304" pitchFamily="18" charset="0"/>
                <a:cs typeface="Times New Roman" panose="02020603050405020304" pitchFamily="18" charset="0"/>
              </a:rPr>
              <a:t>Any normal random variable has the following three properties:</a:t>
            </a:r>
          </a:p>
          <a:p>
            <a:pPr marL="514350" indent="-514350" algn="just">
              <a:buClr>
                <a:srgbClr val="002060"/>
              </a:buClr>
              <a:buSzPct val="100000"/>
              <a:buFont typeface="+mj-lt"/>
              <a:buAutoNum type="arabicPeriod"/>
            </a:pPr>
            <a:r>
              <a:rPr lang="en-IN" dirty="0">
                <a:latin typeface="Times New Roman" panose="02020603050405020304" pitchFamily="18" charset="0"/>
                <a:cs typeface="Times New Roman" panose="02020603050405020304" pitchFamily="18" charset="0"/>
              </a:rPr>
              <a:t>68.26% of all possible values lie within one standard deviation about the mean.</a:t>
            </a:r>
          </a:p>
          <a:p>
            <a:pPr marL="514350" indent="-514350" algn="just">
              <a:buClr>
                <a:srgbClr val="002060"/>
              </a:buClr>
              <a:buSzPct val="100000"/>
              <a:buFont typeface="+mj-lt"/>
              <a:buAutoNum type="arabicPeriod"/>
            </a:pPr>
            <a:r>
              <a:rPr lang="en-IN" dirty="0">
                <a:latin typeface="Times New Roman" panose="02020603050405020304" pitchFamily="18" charset="0"/>
                <a:cs typeface="Times New Roman" panose="02020603050405020304" pitchFamily="18" charset="0"/>
              </a:rPr>
              <a:t>95.44% of all possible values lie within two standard deviations about the mean. </a:t>
            </a:r>
          </a:p>
          <a:p>
            <a:pPr marL="514350" indent="-514350" algn="just">
              <a:buClr>
                <a:srgbClr val="002060"/>
              </a:buClr>
              <a:buSzPct val="100000"/>
              <a:buFont typeface="+mj-lt"/>
              <a:buAutoNum type="arabicPeriod"/>
            </a:pPr>
            <a:r>
              <a:rPr lang="en-IN" dirty="0">
                <a:latin typeface="Times New Roman" panose="02020603050405020304" pitchFamily="18" charset="0"/>
                <a:cs typeface="Times New Roman" panose="02020603050405020304" pitchFamily="18" charset="0"/>
              </a:rPr>
              <a:t>99.74% of all possible values lie within three standard deviation about the mean.</a:t>
            </a:r>
            <a:endParaRPr lang="en-GB" dirty="0">
              <a:latin typeface="Times New Roman" panose="02020603050405020304" pitchFamily="18" charset="0"/>
              <a:cs typeface="Times New Roman" panose="02020603050405020304" pitchFamily="18" charset="0"/>
            </a:endParaRPr>
          </a:p>
        </p:txBody>
      </p:sp>
      <p:sp>
        <p:nvSpPr>
          <p:cNvPr id="4" name="Date Placeholder 3">
            <a:extLst>
              <a:ext uri="{FF2B5EF4-FFF2-40B4-BE49-F238E27FC236}">
                <a16:creationId xmlns:a16="http://schemas.microsoft.com/office/drawing/2014/main" id="{C14652D5-DE93-41F0-9866-CFEBFAA4E966}"/>
              </a:ext>
            </a:extLst>
          </p:cNvPr>
          <p:cNvSpPr>
            <a:spLocks noGrp="1"/>
          </p:cNvSpPr>
          <p:nvPr>
            <p:ph type="dt" sz="half" idx="10"/>
          </p:nvPr>
        </p:nvSpPr>
        <p:spPr/>
        <p:txBody>
          <a:bodyPr/>
          <a:lstStyle/>
          <a:p>
            <a:pPr>
              <a:defRPr/>
            </a:pPr>
            <a:fld id="{92E45BCB-7604-4B27-B8BA-3DE03FB918B9}" type="datetime5">
              <a:rPr lang="en-US" smtClean="0"/>
              <a:t>30-Dec-25</a:t>
            </a:fld>
            <a:endParaRPr lang="en-US"/>
          </a:p>
        </p:txBody>
      </p:sp>
      <p:sp>
        <p:nvSpPr>
          <p:cNvPr id="5" name="Footer Placeholder 4">
            <a:extLst>
              <a:ext uri="{FF2B5EF4-FFF2-40B4-BE49-F238E27FC236}">
                <a16:creationId xmlns:a16="http://schemas.microsoft.com/office/drawing/2014/main" id="{7483DC6D-BABC-4D03-9E85-0F3FDE9CE8DC}"/>
              </a:ext>
            </a:extLst>
          </p:cNvPr>
          <p:cNvSpPr>
            <a:spLocks noGrp="1"/>
          </p:cNvSpPr>
          <p:nvPr>
            <p:ph type="ftr" sz="quarter" idx="11"/>
          </p:nvPr>
        </p:nvSpPr>
        <p:spPr/>
        <p:txBody>
          <a:bodyPr/>
          <a:lstStyle/>
          <a:p>
            <a:pPr>
              <a:defRPr/>
            </a:pPr>
            <a:r>
              <a:rPr lang="en-US"/>
              <a:t>T. Mayooran</a:t>
            </a:r>
          </a:p>
        </p:txBody>
      </p:sp>
      <p:sp>
        <p:nvSpPr>
          <p:cNvPr id="6" name="Slide Number Placeholder 5">
            <a:extLst>
              <a:ext uri="{FF2B5EF4-FFF2-40B4-BE49-F238E27FC236}">
                <a16:creationId xmlns:a16="http://schemas.microsoft.com/office/drawing/2014/main" id="{37601D8D-BB0C-4E30-9004-D1F926CD82CF}"/>
              </a:ext>
            </a:extLst>
          </p:cNvPr>
          <p:cNvSpPr>
            <a:spLocks noGrp="1"/>
          </p:cNvSpPr>
          <p:nvPr>
            <p:ph type="sldNum" sz="quarter" idx="12"/>
          </p:nvPr>
        </p:nvSpPr>
        <p:spPr/>
        <p:txBody>
          <a:bodyPr/>
          <a:lstStyle/>
          <a:p>
            <a:fld id="{906F6DFE-AA00-4BFD-9D61-CA29BB78DE22}" type="slidenum">
              <a:rPr lang="en-US" altLang="en-US" smtClean="0"/>
              <a:pPr/>
              <a:t>23</a:t>
            </a:fld>
            <a:endParaRPr lang="en-US" altLang="en-US"/>
          </a:p>
        </p:txBody>
      </p:sp>
    </p:spTree>
    <p:extLst>
      <p:ext uri="{BB962C8B-B14F-4D97-AF65-F5344CB8AC3E}">
        <p14:creationId xmlns:p14="http://schemas.microsoft.com/office/powerpoint/2010/main" val="12965588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524000"/>
            <a:ext cx="8229600" cy="4114800"/>
          </a:xfrm>
        </p:spPr>
        <p:txBody>
          <a:bodyPr/>
          <a:lstStyle/>
          <a:p>
            <a:pPr marL="0" indent="0" algn="just">
              <a:buNone/>
            </a:pPr>
            <a:r>
              <a:rPr lang="en-IN" dirty="0">
                <a:latin typeface="Times New Roman" panose="02020603050405020304" pitchFamily="18" charset="0"/>
                <a:cs typeface="Times New Roman" panose="02020603050405020304" pitchFamily="18" charset="0"/>
              </a:rPr>
              <a:t>The following figure illustrates these properties listed on the previous page.</a:t>
            </a:r>
            <a:endParaRPr lang="en-GB" dirty="0">
              <a:latin typeface="Times New Roman" panose="02020603050405020304" pitchFamily="18" charset="0"/>
              <a:cs typeface="Times New Roman" panose="02020603050405020304" pitchFamily="18" charset="0"/>
            </a:endParaRPr>
          </a:p>
        </p:txBody>
      </p:sp>
      <p:pic>
        <p:nvPicPr>
          <p:cNvPr id="46082" name="Picture 2" descr="http://matheguru.com/images/normalverteilung_68-95-99.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1551709"/>
            <a:ext cx="6781800" cy="4932218"/>
          </a:xfrm>
          <a:prstGeom prst="rect">
            <a:avLst/>
          </a:prstGeom>
          <a:noFill/>
          <a:extLst>
            <a:ext uri="{909E8E84-426E-40DD-AFC4-6F175D3DCCD1}">
              <a14:hiddenFill xmlns:a14="http://schemas.microsoft.com/office/drawing/2010/main">
                <a:solidFill>
                  <a:srgbClr val="FFFFFF"/>
                </a:solidFill>
              </a14:hiddenFill>
            </a:ext>
          </a:extLst>
        </p:spPr>
      </p:pic>
      <p:sp>
        <p:nvSpPr>
          <p:cNvPr id="2" name="Date Placeholder 1">
            <a:extLst>
              <a:ext uri="{FF2B5EF4-FFF2-40B4-BE49-F238E27FC236}">
                <a16:creationId xmlns:a16="http://schemas.microsoft.com/office/drawing/2014/main" id="{27C90FE1-15B1-403F-A198-95FE932E1F54}"/>
              </a:ext>
            </a:extLst>
          </p:cNvPr>
          <p:cNvSpPr>
            <a:spLocks noGrp="1"/>
          </p:cNvSpPr>
          <p:nvPr>
            <p:ph type="dt" sz="half" idx="10"/>
          </p:nvPr>
        </p:nvSpPr>
        <p:spPr/>
        <p:txBody>
          <a:bodyPr/>
          <a:lstStyle/>
          <a:p>
            <a:pPr>
              <a:defRPr/>
            </a:pPr>
            <a:fld id="{112DAA8A-8FB7-4FA3-8561-932E60A3C2E0}" type="datetime5">
              <a:rPr lang="en-US" smtClean="0"/>
              <a:t>30-Dec-25</a:t>
            </a:fld>
            <a:endParaRPr lang="en-US"/>
          </a:p>
        </p:txBody>
      </p:sp>
      <p:sp>
        <p:nvSpPr>
          <p:cNvPr id="4" name="Footer Placeholder 3">
            <a:extLst>
              <a:ext uri="{FF2B5EF4-FFF2-40B4-BE49-F238E27FC236}">
                <a16:creationId xmlns:a16="http://schemas.microsoft.com/office/drawing/2014/main" id="{6B6D9185-4EAE-4A08-B4BC-88C5E9D3F421}"/>
              </a:ext>
            </a:extLst>
          </p:cNvPr>
          <p:cNvSpPr>
            <a:spLocks noGrp="1"/>
          </p:cNvSpPr>
          <p:nvPr>
            <p:ph type="ftr" sz="quarter" idx="11"/>
          </p:nvPr>
        </p:nvSpPr>
        <p:spPr/>
        <p:txBody>
          <a:bodyPr/>
          <a:lstStyle/>
          <a:p>
            <a:pPr>
              <a:defRPr/>
            </a:pPr>
            <a:r>
              <a:rPr lang="en-US"/>
              <a:t>T. Mayooran</a:t>
            </a:r>
          </a:p>
        </p:txBody>
      </p:sp>
      <p:sp>
        <p:nvSpPr>
          <p:cNvPr id="5" name="Slide Number Placeholder 4">
            <a:extLst>
              <a:ext uri="{FF2B5EF4-FFF2-40B4-BE49-F238E27FC236}">
                <a16:creationId xmlns:a16="http://schemas.microsoft.com/office/drawing/2014/main" id="{EE081B5C-6D1A-4248-A5AC-86C6FDE902CA}"/>
              </a:ext>
            </a:extLst>
          </p:cNvPr>
          <p:cNvSpPr>
            <a:spLocks noGrp="1"/>
          </p:cNvSpPr>
          <p:nvPr>
            <p:ph type="sldNum" sz="quarter" idx="12"/>
          </p:nvPr>
        </p:nvSpPr>
        <p:spPr/>
        <p:txBody>
          <a:bodyPr/>
          <a:lstStyle/>
          <a:p>
            <a:fld id="{906F6DFE-AA00-4BFD-9D61-CA29BB78DE22}" type="slidenum">
              <a:rPr lang="en-US" altLang="en-US" smtClean="0"/>
              <a:pPr/>
              <a:t>24</a:t>
            </a:fld>
            <a:endParaRPr lang="en-US" altLang="en-US"/>
          </a:p>
        </p:txBody>
      </p:sp>
    </p:spTree>
    <p:extLst>
      <p:ext uri="{BB962C8B-B14F-4D97-AF65-F5344CB8AC3E}">
        <p14:creationId xmlns:p14="http://schemas.microsoft.com/office/powerpoint/2010/main" val="20467112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81000"/>
            <a:ext cx="7772400" cy="1143000"/>
          </a:xfrm>
        </p:spPr>
        <p:txBody>
          <a:bodyPr/>
          <a:lstStyle/>
          <a:p>
            <a:r>
              <a:rPr lang="en-GB"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Example 5:</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09600" y="1524000"/>
                <a:ext cx="8229600" cy="4114800"/>
              </a:xfrm>
            </p:spPr>
            <p:txBody>
              <a:bodyPr/>
              <a:lstStyle/>
              <a:p>
                <a:pPr marL="0" indent="0" algn="just">
                  <a:buNone/>
                </a:pPr>
                <a:r>
                  <a:rPr lang="en-IN" sz="3000" dirty="0">
                    <a:latin typeface="Times New Roman" panose="02020603050405020304" pitchFamily="18" charset="0"/>
                    <a:cs typeface="Times New Roman" panose="02020603050405020304" pitchFamily="18" charset="0"/>
                  </a:rPr>
                  <a:t>If we want to find </a:t>
                </a:r>
                <a14:m>
                  <m:oMath xmlns:m="http://schemas.openxmlformats.org/officeDocument/2006/math">
                    <m:r>
                      <a:rPr lang="en-US" sz="3000" b="0" i="1" smtClean="0">
                        <a:latin typeface="Cambria Math" panose="02040503050406030204" pitchFamily="18" charset="0"/>
                        <a:cs typeface="Times New Roman" panose="02020603050405020304" pitchFamily="18" charset="0"/>
                      </a:rPr>
                      <m:t>𝑧</m:t>
                    </m:r>
                    <m:r>
                      <a:rPr lang="en-US" sz="3000" b="0" i="1" smtClean="0">
                        <a:latin typeface="Cambria Math" panose="02040503050406030204" pitchFamily="18" charset="0"/>
                        <a:cs typeface="Times New Roman" panose="02020603050405020304" pitchFamily="18" charset="0"/>
                      </a:rPr>
                      <m:t> </m:t>
                    </m:r>
                  </m:oMath>
                </a14:m>
                <a:r>
                  <a:rPr lang="en-IN" sz="3000" dirty="0">
                    <a:latin typeface="Times New Roman" panose="02020603050405020304" pitchFamily="18" charset="0"/>
                    <a:cs typeface="Times New Roman" panose="02020603050405020304" pitchFamily="18" charset="0"/>
                  </a:rPr>
                  <a:t>so that </a:t>
                </a:r>
                <a14:m>
                  <m:oMath xmlns:m="http://schemas.openxmlformats.org/officeDocument/2006/math">
                    <m:r>
                      <a:rPr lang="en-US" sz="3000" b="0" i="1" smtClean="0">
                        <a:latin typeface="Cambria Math" panose="02040503050406030204" pitchFamily="18" charset="0"/>
                        <a:cs typeface="Times New Roman" panose="02020603050405020304" pitchFamily="18" charset="0"/>
                      </a:rPr>
                      <m:t>𝑃</m:t>
                    </m:r>
                    <m:d>
                      <m:dPr>
                        <m:ctrlPr>
                          <a:rPr lang="en-US" sz="3000" b="0" i="1" smtClean="0">
                            <a:latin typeface="Cambria Math" panose="02040503050406030204" pitchFamily="18" charset="0"/>
                            <a:cs typeface="Times New Roman" panose="02020603050405020304" pitchFamily="18" charset="0"/>
                          </a:rPr>
                        </m:ctrlPr>
                      </m:dPr>
                      <m:e>
                        <m:r>
                          <a:rPr lang="en-US" sz="3000" b="0" i="1" smtClean="0">
                            <a:latin typeface="Cambria Math" panose="02040503050406030204" pitchFamily="18" charset="0"/>
                            <a:cs typeface="Times New Roman" panose="02020603050405020304" pitchFamily="18" charset="0"/>
                          </a:rPr>
                          <m:t>𝑍</m:t>
                        </m:r>
                        <m:r>
                          <a:rPr lang="en-US" sz="3000" b="0" i="1" smtClean="0">
                            <a:latin typeface="Cambria Math" panose="02040503050406030204" pitchFamily="18" charset="0"/>
                            <a:ea typeface="Cambria Math" panose="02040503050406030204" pitchFamily="18" charset="0"/>
                            <a:cs typeface="Times New Roman" panose="02020603050405020304" pitchFamily="18" charset="0"/>
                          </a:rPr>
                          <m:t>≤</m:t>
                        </m:r>
                        <m:r>
                          <a:rPr lang="en-US" sz="3000" b="0" i="1" smtClean="0">
                            <a:latin typeface="Cambria Math" panose="02040503050406030204" pitchFamily="18" charset="0"/>
                            <a:ea typeface="Cambria Math" panose="02040503050406030204" pitchFamily="18" charset="0"/>
                            <a:cs typeface="Times New Roman" panose="02020603050405020304" pitchFamily="18" charset="0"/>
                          </a:rPr>
                          <m:t>𝑧</m:t>
                        </m:r>
                      </m:e>
                    </m:d>
                    <m:r>
                      <a:rPr lang="en-US" sz="3000" b="0" i="1" smtClean="0">
                        <a:latin typeface="Cambria Math" panose="02040503050406030204" pitchFamily="18" charset="0"/>
                        <a:ea typeface="Cambria Math" panose="02040503050406030204" pitchFamily="18" charset="0"/>
                        <a:cs typeface="Times New Roman" panose="02020603050405020304" pitchFamily="18" charset="0"/>
                      </a:rPr>
                      <m:t>=0.95</m:t>
                    </m:r>
                  </m:oMath>
                </a14:m>
                <a:r>
                  <a:rPr lang="en-IN" sz="3000" dirty="0">
                    <a:latin typeface="Times New Roman" panose="02020603050405020304" pitchFamily="18" charset="0"/>
                    <a:cs typeface="Times New Roman" panose="02020603050405020304" pitchFamily="18" charset="0"/>
                  </a:rPr>
                  <a:t> , we locate 0.95 (or a close value) in the body of the table then identify the corresponding </a:t>
                </a:r>
                <a:r>
                  <a:rPr lang="en-IN" sz="3000" i="1" dirty="0">
                    <a:latin typeface="Times New Roman" panose="02020603050405020304" pitchFamily="18" charset="0"/>
                    <a:cs typeface="Times New Roman" panose="02020603050405020304" pitchFamily="18" charset="0"/>
                  </a:rPr>
                  <a:t>z</a:t>
                </a:r>
                <a:r>
                  <a:rPr lang="en-IN" sz="3000" dirty="0">
                    <a:latin typeface="Times New Roman" panose="02020603050405020304" pitchFamily="18" charset="0"/>
                    <a:cs typeface="Times New Roman" panose="02020603050405020304" pitchFamily="18" charset="0"/>
                  </a:rPr>
                  <a:t> value from the first column and the top row of the table. Here, we can locate two equidistant probability values 0.9495 and 0.9505 from 0.95 in the Table 2. We go left and up for the backward search to get 1.64 and 1.65 respectively. So, can be obtained exactly as 1.645 (by interpolation).</a:t>
                </a:r>
                <a:endParaRPr lang="en-GB" sz="3000" dirty="0">
                  <a:latin typeface="Times New Roman" panose="02020603050405020304" pitchFamily="18"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09600" y="1524000"/>
                <a:ext cx="8229600" cy="4114800"/>
              </a:xfrm>
              <a:blipFill>
                <a:blip r:embed="rId3"/>
                <a:stretch>
                  <a:fillRect l="-1704" t="-1926" r="-1704" b="-6815"/>
                </a:stretch>
              </a:blipFill>
            </p:spPr>
            <p:txBody>
              <a:bodyPr/>
              <a:lstStyle/>
              <a:p>
                <a:r>
                  <a:rPr lang="en-NZ">
                    <a:noFill/>
                  </a:rPr>
                  <a:t> </a:t>
                </a:r>
              </a:p>
            </p:txBody>
          </p:sp>
        </mc:Fallback>
      </mc:AlternateContent>
      <p:sp>
        <p:nvSpPr>
          <p:cNvPr id="4" name="Date Placeholder 3">
            <a:extLst>
              <a:ext uri="{FF2B5EF4-FFF2-40B4-BE49-F238E27FC236}">
                <a16:creationId xmlns:a16="http://schemas.microsoft.com/office/drawing/2014/main" id="{7E2B51B2-0DAE-4378-9F3C-D9B3D30932BE}"/>
              </a:ext>
            </a:extLst>
          </p:cNvPr>
          <p:cNvSpPr>
            <a:spLocks noGrp="1"/>
          </p:cNvSpPr>
          <p:nvPr>
            <p:ph type="dt" sz="half" idx="10"/>
          </p:nvPr>
        </p:nvSpPr>
        <p:spPr/>
        <p:txBody>
          <a:bodyPr/>
          <a:lstStyle/>
          <a:p>
            <a:pPr>
              <a:defRPr/>
            </a:pPr>
            <a:fld id="{82961C16-8261-48B0-AC57-ACA32305F31A}" type="datetime5">
              <a:rPr lang="en-US" smtClean="0"/>
              <a:t>30-Dec-25</a:t>
            </a:fld>
            <a:endParaRPr lang="en-US"/>
          </a:p>
        </p:txBody>
      </p:sp>
      <p:sp>
        <p:nvSpPr>
          <p:cNvPr id="5" name="Footer Placeholder 4">
            <a:extLst>
              <a:ext uri="{FF2B5EF4-FFF2-40B4-BE49-F238E27FC236}">
                <a16:creationId xmlns:a16="http://schemas.microsoft.com/office/drawing/2014/main" id="{4E1BF488-E088-44CB-9BC3-D5BBC6522805}"/>
              </a:ext>
            </a:extLst>
          </p:cNvPr>
          <p:cNvSpPr>
            <a:spLocks noGrp="1"/>
          </p:cNvSpPr>
          <p:nvPr>
            <p:ph type="ftr" sz="quarter" idx="11"/>
          </p:nvPr>
        </p:nvSpPr>
        <p:spPr/>
        <p:txBody>
          <a:bodyPr/>
          <a:lstStyle/>
          <a:p>
            <a:pPr>
              <a:defRPr/>
            </a:pPr>
            <a:r>
              <a:rPr lang="en-US"/>
              <a:t>T. Mayooran</a:t>
            </a:r>
          </a:p>
        </p:txBody>
      </p:sp>
      <p:sp>
        <p:nvSpPr>
          <p:cNvPr id="6" name="Slide Number Placeholder 5">
            <a:extLst>
              <a:ext uri="{FF2B5EF4-FFF2-40B4-BE49-F238E27FC236}">
                <a16:creationId xmlns:a16="http://schemas.microsoft.com/office/drawing/2014/main" id="{BAD47845-CBF6-49DC-9DCE-029AC4414CF1}"/>
              </a:ext>
            </a:extLst>
          </p:cNvPr>
          <p:cNvSpPr>
            <a:spLocks noGrp="1"/>
          </p:cNvSpPr>
          <p:nvPr>
            <p:ph type="sldNum" sz="quarter" idx="12"/>
          </p:nvPr>
        </p:nvSpPr>
        <p:spPr/>
        <p:txBody>
          <a:bodyPr/>
          <a:lstStyle/>
          <a:p>
            <a:fld id="{906F6DFE-AA00-4BFD-9D61-CA29BB78DE22}" type="slidenum">
              <a:rPr lang="en-US" altLang="en-US" smtClean="0"/>
              <a:pPr/>
              <a:t>25</a:t>
            </a:fld>
            <a:endParaRPr lang="en-US" altLang="en-US"/>
          </a:p>
        </p:txBody>
      </p:sp>
    </p:spTree>
    <p:extLst>
      <p:ext uri="{BB962C8B-B14F-4D97-AF65-F5344CB8AC3E}">
        <p14:creationId xmlns:p14="http://schemas.microsoft.com/office/powerpoint/2010/main" val="18544934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20486" y="1524000"/>
                <a:ext cx="8218714" cy="4114800"/>
              </a:xfrm>
            </p:spPr>
            <p:txBody>
              <a:bodyPr/>
              <a:lstStyle/>
              <a:p>
                <a:pPr marL="0" indent="0" algn="just">
                  <a:buNone/>
                </a:pPr>
                <a:r>
                  <a:rPr lang="en-IN" dirty="0">
                    <a:latin typeface="Times New Roman" panose="02020603050405020304" pitchFamily="18" charset="0"/>
                    <a:cs typeface="Times New Roman" panose="02020603050405020304" pitchFamily="18" charset="0"/>
                  </a:rPr>
                  <a:t>In other cases when it is not exactly in between, consider the closest probability value to obtain the corresponding </a:t>
                </a:r>
                <a:r>
                  <a:rPr lang="en-IN" i="1" dirty="0">
                    <a:latin typeface="Times New Roman" panose="02020603050405020304" pitchFamily="18" charset="0"/>
                    <a:cs typeface="Times New Roman" panose="02020603050405020304" pitchFamily="18" charset="0"/>
                  </a:rPr>
                  <a:t>z</a:t>
                </a:r>
                <a:r>
                  <a:rPr lang="en-IN" dirty="0">
                    <a:latin typeface="Times New Roman" panose="02020603050405020304" pitchFamily="18" charset="0"/>
                    <a:cs typeface="Times New Roman" panose="02020603050405020304" pitchFamily="18" charset="0"/>
                  </a:rPr>
                  <a:t> value.</a:t>
                </a:r>
              </a:p>
              <a:p>
                <a:pPr marL="0" indent="0" algn="just">
                  <a:buNone/>
                </a:pPr>
                <a:endParaRPr lang="en-IN" dirty="0">
                  <a:latin typeface="Times New Roman" panose="02020603050405020304" pitchFamily="18" charset="0"/>
                  <a:cs typeface="Times New Roman" panose="02020603050405020304" pitchFamily="18" charset="0"/>
                </a:endParaRPr>
              </a:p>
              <a:p>
                <a:pPr marL="0" indent="0" algn="just">
                  <a:buNone/>
                </a:pPr>
                <a:r>
                  <a:rPr lang="en-GB"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Example 6:</a:t>
                </a:r>
              </a:p>
              <a:p>
                <a:pPr marL="0" indent="0" algn="just">
                  <a:buNone/>
                </a:pPr>
                <a:r>
                  <a:rPr lang="en-IN" dirty="0">
                    <a:latin typeface="Times New Roman" panose="02020603050405020304" pitchFamily="18" charset="0"/>
                    <a:cs typeface="Times New Roman" panose="02020603050405020304" pitchFamily="18" charset="0"/>
                  </a:rPr>
                  <a:t>Obtaining </a:t>
                </a:r>
                <a:r>
                  <a:rPr lang="en-IN" i="1" dirty="0">
                    <a:latin typeface="Times New Roman" panose="02020603050405020304" pitchFamily="18" charset="0"/>
                    <a:cs typeface="Times New Roman" panose="02020603050405020304" pitchFamily="18" charset="0"/>
                  </a:rPr>
                  <a:t>z</a:t>
                </a:r>
                <a:r>
                  <a:rPr lang="en-IN" dirty="0">
                    <a:latin typeface="Times New Roman" panose="02020603050405020304" pitchFamily="18" charset="0"/>
                    <a:cs typeface="Times New Roman" panose="02020603050405020304" pitchFamily="18" charset="0"/>
                  </a:rPr>
                  <a:t> so that </a:t>
                </a:r>
                <a14:m>
                  <m:oMath xmlns:m="http://schemas.openxmlformats.org/officeDocument/2006/math">
                    <m:r>
                      <a:rPr lang="en-US" i="1">
                        <a:latin typeface="Cambria Math" panose="02040503050406030204" pitchFamily="18" charset="0"/>
                        <a:cs typeface="Times New Roman" panose="02020603050405020304" pitchFamily="18" charset="0"/>
                      </a:rPr>
                      <m:t>𝑃</m:t>
                    </m:r>
                    <m:d>
                      <m:dPr>
                        <m:ctrlPr>
                          <a:rPr lang="en-US" i="1">
                            <a:latin typeface="Cambria Math" panose="02040503050406030204" pitchFamily="18" charset="0"/>
                            <a:cs typeface="Times New Roman" panose="02020603050405020304" pitchFamily="18" charset="0"/>
                          </a:rPr>
                        </m:ctrlPr>
                      </m:dPr>
                      <m:e>
                        <m:r>
                          <a:rPr lang="en-US" i="1">
                            <a:latin typeface="Cambria Math" panose="02040503050406030204" pitchFamily="18" charset="0"/>
                            <a:cs typeface="Times New Roman" panose="02020603050405020304" pitchFamily="18" charset="0"/>
                          </a:rPr>
                          <m:t>𝑍</m:t>
                        </m:r>
                        <m:r>
                          <a:rPr lang="en-US" i="1">
                            <a:latin typeface="Cambria Math" panose="02040503050406030204" pitchFamily="18" charset="0"/>
                            <a:ea typeface="Cambria Math" panose="02040503050406030204" pitchFamily="18" charset="0"/>
                            <a:cs typeface="Times New Roman" panose="02020603050405020304" pitchFamily="18" charset="0"/>
                          </a:rPr>
                          <m:t>≤</m:t>
                        </m:r>
                        <m:r>
                          <a:rPr lang="en-US" i="1">
                            <a:latin typeface="Cambria Math" panose="02040503050406030204" pitchFamily="18" charset="0"/>
                            <a:ea typeface="Cambria Math" panose="02040503050406030204" pitchFamily="18" charset="0"/>
                            <a:cs typeface="Times New Roman" panose="02020603050405020304" pitchFamily="18" charset="0"/>
                          </a:rPr>
                          <m:t>𝑧</m:t>
                        </m:r>
                      </m:e>
                    </m:d>
                    <m:r>
                      <a:rPr lang="en-US" i="1">
                        <a:latin typeface="Cambria Math" panose="02040503050406030204" pitchFamily="18" charset="0"/>
                        <a:ea typeface="Cambria Math" panose="02040503050406030204" pitchFamily="18" charset="0"/>
                        <a:cs typeface="Times New Roman" panose="02020603050405020304" pitchFamily="18" charset="0"/>
                      </a:rPr>
                      <m:t>=0.</m:t>
                    </m:r>
                    <m:r>
                      <a:rPr lang="en-US" b="0" i="1" smtClean="0">
                        <a:latin typeface="Cambria Math" panose="02040503050406030204" pitchFamily="18" charset="0"/>
                        <a:ea typeface="Cambria Math" panose="02040503050406030204" pitchFamily="18" charset="0"/>
                        <a:cs typeface="Times New Roman" panose="02020603050405020304" pitchFamily="18" charset="0"/>
                      </a:rPr>
                      <m:t>6234</m:t>
                    </m:r>
                  </m:oMath>
                </a14:m>
                <a:r>
                  <a:rPr lang="en-IN" dirty="0">
                    <a:latin typeface="Times New Roman" panose="02020603050405020304" pitchFamily="18" charset="0"/>
                    <a:cs typeface="Times New Roman" panose="02020603050405020304" pitchFamily="18" charset="0"/>
                  </a:rPr>
                  <a:t> leads to </a:t>
                </a:r>
                <a14:m>
                  <m:oMath xmlns:m="http://schemas.openxmlformats.org/officeDocument/2006/math">
                    <m:r>
                      <a:rPr lang="en-IN" i="1" dirty="0" smtClean="0">
                        <a:latin typeface="Cambria Math" panose="02040503050406030204" pitchFamily="18" charset="0"/>
                        <a:cs typeface="Times New Roman" panose="02020603050405020304" pitchFamily="18" charset="0"/>
                      </a:rPr>
                      <m:t>𝑧</m:t>
                    </m:r>
                    <m:r>
                      <a:rPr lang="en-IN" i="1" dirty="0" smtClean="0">
                        <a:latin typeface="Cambria Math" panose="02040503050406030204" pitchFamily="18" charset="0"/>
                        <a:cs typeface="Times New Roman" panose="02020603050405020304" pitchFamily="18" charset="0"/>
                      </a:rPr>
                      <m:t>=0.31,</m:t>
                    </m:r>
                  </m:oMath>
                </a14:m>
                <a:r>
                  <a:rPr lang="en-IN" dirty="0">
                    <a:latin typeface="Times New Roman" panose="02020603050405020304" pitchFamily="18" charset="0"/>
                    <a:cs typeface="Times New Roman" panose="02020603050405020304" pitchFamily="18" charset="0"/>
                  </a:rPr>
                  <a:t> because in the Table 2, 0.6217 is the closest probability value.</a:t>
                </a:r>
                <a:endParaRPr lang="en-GB" dirty="0">
                  <a:latin typeface="Times New Roman" panose="02020603050405020304" pitchFamily="18"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20486" y="1524000"/>
                <a:ext cx="8218714" cy="4114800"/>
              </a:xfrm>
              <a:blipFill>
                <a:blip r:embed="rId3"/>
                <a:stretch>
                  <a:fillRect l="-2003" t="-2074" r="-1855" b="-8889"/>
                </a:stretch>
              </a:blipFill>
            </p:spPr>
            <p:txBody>
              <a:bodyPr/>
              <a:lstStyle/>
              <a:p>
                <a:r>
                  <a:rPr lang="en-NZ">
                    <a:noFill/>
                  </a:rPr>
                  <a:t> </a:t>
                </a:r>
              </a:p>
            </p:txBody>
          </p:sp>
        </mc:Fallback>
      </mc:AlternateContent>
      <p:sp>
        <p:nvSpPr>
          <p:cNvPr id="2" name="Date Placeholder 1">
            <a:extLst>
              <a:ext uri="{FF2B5EF4-FFF2-40B4-BE49-F238E27FC236}">
                <a16:creationId xmlns:a16="http://schemas.microsoft.com/office/drawing/2014/main" id="{8BFB1CF8-0911-4EA4-937A-3C600F46A2C6}"/>
              </a:ext>
            </a:extLst>
          </p:cNvPr>
          <p:cNvSpPr>
            <a:spLocks noGrp="1"/>
          </p:cNvSpPr>
          <p:nvPr>
            <p:ph type="dt" sz="half" idx="10"/>
          </p:nvPr>
        </p:nvSpPr>
        <p:spPr/>
        <p:txBody>
          <a:bodyPr/>
          <a:lstStyle/>
          <a:p>
            <a:pPr>
              <a:defRPr/>
            </a:pPr>
            <a:fld id="{337D90D8-D674-4484-A0CA-D962C05E817E}" type="datetime5">
              <a:rPr lang="en-US" smtClean="0"/>
              <a:t>30-Dec-25</a:t>
            </a:fld>
            <a:endParaRPr lang="en-US"/>
          </a:p>
        </p:txBody>
      </p:sp>
      <p:sp>
        <p:nvSpPr>
          <p:cNvPr id="4" name="Footer Placeholder 3">
            <a:extLst>
              <a:ext uri="{FF2B5EF4-FFF2-40B4-BE49-F238E27FC236}">
                <a16:creationId xmlns:a16="http://schemas.microsoft.com/office/drawing/2014/main" id="{B41BBB91-70A2-429D-B9EF-6ACFAF98545D}"/>
              </a:ext>
            </a:extLst>
          </p:cNvPr>
          <p:cNvSpPr>
            <a:spLocks noGrp="1"/>
          </p:cNvSpPr>
          <p:nvPr>
            <p:ph type="ftr" sz="quarter" idx="11"/>
          </p:nvPr>
        </p:nvSpPr>
        <p:spPr/>
        <p:txBody>
          <a:bodyPr/>
          <a:lstStyle/>
          <a:p>
            <a:pPr>
              <a:defRPr/>
            </a:pPr>
            <a:r>
              <a:rPr lang="en-US"/>
              <a:t>T. Mayooran</a:t>
            </a:r>
          </a:p>
        </p:txBody>
      </p:sp>
      <p:sp>
        <p:nvSpPr>
          <p:cNvPr id="5" name="Slide Number Placeholder 4">
            <a:extLst>
              <a:ext uri="{FF2B5EF4-FFF2-40B4-BE49-F238E27FC236}">
                <a16:creationId xmlns:a16="http://schemas.microsoft.com/office/drawing/2014/main" id="{761338D0-DD35-4BF1-9F4F-5D5DE59C6753}"/>
              </a:ext>
            </a:extLst>
          </p:cNvPr>
          <p:cNvSpPr>
            <a:spLocks noGrp="1"/>
          </p:cNvSpPr>
          <p:nvPr>
            <p:ph type="sldNum" sz="quarter" idx="12"/>
          </p:nvPr>
        </p:nvSpPr>
        <p:spPr/>
        <p:txBody>
          <a:bodyPr/>
          <a:lstStyle/>
          <a:p>
            <a:fld id="{906F6DFE-AA00-4BFD-9D61-CA29BB78DE22}" type="slidenum">
              <a:rPr lang="en-US" altLang="en-US" smtClean="0"/>
              <a:pPr/>
              <a:t>26</a:t>
            </a:fld>
            <a:endParaRPr lang="en-US" altLang="en-US"/>
          </a:p>
        </p:txBody>
      </p:sp>
    </p:spTree>
    <p:extLst>
      <p:ext uri="{BB962C8B-B14F-4D97-AF65-F5344CB8AC3E}">
        <p14:creationId xmlns:p14="http://schemas.microsoft.com/office/powerpoint/2010/main" val="41820472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81000"/>
            <a:ext cx="7772400" cy="1143000"/>
          </a:xfrm>
        </p:spPr>
        <p:txBody>
          <a:bodyPr/>
          <a:lstStyle/>
          <a:p>
            <a:r>
              <a:rPr lang="en-GB"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Example 7:</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14548" y="1540823"/>
                <a:ext cx="8224652" cy="4114800"/>
              </a:xfrm>
            </p:spPr>
            <p:txBody>
              <a:bodyPr/>
              <a:lstStyle/>
              <a:p>
                <a:pPr marL="0" indent="0" algn="just">
                  <a:buNone/>
                </a:pPr>
                <a:r>
                  <a:rPr lang="en-US" dirty="0">
                    <a:latin typeface="Times New Roman" panose="02020603050405020304" pitchFamily="18" charset="0"/>
                    <a:cs typeface="Times New Roman" panose="02020603050405020304" pitchFamily="18" charset="0"/>
                  </a:rPr>
                  <a:t>Let us consider </a:t>
                </a:r>
                <a:r>
                  <a:rPr lang="en-US" i="1" dirty="0">
                    <a:latin typeface="Times New Roman" panose="02020603050405020304" pitchFamily="18" charset="0"/>
                    <a:cs typeface="Times New Roman" panose="02020603050405020304" pitchFamily="18" charset="0"/>
                  </a:rPr>
                  <a:t>X</a:t>
                </a:r>
                <a:r>
                  <a:rPr lang="en-US" dirty="0">
                    <a:latin typeface="Times New Roman" panose="02020603050405020304" pitchFamily="18" charset="0"/>
                    <a:cs typeface="Times New Roman" panose="02020603050405020304" pitchFamily="18" charset="0"/>
                  </a:rPr>
                  <a:t> has a normal distribution with mean </a:t>
                </a:r>
                <a14:m>
                  <m:oMath xmlns:m="http://schemas.openxmlformats.org/officeDocument/2006/math">
                    <m:r>
                      <a:rPr lang="en-US" i="1" smtClean="0">
                        <a:latin typeface="Cambria Math" panose="02040503050406030204" pitchFamily="18" charset="0"/>
                        <a:ea typeface="Cambria Math" panose="02040503050406030204" pitchFamily="18" charset="0"/>
                        <a:cs typeface="Times New Roman" panose="02020603050405020304" pitchFamily="18" charset="0"/>
                      </a:rPr>
                      <m:t>𝜇</m:t>
                    </m:r>
                    <m:r>
                      <a:rPr lang="en-US" b="0" i="1" smtClean="0">
                        <a:latin typeface="Cambria Math" panose="02040503050406030204" pitchFamily="18" charset="0"/>
                        <a:ea typeface="Cambria Math" panose="02040503050406030204" pitchFamily="18" charset="0"/>
                        <a:cs typeface="Times New Roman" panose="02020603050405020304" pitchFamily="18" charset="0"/>
                      </a:rPr>
                      <m:t>=15.0</m:t>
                    </m:r>
                  </m:oMath>
                </a14:m>
                <a:r>
                  <a:rPr lang="en-US" dirty="0">
                    <a:latin typeface="Times New Roman" panose="02020603050405020304" pitchFamily="18" charset="0"/>
                    <a:cs typeface="Times New Roman" panose="02020603050405020304" pitchFamily="18" charset="0"/>
                  </a:rPr>
                  <a:t> and standard deviation </a:t>
                </a:r>
                <a14:m>
                  <m:oMath xmlns:m="http://schemas.openxmlformats.org/officeDocument/2006/math">
                    <m:r>
                      <a:rPr lang="en-US" i="1" smtClean="0">
                        <a:latin typeface="Cambria Math" panose="02040503050406030204" pitchFamily="18" charset="0"/>
                        <a:ea typeface="Cambria Math" panose="02040503050406030204" pitchFamily="18" charset="0"/>
                        <a:cs typeface="Times New Roman" panose="02020603050405020304" pitchFamily="18" charset="0"/>
                      </a:rPr>
                      <m:t>𝜎</m:t>
                    </m:r>
                    <m:r>
                      <a:rPr lang="en-US" b="0" i="1" smtClean="0">
                        <a:latin typeface="Cambria Math" panose="02040503050406030204" pitchFamily="18" charset="0"/>
                        <a:ea typeface="Cambria Math" panose="02040503050406030204" pitchFamily="18" charset="0"/>
                        <a:cs typeface="Times New Roman" panose="02020603050405020304" pitchFamily="18" charset="0"/>
                      </a:rPr>
                      <m:t>=2.0 </m:t>
                    </m:r>
                  </m:oMath>
                </a14:m>
                <a:r>
                  <a:rPr lang="en-US" dirty="0">
                    <a:latin typeface="Times New Roman" panose="02020603050405020304" pitchFamily="18" charset="0"/>
                    <a:cs typeface="Times New Roman" panose="02020603050405020304" pitchFamily="18" charset="0"/>
                  </a:rPr>
                  <a:t>.  In short it can be indicated as </a:t>
                </a:r>
                <a14:m>
                  <m:oMath xmlns:m="http://schemas.openxmlformats.org/officeDocument/2006/math">
                    <m:r>
                      <a:rPr lang="en-US" b="0" i="1" smtClean="0">
                        <a:latin typeface="Cambria Math" panose="02040503050406030204" pitchFamily="18" charset="0"/>
                        <a:cs typeface="Times New Roman" panose="02020603050405020304" pitchFamily="18" charset="0"/>
                      </a:rPr>
                      <m:t>𝑋</m:t>
                    </m:r>
                    <m:r>
                      <a:rPr lang="en-US" b="0" i="1" smtClean="0">
                        <a:latin typeface="Cambria Math" panose="02040503050406030204" pitchFamily="18" charset="0"/>
                        <a:cs typeface="Times New Roman" panose="02020603050405020304" pitchFamily="18" charset="0"/>
                      </a:rPr>
                      <m:t> ~ </m:t>
                    </m:r>
                    <m:r>
                      <a:rPr lang="en-US" b="0" i="1" smtClean="0">
                        <a:latin typeface="Cambria Math" panose="02040503050406030204" pitchFamily="18" charset="0"/>
                        <a:ea typeface="Cambria Math" panose="02040503050406030204" pitchFamily="18" charset="0"/>
                        <a:cs typeface="Times New Roman" panose="02020603050405020304" pitchFamily="18" charset="0"/>
                      </a:rPr>
                      <m:t>𝑁𝑜𝑟</m:t>
                    </m:r>
                    <m:r>
                      <a:rPr lang="en-US" b="0" i="1" smtClean="0">
                        <a:latin typeface="Cambria Math" panose="02040503050406030204" pitchFamily="18" charset="0"/>
                        <a:ea typeface="Cambria Math" panose="02040503050406030204" pitchFamily="18" charset="0"/>
                        <a:cs typeface="Times New Roman" panose="02020603050405020304" pitchFamily="18" charset="0"/>
                      </a:rPr>
                      <m:t>(15,</m:t>
                    </m:r>
                    <m:sSup>
                      <m:sSupPr>
                        <m:ctrlPr>
                          <a:rPr lang="en-US" b="0" i="1" smtClean="0">
                            <a:latin typeface="Cambria Math" panose="02040503050406030204" pitchFamily="18" charset="0"/>
                            <a:ea typeface="Cambria Math" panose="02040503050406030204" pitchFamily="18" charset="0"/>
                            <a:cs typeface="Times New Roman" panose="02020603050405020304" pitchFamily="18" charset="0"/>
                          </a:rPr>
                        </m:ctrlPr>
                      </m:sSupPr>
                      <m:e>
                        <m:r>
                          <a:rPr lang="en-US" b="0" i="1" smtClean="0">
                            <a:latin typeface="Cambria Math" panose="02040503050406030204" pitchFamily="18" charset="0"/>
                            <a:ea typeface="Cambria Math" panose="02040503050406030204" pitchFamily="18" charset="0"/>
                            <a:cs typeface="Times New Roman" panose="02020603050405020304" pitchFamily="18" charset="0"/>
                          </a:rPr>
                          <m:t>2.0</m:t>
                        </m:r>
                      </m:e>
                      <m:sup>
                        <m:r>
                          <a:rPr lang="en-US" b="0" i="1" smtClean="0">
                            <a:latin typeface="Cambria Math" panose="02040503050406030204" pitchFamily="18" charset="0"/>
                            <a:ea typeface="Cambria Math" panose="02040503050406030204" pitchFamily="18" charset="0"/>
                            <a:cs typeface="Times New Roman" panose="02020603050405020304" pitchFamily="18" charset="0"/>
                          </a:rPr>
                          <m:t>2</m:t>
                        </m:r>
                      </m:sup>
                    </m:sSup>
                    <m:r>
                      <a:rPr lang="en-US" b="0" i="1" smtClean="0">
                        <a:latin typeface="Cambria Math" panose="02040503050406030204" pitchFamily="18" charset="0"/>
                        <a:ea typeface="Cambria Math" panose="02040503050406030204" pitchFamily="18" charset="0"/>
                        <a:cs typeface="Times New Roman" panose="02020603050405020304" pitchFamily="18" charset="0"/>
                      </a:rPr>
                      <m:t>)</m:t>
                    </m:r>
                  </m:oMath>
                </a14:m>
                <a:endParaRPr lang="en-GB" dirty="0">
                  <a:latin typeface="Times New Roman" panose="02020603050405020304" pitchFamily="18" charset="0"/>
                  <a:cs typeface="Times New Roman" panose="02020603050405020304" pitchFamily="18" charset="0"/>
                </a:endParaRPr>
              </a:p>
              <a:p>
                <a:pPr marL="0" indent="0" algn="just">
                  <a:buNone/>
                </a:pPr>
                <a:r>
                  <a:rPr lang="en-US" dirty="0"/>
                  <a:t>To obtain </a:t>
                </a:r>
                <a14:m>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𝑋</m:t>
                        </m:r>
                        <m:r>
                          <a:rPr lang="en-US" b="0" i="1" smtClean="0">
                            <a:latin typeface="Cambria Math" panose="02040503050406030204" pitchFamily="18" charset="0"/>
                          </a:rPr>
                          <m:t>&gt;10.0</m:t>
                        </m:r>
                      </m:e>
                    </m:d>
                    <m:r>
                      <a:rPr lang="en-US" b="0" i="1" smtClean="0">
                        <a:latin typeface="Cambria Math" panose="02040503050406030204" pitchFamily="18" charset="0"/>
                      </a:rPr>
                      <m:t>,</m:t>
                    </m:r>
                  </m:oMath>
                </a14:m>
                <a:endParaRPr lang="en-GB" dirty="0">
                  <a:latin typeface="Times New Roman" panose="02020603050405020304" pitchFamily="18" charset="0"/>
                  <a:cs typeface="Times New Roman" panose="02020603050405020304" pitchFamily="18" charset="0"/>
                </a:endParaRPr>
              </a:p>
              <a:p>
                <a:pPr marL="0" indent="0" algn="just">
                  <a:buNone/>
                </a:pPr>
                <a14:m>
                  <m:oMathPara xmlns:m="http://schemas.openxmlformats.org/officeDocument/2006/math">
                    <m:oMathParaPr>
                      <m:jc m:val="left"/>
                    </m:oMathParaPr>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𝑋</m:t>
                          </m:r>
                          <m:r>
                            <a:rPr lang="en-US" i="1">
                              <a:latin typeface="Cambria Math" panose="02040503050406030204" pitchFamily="18" charset="0"/>
                            </a:rPr>
                            <m:t>&gt;10.0</m:t>
                          </m:r>
                        </m:e>
                      </m:d>
                      <m:r>
                        <a:rPr lang="en-US" b="0" i="0" smtClean="0">
                          <a:latin typeface="Cambria Math" panose="02040503050406030204" pitchFamily="18" charset="0"/>
                        </a:rPr>
                        <m:t>=</m:t>
                      </m:r>
                      <m:r>
                        <m:rPr>
                          <m:sty m:val="p"/>
                        </m:rPr>
                        <a:rPr lang="en-US" b="0" i="0" smtClean="0">
                          <a:latin typeface="Cambria Math" panose="02040503050406030204" pitchFamily="18" charset="0"/>
                        </a:rPr>
                        <m:t>P</m:t>
                      </m:r>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𝑋</m:t>
                              </m:r>
                              <m:r>
                                <a:rPr lang="en-US" b="0" i="1" smtClean="0">
                                  <a:latin typeface="Cambria Math" panose="02040503050406030204" pitchFamily="18" charset="0"/>
                                </a:rPr>
                                <m:t>−15.0</m:t>
                              </m:r>
                            </m:num>
                            <m:den>
                              <m:r>
                                <a:rPr lang="en-US" b="0" i="1" smtClean="0">
                                  <a:latin typeface="Cambria Math" panose="02040503050406030204" pitchFamily="18" charset="0"/>
                                </a:rPr>
                                <m:t>2</m:t>
                              </m:r>
                            </m:den>
                          </m:f>
                          <m:r>
                            <a:rPr lang="en-US" b="0" i="1" smtClean="0">
                              <a:latin typeface="Cambria Math" panose="02040503050406030204" pitchFamily="18" charset="0"/>
                            </a:rPr>
                            <m:t>&gt;</m:t>
                          </m:r>
                          <m:f>
                            <m:fPr>
                              <m:ctrlPr>
                                <a:rPr lang="en-US" b="0" i="1" smtClean="0">
                                  <a:latin typeface="Cambria Math" panose="02040503050406030204" pitchFamily="18" charset="0"/>
                                </a:rPr>
                              </m:ctrlPr>
                            </m:fPr>
                            <m:num>
                              <m:r>
                                <a:rPr lang="en-US" b="0" i="1" smtClean="0">
                                  <a:latin typeface="Cambria Math" panose="02040503050406030204" pitchFamily="18" charset="0"/>
                                </a:rPr>
                                <m:t>10.0−15.0</m:t>
                              </m:r>
                            </m:num>
                            <m:den>
                              <m:r>
                                <a:rPr lang="en-US" b="0" i="1" smtClean="0">
                                  <a:latin typeface="Cambria Math" panose="02040503050406030204" pitchFamily="18" charset="0"/>
                                </a:rPr>
                                <m:t>2</m:t>
                              </m:r>
                            </m:den>
                          </m:f>
                        </m:e>
                      </m:d>
                    </m:oMath>
                  </m:oMathPara>
                </a14:m>
                <a:endParaRPr lang="en-US" b="0" i="0" dirty="0">
                  <a:latin typeface="Cambria Math" panose="02040503050406030204" pitchFamily="18" charset="0"/>
                </a:endParaRPr>
              </a:p>
              <a:p>
                <a:pPr marL="0" indent="0" algn="just">
                  <a:buNone/>
                </a:pPr>
                <a14:m>
                  <m:oMathPara xmlns:m="http://schemas.openxmlformats.org/officeDocument/2006/math">
                    <m:oMathParaPr>
                      <m:jc m:val="left"/>
                    </m:oMathParaPr>
                    <m:oMath xmlns:m="http://schemas.openxmlformats.org/officeDocument/2006/math">
                      <m:r>
                        <a:rPr lang="en-US" b="0" i="0" smtClean="0">
                          <a:latin typeface="Cambria Math" panose="02040503050406030204" pitchFamily="18" charset="0"/>
                        </a:rPr>
                        <m:t>=</m:t>
                      </m:r>
                      <m:r>
                        <m:rPr>
                          <m:sty m:val="p"/>
                        </m:rPr>
                        <a:rPr lang="en-US" b="0" i="0" smtClean="0">
                          <a:latin typeface="Cambria Math" panose="02040503050406030204" pitchFamily="18" charset="0"/>
                        </a:rPr>
                        <m:t>P</m:t>
                      </m:r>
                      <m:d>
                        <m:dPr>
                          <m:ctrlPr>
                            <a:rPr lang="en-US" b="0" i="1" smtClean="0">
                              <a:latin typeface="Cambria Math" panose="02040503050406030204" pitchFamily="18" charset="0"/>
                            </a:rPr>
                          </m:ctrlPr>
                        </m:dPr>
                        <m:e>
                          <m:r>
                            <m:rPr>
                              <m:sty m:val="p"/>
                            </m:rPr>
                            <a:rPr lang="en-US" b="0" i="0" smtClean="0">
                              <a:latin typeface="Cambria Math" panose="02040503050406030204" pitchFamily="18" charset="0"/>
                            </a:rPr>
                            <m:t>Z</m:t>
                          </m:r>
                          <m:r>
                            <a:rPr lang="en-US" b="0" i="0" smtClean="0">
                              <a:latin typeface="Cambria Math" panose="02040503050406030204" pitchFamily="18" charset="0"/>
                            </a:rPr>
                            <m:t>&gt;</m:t>
                          </m:r>
                          <m:f>
                            <m:fPr>
                              <m:ctrlPr>
                                <a:rPr lang="en-US" b="0" i="1" smtClean="0">
                                  <a:latin typeface="Cambria Math" panose="02040503050406030204" pitchFamily="18" charset="0"/>
                                </a:rPr>
                              </m:ctrlPr>
                            </m:fPr>
                            <m:num>
                              <m:r>
                                <a:rPr lang="en-US" b="0" i="1" smtClean="0">
                                  <a:latin typeface="Cambria Math" panose="02040503050406030204" pitchFamily="18" charset="0"/>
                                </a:rPr>
                                <m:t>−5</m:t>
                              </m:r>
                            </m:num>
                            <m:den>
                              <m:r>
                                <a:rPr lang="en-US" b="0" i="1" smtClean="0">
                                  <a:latin typeface="Cambria Math" panose="02040503050406030204" pitchFamily="18" charset="0"/>
                                </a:rPr>
                                <m:t>2</m:t>
                              </m:r>
                            </m:den>
                          </m:f>
                        </m:e>
                      </m:d>
                      <m:r>
                        <a:rPr lang="en-US" b="0" i="0" smtClean="0">
                          <a:latin typeface="Cambria Math" panose="02040503050406030204" pitchFamily="18" charset="0"/>
                        </a:rPr>
                        <m:t>=</m:t>
                      </m:r>
                      <m:r>
                        <m:rPr>
                          <m:sty m:val="p"/>
                        </m:rPr>
                        <a:rPr lang="en-US" b="0" i="0" smtClean="0">
                          <a:latin typeface="Cambria Math" panose="02040503050406030204" pitchFamily="18" charset="0"/>
                        </a:rPr>
                        <m:t>P</m:t>
                      </m:r>
                      <m:d>
                        <m:dPr>
                          <m:ctrlPr>
                            <a:rPr lang="en-US" b="0" i="1" smtClean="0">
                              <a:latin typeface="Cambria Math" panose="02040503050406030204" pitchFamily="18" charset="0"/>
                            </a:rPr>
                          </m:ctrlPr>
                        </m:dPr>
                        <m:e>
                          <m:r>
                            <m:rPr>
                              <m:sty m:val="p"/>
                            </m:rPr>
                            <a:rPr lang="en-US" b="0" i="0" smtClean="0">
                              <a:latin typeface="Cambria Math" panose="02040503050406030204" pitchFamily="18" charset="0"/>
                            </a:rPr>
                            <m:t>Z</m:t>
                          </m:r>
                          <m:r>
                            <a:rPr lang="en-US" b="0" i="0" smtClean="0">
                              <a:latin typeface="Cambria Math" panose="02040503050406030204" pitchFamily="18" charset="0"/>
                            </a:rPr>
                            <m:t>&gt;</m:t>
                          </m:r>
                          <m:r>
                            <a:rPr lang="en-US" i="1">
                              <a:latin typeface="Cambria Math" panose="02040503050406030204" pitchFamily="18" charset="0"/>
                            </a:rPr>
                            <m:t>−</m:t>
                          </m:r>
                          <m:r>
                            <a:rPr lang="en-US" b="0" i="1" smtClean="0">
                              <a:latin typeface="Cambria Math" panose="02040503050406030204" pitchFamily="18" charset="0"/>
                            </a:rPr>
                            <m:t>2.</m:t>
                          </m:r>
                          <m:r>
                            <a:rPr lang="en-US" i="1">
                              <a:latin typeface="Cambria Math" panose="02040503050406030204" pitchFamily="18" charset="0"/>
                            </a:rPr>
                            <m:t>5</m:t>
                          </m:r>
                        </m:e>
                      </m:d>
                      <m:r>
                        <a:rPr lang="en-US" b="0" i="0" smtClean="0">
                          <a:latin typeface="Cambria Math" panose="02040503050406030204" pitchFamily="18" charset="0"/>
                        </a:rPr>
                        <m:t>=</m:t>
                      </m:r>
                      <m:r>
                        <m:rPr>
                          <m:sty m:val="p"/>
                        </m:rPr>
                        <a:rPr lang="en-US" b="0" i="0" smtClean="0">
                          <a:latin typeface="Cambria Math" panose="02040503050406030204" pitchFamily="18" charset="0"/>
                        </a:rPr>
                        <m:t>P</m:t>
                      </m:r>
                      <m:d>
                        <m:dPr>
                          <m:ctrlPr>
                            <a:rPr lang="en-US" b="0" i="1" smtClean="0">
                              <a:latin typeface="Cambria Math" panose="02040503050406030204" pitchFamily="18" charset="0"/>
                            </a:rPr>
                          </m:ctrlPr>
                        </m:dPr>
                        <m:e>
                          <m:r>
                            <m:rPr>
                              <m:sty m:val="p"/>
                            </m:rPr>
                            <a:rPr lang="en-US" b="0" i="0" smtClean="0">
                              <a:latin typeface="Cambria Math" panose="02040503050406030204" pitchFamily="18" charset="0"/>
                            </a:rPr>
                            <m:t>Z</m:t>
                          </m:r>
                          <m:r>
                            <a:rPr lang="en-US" b="0" i="0" smtClean="0">
                              <a:latin typeface="Cambria Math" panose="02040503050406030204" pitchFamily="18" charset="0"/>
                            </a:rPr>
                            <m:t>&lt;2.5</m:t>
                          </m:r>
                        </m:e>
                      </m:d>
                    </m:oMath>
                  </m:oMathPara>
                </a14:m>
                <a:endParaRPr lang="en-US" b="0" i="0" dirty="0">
                  <a:latin typeface="Cambria Math" panose="02040503050406030204" pitchFamily="18" charset="0"/>
                </a:endParaRPr>
              </a:p>
              <a:p>
                <a:pPr marL="0" indent="0">
                  <a:buNone/>
                </a:pPr>
                <a14:m>
                  <m:oMath xmlns:m="http://schemas.openxmlformats.org/officeDocument/2006/math">
                    <m:r>
                      <a:rPr lang="en-US" b="0" i="0" smtClean="0">
                        <a:latin typeface="Cambria Math" panose="02040503050406030204" pitchFamily="18" charset="0"/>
                      </a:rPr>
                      <m:t>=0.9938</m:t>
                    </m:r>
                  </m:oMath>
                </a14:m>
                <a:r>
                  <a:rPr lang="en-GB" dirty="0">
                    <a:latin typeface="Times New Roman" panose="02020603050405020304" pitchFamily="18" charset="0"/>
                    <a:cs typeface="Times New Roman" panose="02020603050405020304" pitchFamily="18" charset="0"/>
                  </a:rPr>
                  <a:t>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14548" y="1540823"/>
                <a:ext cx="8224652" cy="4114800"/>
              </a:xfrm>
              <a:blipFill rotWithShape="0">
                <a:blip r:embed="rId2"/>
                <a:stretch>
                  <a:fillRect l="-1927" t="-2074" r="-1853" b="-16148"/>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FA6001C9-1015-43E1-8D5D-7D1A213A57AC}"/>
              </a:ext>
            </a:extLst>
          </p:cNvPr>
          <p:cNvSpPr>
            <a:spLocks noGrp="1"/>
          </p:cNvSpPr>
          <p:nvPr>
            <p:ph type="dt" sz="half" idx="10"/>
          </p:nvPr>
        </p:nvSpPr>
        <p:spPr/>
        <p:txBody>
          <a:bodyPr/>
          <a:lstStyle/>
          <a:p>
            <a:pPr>
              <a:defRPr/>
            </a:pPr>
            <a:fld id="{D38A7086-BAEB-4DC8-AE69-057845700230}" type="datetime5">
              <a:rPr lang="en-US" smtClean="0"/>
              <a:t>30-Dec-25</a:t>
            </a:fld>
            <a:endParaRPr lang="en-US"/>
          </a:p>
        </p:txBody>
      </p:sp>
      <p:sp>
        <p:nvSpPr>
          <p:cNvPr id="5" name="Footer Placeholder 4">
            <a:extLst>
              <a:ext uri="{FF2B5EF4-FFF2-40B4-BE49-F238E27FC236}">
                <a16:creationId xmlns:a16="http://schemas.microsoft.com/office/drawing/2014/main" id="{8964D09A-8130-44EB-8505-5E94B2FC0FE6}"/>
              </a:ext>
            </a:extLst>
          </p:cNvPr>
          <p:cNvSpPr>
            <a:spLocks noGrp="1"/>
          </p:cNvSpPr>
          <p:nvPr>
            <p:ph type="ftr" sz="quarter" idx="11"/>
          </p:nvPr>
        </p:nvSpPr>
        <p:spPr/>
        <p:txBody>
          <a:bodyPr/>
          <a:lstStyle/>
          <a:p>
            <a:pPr>
              <a:defRPr/>
            </a:pPr>
            <a:r>
              <a:rPr lang="en-US"/>
              <a:t>T. Mayooran</a:t>
            </a:r>
          </a:p>
        </p:txBody>
      </p:sp>
      <p:sp>
        <p:nvSpPr>
          <p:cNvPr id="6" name="Slide Number Placeholder 5">
            <a:extLst>
              <a:ext uri="{FF2B5EF4-FFF2-40B4-BE49-F238E27FC236}">
                <a16:creationId xmlns:a16="http://schemas.microsoft.com/office/drawing/2014/main" id="{CEB9C42C-04D3-4286-9486-07AC10D366F1}"/>
              </a:ext>
            </a:extLst>
          </p:cNvPr>
          <p:cNvSpPr>
            <a:spLocks noGrp="1"/>
          </p:cNvSpPr>
          <p:nvPr>
            <p:ph type="sldNum" sz="quarter" idx="12"/>
          </p:nvPr>
        </p:nvSpPr>
        <p:spPr/>
        <p:txBody>
          <a:bodyPr/>
          <a:lstStyle/>
          <a:p>
            <a:fld id="{906F6DFE-AA00-4BFD-9D61-CA29BB78DE22}" type="slidenum">
              <a:rPr lang="en-US" altLang="en-US" smtClean="0"/>
              <a:pPr/>
              <a:t>27</a:t>
            </a:fld>
            <a:endParaRPr lang="en-US" altLang="en-US"/>
          </a:p>
        </p:txBody>
      </p:sp>
    </p:spTree>
    <p:extLst>
      <p:ext uri="{BB962C8B-B14F-4D97-AF65-F5344CB8AC3E}">
        <p14:creationId xmlns:p14="http://schemas.microsoft.com/office/powerpoint/2010/main" val="339571075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09600" y="1524000"/>
                <a:ext cx="8229600" cy="4114800"/>
              </a:xfrm>
            </p:spPr>
            <p:txBody>
              <a:bodyPr/>
              <a:lstStyle/>
              <a:p>
                <a:pPr marL="0" indent="0" algn="just">
                  <a:buNone/>
                </a:pPr>
                <a:r>
                  <a:rPr lang="en-US" sz="2800" dirty="0">
                    <a:latin typeface="Times New Roman" panose="02020603050405020304" pitchFamily="18" charset="0"/>
                    <a:cs typeface="Times New Roman" panose="02020603050405020304" pitchFamily="18" charset="0"/>
                  </a:rPr>
                  <a:t>Similarly, to obtain </a:t>
                </a:r>
                <a:r>
                  <a:rPr lang="en-US" sz="2800" i="1" dirty="0">
                    <a:latin typeface="Times New Roman" panose="02020603050405020304" pitchFamily="18" charset="0"/>
                    <a:cs typeface="Times New Roman" panose="02020603050405020304" pitchFamily="18" charset="0"/>
                  </a:rPr>
                  <a:t>x</a:t>
                </a:r>
                <a:r>
                  <a:rPr lang="en-US" sz="2800" dirty="0">
                    <a:latin typeface="Times New Roman" panose="02020603050405020304" pitchFamily="18" charset="0"/>
                    <a:cs typeface="Times New Roman" panose="02020603050405020304" pitchFamily="18" charset="0"/>
                  </a:rPr>
                  <a:t> so that </a:t>
                </a:r>
                <a14:m>
                  <m:oMath xmlns:m="http://schemas.openxmlformats.org/officeDocument/2006/math">
                    <m:r>
                      <a:rPr lang="en-US" sz="2800" b="0" i="1" smtClean="0">
                        <a:latin typeface="Cambria Math" panose="02040503050406030204" pitchFamily="18" charset="0"/>
                        <a:cs typeface="Times New Roman" panose="02020603050405020304" pitchFamily="18" charset="0"/>
                      </a:rPr>
                      <m:t>𝑃</m:t>
                    </m:r>
                    <m:d>
                      <m:dPr>
                        <m:ctrlPr>
                          <a:rPr lang="en-US" sz="2800" b="0" i="1" smtClean="0">
                            <a:latin typeface="Cambria Math" panose="02040503050406030204" pitchFamily="18" charset="0"/>
                            <a:cs typeface="Times New Roman" panose="02020603050405020304" pitchFamily="18" charset="0"/>
                          </a:rPr>
                        </m:ctrlPr>
                      </m:dPr>
                      <m:e>
                        <m:r>
                          <a:rPr lang="en-US" sz="2800" b="0" i="1" smtClean="0">
                            <a:latin typeface="Cambria Math" panose="02040503050406030204" pitchFamily="18" charset="0"/>
                            <a:cs typeface="Times New Roman" panose="02020603050405020304" pitchFamily="18" charset="0"/>
                          </a:rPr>
                          <m:t>𝑋</m:t>
                        </m:r>
                        <m:r>
                          <a:rPr lang="en-US" sz="2800" b="0" i="1" smtClean="0">
                            <a:latin typeface="Cambria Math" panose="02040503050406030204" pitchFamily="18" charset="0"/>
                            <a:cs typeface="Times New Roman" panose="02020603050405020304" pitchFamily="18" charset="0"/>
                          </a:rPr>
                          <m:t>&lt;</m:t>
                        </m:r>
                        <m:r>
                          <a:rPr lang="en-US" sz="2800" b="0" i="1" smtClean="0">
                            <a:latin typeface="Cambria Math" panose="02040503050406030204" pitchFamily="18" charset="0"/>
                            <a:cs typeface="Times New Roman" panose="02020603050405020304" pitchFamily="18" charset="0"/>
                          </a:rPr>
                          <m:t>𝑥</m:t>
                        </m:r>
                      </m:e>
                    </m:d>
                    <m:r>
                      <a:rPr lang="en-US" sz="2800" b="0" i="1" smtClean="0">
                        <a:latin typeface="Cambria Math" panose="02040503050406030204" pitchFamily="18" charset="0"/>
                        <a:cs typeface="Times New Roman" panose="02020603050405020304" pitchFamily="18" charset="0"/>
                      </a:rPr>
                      <m:t>=0.0342</m:t>
                    </m:r>
                  </m:oMath>
                </a14:m>
                <a:r>
                  <a:rPr lang="en-US" sz="2800" dirty="0">
                    <a:latin typeface="Times New Roman" panose="02020603050405020304" pitchFamily="18" charset="0"/>
                    <a:cs typeface="Times New Roman" panose="02020603050405020304" pitchFamily="18" charset="0"/>
                  </a:rPr>
                  <a:t> ,we first obtain </a:t>
                </a:r>
                <a:r>
                  <a:rPr lang="en-US" sz="2800" i="1" dirty="0">
                    <a:latin typeface="Times New Roman" panose="02020603050405020304" pitchFamily="18" charset="0"/>
                    <a:cs typeface="Times New Roman" panose="02020603050405020304" pitchFamily="18" charset="0"/>
                  </a:rPr>
                  <a:t>z </a:t>
                </a:r>
                <a:r>
                  <a:rPr lang="en-US" sz="2800" dirty="0">
                    <a:latin typeface="Times New Roman" panose="02020603050405020304" pitchFamily="18" charset="0"/>
                    <a:cs typeface="Times New Roman" panose="02020603050405020304" pitchFamily="18" charset="0"/>
                  </a:rPr>
                  <a:t>so that </a:t>
                </a:r>
                <a14:m>
                  <m:oMath xmlns:m="http://schemas.openxmlformats.org/officeDocument/2006/math">
                    <m:r>
                      <a:rPr lang="en-US" sz="2800" b="0" i="1" smtClean="0">
                        <a:latin typeface="Cambria Math" panose="02040503050406030204" pitchFamily="18" charset="0"/>
                        <a:cs typeface="Times New Roman" panose="02020603050405020304" pitchFamily="18" charset="0"/>
                      </a:rPr>
                      <m:t>𝑃</m:t>
                    </m:r>
                    <m:d>
                      <m:dPr>
                        <m:ctrlPr>
                          <a:rPr lang="en-US" sz="2800" b="0" i="1" smtClean="0">
                            <a:latin typeface="Cambria Math" panose="02040503050406030204" pitchFamily="18" charset="0"/>
                            <a:cs typeface="Times New Roman" panose="02020603050405020304" pitchFamily="18" charset="0"/>
                          </a:rPr>
                        </m:ctrlPr>
                      </m:dPr>
                      <m:e>
                        <m:r>
                          <a:rPr lang="en-US" sz="2800" b="0" i="1" smtClean="0">
                            <a:latin typeface="Cambria Math" panose="02040503050406030204" pitchFamily="18" charset="0"/>
                            <a:cs typeface="Times New Roman" panose="02020603050405020304" pitchFamily="18" charset="0"/>
                          </a:rPr>
                          <m:t>𝑍</m:t>
                        </m:r>
                        <m:r>
                          <a:rPr lang="en-US" sz="2800" b="0" i="1" smtClean="0">
                            <a:latin typeface="Cambria Math" panose="02040503050406030204" pitchFamily="18" charset="0"/>
                            <a:cs typeface="Times New Roman" panose="02020603050405020304" pitchFamily="18" charset="0"/>
                          </a:rPr>
                          <m:t>&lt;</m:t>
                        </m:r>
                        <m:r>
                          <a:rPr lang="en-US" sz="2800" b="0" i="1" smtClean="0">
                            <a:latin typeface="Cambria Math" panose="02040503050406030204" pitchFamily="18" charset="0"/>
                            <a:cs typeface="Times New Roman" panose="02020603050405020304" pitchFamily="18" charset="0"/>
                          </a:rPr>
                          <m:t>𝑧</m:t>
                        </m:r>
                      </m:e>
                    </m:d>
                    <m:r>
                      <a:rPr lang="en-US" sz="2800" b="0" i="1" smtClean="0">
                        <a:latin typeface="Cambria Math" panose="02040503050406030204" pitchFamily="18" charset="0"/>
                        <a:cs typeface="Times New Roman" panose="02020603050405020304" pitchFamily="18" charset="0"/>
                      </a:rPr>
                      <m:t>=0.0342</m:t>
                    </m:r>
                  </m:oMath>
                </a14:m>
                <a:r>
                  <a:rPr lang="en-US" sz="2800" dirty="0">
                    <a:latin typeface="Times New Roman" panose="02020603050405020304" pitchFamily="18" charset="0"/>
                    <a:cs typeface="Times New Roman" panose="02020603050405020304" pitchFamily="18" charset="0"/>
                  </a:rPr>
                  <a:t> ,equivalently </a:t>
                </a:r>
                <a14:m>
                  <m:oMath xmlns:m="http://schemas.openxmlformats.org/officeDocument/2006/math">
                    <m:r>
                      <a:rPr lang="en-US" sz="2800" i="1">
                        <a:latin typeface="Cambria Math" panose="02040503050406030204" pitchFamily="18" charset="0"/>
                        <a:cs typeface="Times New Roman" panose="02020603050405020304" pitchFamily="18" charset="0"/>
                      </a:rPr>
                      <m:t>𝑃</m:t>
                    </m:r>
                    <m:d>
                      <m:dPr>
                        <m:ctrlPr>
                          <a:rPr lang="en-US" sz="2800" i="1">
                            <a:latin typeface="Cambria Math" panose="02040503050406030204" pitchFamily="18" charset="0"/>
                            <a:cs typeface="Times New Roman" panose="02020603050405020304" pitchFamily="18" charset="0"/>
                          </a:rPr>
                        </m:ctrlPr>
                      </m:dPr>
                      <m:e>
                        <m:r>
                          <a:rPr lang="en-US" sz="2800" i="1">
                            <a:latin typeface="Cambria Math" panose="02040503050406030204" pitchFamily="18" charset="0"/>
                            <a:cs typeface="Times New Roman" panose="02020603050405020304" pitchFamily="18" charset="0"/>
                          </a:rPr>
                          <m:t>𝑍</m:t>
                        </m:r>
                        <m:r>
                          <a:rPr lang="en-US" sz="2800" b="0" i="1" smtClean="0">
                            <a:latin typeface="Cambria Math" panose="02040503050406030204" pitchFamily="18" charset="0"/>
                            <a:cs typeface="Times New Roman" panose="02020603050405020304" pitchFamily="18" charset="0"/>
                          </a:rPr>
                          <m:t>&gt;</m:t>
                        </m:r>
                        <m:r>
                          <a:rPr lang="en-US" sz="2800" i="1">
                            <a:latin typeface="Cambria Math" panose="02040503050406030204" pitchFamily="18" charset="0"/>
                            <a:cs typeface="Times New Roman" panose="02020603050405020304" pitchFamily="18" charset="0"/>
                          </a:rPr>
                          <m:t>𝑧</m:t>
                        </m:r>
                      </m:e>
                    </m:d>
                    <m:r>
                      <a:rPr lang="en-US" sz="2800" b="0" i="1" smtClean="0">
                        <a:latin typeface="Cambria Math" panose="02040503050406030204" pitchFamily="18" charset="0"/>
                        <a:cs typeface="Times New Roman" panose="02020603050405020304" pitchFamily="18" charset="0"/>
                      </a:rPr>
                      <m:t>=1−0.0342=0.9658 </m:t>
                    </m:r>
                  </m:oMath>
                </a14:m>
                <a:r>
                  <a:rPr lang="en-US" sz="2800" dirty="0">
                    <a:latin typeface="Times New Roman" panose="02020603050405020304" pitchFamily="18" charset="0"/>
                    <a:cs typeface="Times New Roman" panose="02020603050405020304" pitchFamily="18" charset="0"/>
                  </a:rPr>
                  <a:t>for which </a:t>
                </a:r>
              </a:p>
              <a:p>
                <a:pPr marL="0" indent="0" algn="just">
                  <a:buNone/>
                </a:pPr>
                <a14:m>
                  <m:oMath xmlns:m="http://schemas.openxmlformats.org/officeDocument/2006/math">
                    <m:r>
                      <a:rPr lang="en-US" sz="2800" b="0" i="1" smtClean="0">
                        <a:latin typeface="Cambria Math" panose="02040503050406030204" pitchFamily="18" charset="0"/>
                        <a:cs typeface="Times New Roman" panose="02020603050405020304" pitchFamily="18" charset="0"/>
                      </a:rPr>
                      <m:t>𝑧</m:t>
                    </m:r>
                    <m:r>
                      <a:rPr lang="en-US" sz="2800" b="0" i="1" smtClean="0">
                        <a:latin typeface="Cambria Math" panose="02040503050406030204" pitchFamily="18" charset="0"/>
                        <a:cs typeface="Times New Roman" panose="02020603050405020304" pitchFamily="18" charset="0"/>
                      </a:rPr>
                      <m:t>=−1.82</m:t>
                    </m:r>
                  </m:oMath>
                </a14:m>
                <a:r>
                  <a:rPr lang="en-US" sz="2800" dirty="0">
                    <a:latin typeface="Times New Roman" panose="02020603050405020304" pitchFamily="18" charset="0"/>
                    <a:cs typeface="Times New Roman" panose="02020603050405020304" pitchFamily="18" charset="0"/>
                  </a:rPr>
                  <a:t> , then</a:t>
                </a:r>
              </a:p>
              <a:p>
                <a:pPr marL="0" indent="0" algn="just">
                  <a:buNone/>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cs typeface="Times New Roman" panose="02020603050405020304" pitchFamily="18" charset="0"/>
                        </a:rPr>
                        <m:t>𝑧</m:t>
                      </m:r>
                      <m:r>
                        <a:rPr lang="en-US" b="0" i="1" smtClean="0">
                          <a:latin typeface="Cambria Math" panose="02040503050406030204" pitchFamily="18" charset="0"/>
                          <a:cs typeface="Times New Roman" panose="02020603050405020304" pitchFamily="18" charset="0"/>
                        </a:rPr>
                        <m:t>=</m:t>
                      </m:r>
                      <m:d>
                        <m:dPr>
                          <m:ctrlPr>
                            <a:rPr lang="en-US" b="0" i="1" smtClean="0">
                              <a:latin typeface="Cambria Math" panose="02040503050406030204" pitchFamily="18" charset="0"/>
                              <a:cs typeface="Times New Roman" panose="02020603050405020304" pitchFamily="18" charset="0"/>
                            </a:rPr>
                          </m:ctrlPr>
                        </m:dPr>
                        <m:e>
                          <m:f>
                            <m:fPr>
                              <m:ctrlPr>
                                <a:rPr lang="en-US" i="1">
                                  <a:latin typeface="Cambria Math" panose="02040503050406030204" pitchFamily="18" charset="0"/>
                                </a:rPr>
                              </m:ctrlPr>
                            </m:fPr>
                            <m:num>
                              <m:r>
                                <a:rPr lang="en-US" b="0" i="1" smtClean="0">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cs typeface="Times New Roman" panose="02020603050405020304" pitchFamily="18" charset="0"/>
                                </a:rPr>
                                <m:t>𝜇</m:t>
                              </m:r>
                            </m:num>
                            <m:den>
                              <m:r>
                                <a:rPr lang="en-US" i="1" smtClean="0">
                                  <a:latin typeface="Cambria Math" panose="02040503050406030204" pitchFamily="18" charset="0"/>
                                  <a:ea typeface="Cambria Math" panose="02040503050406030204" pitchFamily="18" charset="0"/>
                                </a:rPr>
                                <m:t>𝜎</m:t>
                              </m:r>
                            </m:den>
                          </m:f>
                        </m:e>
                      </m:d>
                    </m:oMath>
                  </m:oMathPara>
                </a14:m>
                <a:endParaRPr lang="en-US" b="0" i="1" dirty="0">
                  <a:latin typeface="Cambria Math" panose="02040503050406030204" pitchFamily="18" charset="0"/>
                  <a:cs typeface="Times New Roman" panose="02020603050405020304" pitchFamily="18" charset="0"/>
                </a:endParaRPr>
              </a:p>
              <a:p>
                <a:pPr marL="0" indent="0" algn="just">
                  <a:buNone/>
                </a:pPr>
                <a:endParaRPr lang="en-US" b="0" i="0" dirty="0">
                  <a:latin typeface="Cambria Math" panose="02040503050406030204" pitchFamily="18" charset="0"/>
                  <a:cs typeface="Times New Roman" panose="02020603050405020304" pitchFamily="18" charset="0"/>
                </a:endParaRPr>
              </a:p>
              <a:p>
                <a:pPr marL="0" indent="0" algn="just">
                  <a:buNone/>
                </a:pPr>
                <a14:m>
                  <m:oMathPara xmlns:m="http://schemas.openxmlformats.org/officeDocument/2006/math">
                    <m:oMathParaPr>
                      <m:jc m:val="left"/>
                    </m:oMathParaPr>
                    <m:oMath xmlns:m="http://schemas.openxmlformats.org/officeDocument/2006/math">
                      <m:r>
                        <m:rPr>
                          <m:sty m:val="p"/>
                        </m:rPr>
                        <a:rPr lang="en-US" b="0" i="0" smtClean="0">
                          <a:latin typeface="Cambria Math" panose="02040503050406030204" pitchFamily="18" charset="0"/>
                          <a:cs typeface="Times New Roman" panose="02020603050405020304" pitchFamily="18" charset="0"/>
                        </a:rPr>
                        <m:t>x</m:t>
                      </m:r>
                      <m:r>
                        <a:rPr lang="en-US" b="0" i="1" smtClean="0">
                          <a:latin typeface="Cambria Math" panose="02040503050406030204" pitchFamily="18" charset="0"/>
                          <a:cs typeface="Times New Roman" panose="02020603050405020304" pitchFamily="18" charset="0"/>
                        </a:rPr>
                        <m:t>=</m:t>
                      </m:r>
                      <m:r>
                        <a:rPr lang="en-US" b="0" i="1" smtClean="0">
                          <a:latin typeface="Cambria Math" panose="02040503050406030204" pitchFamily="18" charset="0"/>
                          <a:ea typeface="Cambria Math" panose="02040503050406030204" pitchFamily="18" charset="0"/>
                          <a:cs typeface="Times New Roman" panose="02020603050405020304" pitchFamily="18" charset="0"/>
                        </a:rPr>
                        <m:t>𝜇</m:t>
                      </m:r>
                      <m:r>
                        <a:rPr lang="en-GB" b="0" i="1" smtClean="0">
                          <a:latin typeface="Cambria Math" panose="02040503050406030204" pitchFamily="18" charset="0"/>
                          <a:ea typeface="Cambria Math" panose="02040503050406030204" pitchFamily="18" charset="0"/>
                          <a:cs typeface="Times New Roman" panose="02020603050405020304" pitchFamily="18" charset="0"/>
                        </a:rPr>
                        <m:t>+</m:t>
                      </m:r>
                      <m:r>
                        <a:rPr lang="en-US" b="0" i="1" smtClean="0">
                          <a:latin typeface="Cambria Math" panose="02040503050406030204" pitchFamily="18" charset="0"/>
                          <a:ea typeface="Cambria Math" panose="02040503050406030204" pitchFamily="18" charset="0"/>
                          <a:cs typeface="Times New Roman" panose="02020603050405020304" pitchFamily="18" charset="0"/>
                        </a:rPr>
                        <m:t>𝑧</m:t>
                      </m:r>
                      <m:r>
                        <a:rPr lang="en-US" b="0" i="1" smtClean="0">
                          <a:latin typeface="Cambria Math" panose="02040503050406030204" pitchFamily="18" charset="0"/>
                          <a:ea typeface="Cambria Math" panose="02040503050406030204" pitchFamily="18" charset="0"/>
                          <a:cs typeface="Times New Roman" panose="02020603050405020304" pitchFamily="18" charset="0"/>
                        </a:rPr>
                        <m:t>𝜎</m:t>
                      </m:r>
                    </m:oMath>
                  </m:oMathPara>
                </a14:m>
                <a:endParaRPr lang="en-US" b="0" i="1" dirty="0">
                  <a:latin typeface="Cambria Math" panose="02040503050406030204" pitchFamily="18" charset="0"/>
                  <a:ea typeface="Cambria Math" panose="02040503050406030204" pitchFamily="18" charset="0"/>
                  <a:cs typeface="Times New Roman" panose="02020603050405020304" pitchFamily="18" charset="0"/>
                </a:endParaRPr>
              </a:p>
              <a:p>
                <a:pPr marL="400050" lvl="1" indent="0" algn="just">
                  <a:buNone/>
                </a:pPr>
                <a14:m>
                  <m:oMathPara xmlns:m="http://schemas.openxmlformats.org/officeDocument/2006/math">
                    <m:oMathParaPr>
                      <m:jc m:val="left"/>
                    </m:oMathParaPr>
                    <m:oMath xmlns:m="http://schemas.openxmlformats.org/officeDocument/2006/math">
                      <m:r>
                        <a:rPr lang="en-US" sz="3200" b="0" i="1" smtClean="0">
                          <a:latin typeface="Cambria Math" panose="02040503050406030204" pitchFamily="18" charset="0"/>
                          <a:ea typeface="Cambria Math" panose="02040503050406030204" pitchFamily="18" charset="0"/>
                          <a:cs typeface="Times New Roman" panose="02020603050405020304" pitchFamily="18" charset="0"/>
                        </a:rPr>
                        <m:t>=15.0+</m:t>
                      </m:r>
                      <m:d>
                        <m:dPr>
                          <m:ctrlPr>
                            <a:rPr lang="en-US" sz="3200" b="0" i="1" smtClean="0">
                              <a:latin typeface="Cambria Math" panose="02040503050406030204" pitchFamily="18" charset="0"/>
                              <a:ea typeface="Cambria Math" panose="02040503050406030204" pitchFamily="18" charset="0"/>
                              <a:cs typeface="Times New Roman" panose="02020603050405020304" pitchFamily="18" charset="0"/>
                            </a:rPr>
                          </m:ctrlPr>
                        </m:dPr>
                        <m:e>
                          <m:r>
                            <a:rPr lang="en-US" sz="3200" b="0" i="1" smtClean="0">
                              <a:latin typeface="Cambria Math" panose="02040503050406030204" pitchFamily="18" charset="0"/>
                              <a:ea typeface="Cambria Math" panose="02040503050406030204" pitchFamily="18" charset="0"/>
                              <a:cs typeface="Times New Roman" panose="02020603050405020304" pitchFamily="18" charset="0"/>
                            </a:rPr>
                            <m:t>−1.82</m:t>
                          </m:r>
                        </m:e>
                      </m:d>
                      <m:r>
                        <a:rPr lang="en-US" sz="3200" b="0" i="1" smtClean="0">
                          <a:latin typeface="Cambria Math" panose="02040503050406030204" pitchFamily="18" charset="0"/>
                          <a:ea typeface="Cambria Math" panose="02040503050406030204" pitchFamily="18" charset="0"/>
                          <a:cs typeface="Times New Roman" panose="02020603050405020304" pitchFamily="18" charset="0"/>
                        </a:rPr>
                        <m:t>∗2</m:t>
                      </m:r>
                    </m:oMath>
                  </m:oMathPara>
                </a14:m>
                <a:endParaRPr lang="en-US" sz="3200" b="0" i="1" dirty="0">
                  <a:latin typeface="Cambria Math" panose="02040503050406030204" pitchFamily="18" charset="0"/>
                  <a:ea typeface="Cambria Math" panose="02040503050406030204" pitchFamily="18" charset="0"/>
                  <a:cs typeface="Times New Roman" panose="02020603050405020304" pitchFamily="18" charset="0"/>
                </a:endParaRPr>
              </a:p>
              <a:p>
                <a:pPr marL="400050" lvl="1" indent="0" algn="just">
                  <a:buNone/>
                </a:pPr>
                <a14:m>
                  <m:oMathPara xmlns:m="http://schemas.openxmlformats.org/officeDocument/2006/math">
                    <m:oMathParaPr>
                      <m:jc m:val="left"/>
                    </m:oMathParaPr>
                    <m:oMath xmlns:m="http://schemas.openxmlformats.org/officeDocument/2006/math">
                      <m:r>
                        <a:rPr lang="en-US" sz="3200" b="0" i="1" smtClean="0">
                          <a:latin typeface="Cambria Math" panose="02040503050406030204" pitchFamily="18" charset="0"/>
                          <a:ea typeface="Cambria Math" panose="02040503050406030204" pitchFamily="18" charset="0"/>
                          <a:cs typeface="Times New Roman" panose="02020603050405020304" pitchFamily="18" charset="0"/>
                        </a:rPr>
                        <m:t>=11.36</m:t>
                      </m:r>
                    </m:oMath>
                  </m:oMathPara>
                </a14:m>
                <a:endParaRPr lang="en-US" sz="3200" dirty="0">
                  <a:latin typeface="Times New Roman" panose="02020603050405020304" pitchFamily="18"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09600" y="1524000"/>
                <a:ext cx="8229600" cy="4114800"/>
              </a:xfrm>
              <a:blipFill rotWithShape="0">
                <a:blip r:embed="rId2"/>
                <a:stretch>
                  <a:fillRect l="-1481" t="-1481" r="-1481" b="-12593"/>
                </a:stretch>
              </a:blipFill>
            </p:spPr>
            <p:txBody>
              <a:bodyPr/>
              <a:lstStyle/>
              <a:p>
                <a:r>
                  <a:rPr lang="en-GB">
                    <a:noFill/>
                  </a:rPr>
                  <a:t> </a:t>
                </a:r>
              </a:p>
            </p:txBody>
          </p:sp>
        </mc:Fallback>
      </mc:AlternateContent>
      <p:sp>
        <p:nvSpPr>
          <p:cNvPr id="4" name="Right Arrow 3"/>
          <p:cNvSpPr/>
          <p:nvPr/>
        </p:nvSpPr>
        <p:spPr bwMode="auto">
          <a:xfrm>
            <a:off x="635251" y="4267200"/>
            <a:ext cx="533400" cy="304800"/>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pitchFamily="34" charset="0"/>
            </a:endParaRPr>
          </a:p>
        </p:txBody>
      </p:sp>
      <p:sp>
        <p:nvSpPr>
          <p:cNvPr id="2" name="Date Placeholder 1">
            <a:extLst>
              <a:ext uri="{FF2B5EF4-FFF2-40B4-BE49-F238E27FC236}">
                <a16:creationId xmlns:a16="http://schemas.microsoft.com/office/drawing/2014/main" id="{CE47C607-8322-4854-8EF9-E5B978BD3201}"/>
              </a:ext>
            </a:extLst>
          </p:cNvPr>
          <p:cNvSpPr>
            <a:spLocks noGrp="1"/>
          </p:cNvSpPr>
          <p:nvPr>
            <p:ph type="dt" sz="half" idx="10"/>
          </p:nvPr>
        </p:nvSpPr>
        <p:spPr/>
        <p:txBody>
          <a:bodyPr/>
          <a:lstStyle/>
          <a:p>
            <a:pPr>
              <a:defRPr/>
            </a:pPr>
            <a:fld id="{5516FCE2-0CAF-443A-B09A-3A8F382871A3}" type="datetime5">
              <a:rPr lang="en-US" smtClean="0"/>
              <a:t>30-Dec-25</a:t>
            </a:fld>
            <a:endParaRPr lang="en-US"/>
          </a:p>
        </p:txBody>
      </p:sp>
      <p:sp>
        <p:nvSpPr>
          <p:cNvPr id="5" name="Footer Placeholder 4">
            <a:extLst>
              <a:ext uri="{FF2B5EF4-FFF2-40B4-BE49-F238E27FC236}">
                <a16:creationId xmlns:a16="http://schemas.microsoft.com/office/drawing/2014/main" id="{40983E82-1D13-4160-A794-115BE0BB91A0}"/>
              </a:ext>
            </a:extLst>
          </p:cNvPr>
          <p:cNvSpPr>
            <a:spLocks noGrp="1"/>
          </p:cNvSpPr>
          <p:nvPr>
            <p:ph type="ftr" sz="quarter" idx="11"/>
          </p:nvPr>
        </p:nvSpPr>
        <p:spPr/>
        <p:txBody>
          <a:bodyPr/>
          <a:lstStyle/>
          <a:p>
            <a:pPr>
              <a:defRPr/>
            </a:pPr>
            <a:r>
              <a:rPr lang="en-US"/>
              <a:t>T. Mayooran</a:t>
            </a:r>
          </a:p>
        </p:txBody>
      </p:sp>
      <p:sp>
        <p:nvSpPr>
          <p:cNvPr id="6" name="Slide Number Placeholder 5">
            <a:extLst>
              <a:ext uri="{FF2B5EF4-FFF2-40B4-BE49-F238E27FC236}">
                <a16:creationId xmlns:a16="http://schemas.microsoft.com/office/drawing/2014/main" id="{4EE91101-34C3-42E0-8B64-E900BDE771ED}"/>
              </a:ext>
            </a:extLst>
          </p:cNvPr>
          <p:cNvSpPr>
            <a:spLocks noGrp="1"/>
          </p:cNvSpPr>
          <p:nvPr>
            <p:ph type="sldNum" sz="quarter" idx="12"/>
          </p:nvPr>
        </p:nvSpPr>
        <p:spPr/>
        <p:txBody>
          <a:bodyPr/>
          <a:lstStyle/>
          <a:p>
            <a:fld id="{906F6DFE-AA00-4BFD-9D61-CA29BB78DE22}" type="slidenum">
              <a:rPr lang="en-US" altLang="en-US" smtClean="0"/>
              <a:pPr/>
              <a:t>28</a:t>
            </a:fld>
            <a:endParaRPr lang="en-US" altLang="en-US"/>
          </a:p>
        </p:txBody>
      </p:sp>
    </p:spTree>
    <p:extLst>
      <p:ext uri="{BB962C8B-B14F-4D97-AF65-F5344CB8AC3E}">
        <p14:creationId xmlns:p14="http://schemas.microsoft.com/office/powerpoint/2010/main" val="7096008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9246" y="381000"/>
            <a:ext cx="7772400" cy="1143000"/>
          </a:xfrm>
        </p:spPr>
        <p:txBody>
          <a:bodyPr/>
          <a:lstStyle/>
          <a:p>
            <a:r>
              <a:rPr lang="en-GB"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Example 8:</a:t>
            </a:r>
            <a:endParaRPr lang="en-GB" dirty="0"/>
          </a:p>
        </p:txBody>
      </p:sp>
      <p:sp>
        <p:nvSpPr>
          <p:cNvPr id="3" name="Content Placeholder 2"/>
          <p:cNvSpPr>
            <a:spLocks noGrp="1"/>
          </p:cNvSpPr>
          <p:nvPr>
            <p:ph idx="1"/>
          </p:nvPr>
        </p:nvSpPr>
        <p:spPr>
          <a:xfrm>
            <a:off x="609600" y="1524000"/>
            <a:ext cx="8229600" cy="4114800"/>
          </a:xfrm>
        </p:spPr>
        <p:txBody>
          <a:bodyPr/>
          <a:lstStyle/>
          <a:p>
            <a:pPr marL="0" indent="0" algn="just">
              <a:buNone/>
            </a:pPr>
            <a:r>
              <a:rPr lang="en-IN" dirty="0">
                <a:latin typeface="Times New Roman" panose="02020603050405020304" pitchFamily="18" charset="0"/>
                <a:cs typeface="Times New Roman" panose="02020603050405020304" pitchFamily="18" charset="0"/>
              </a:rPr>
              <a:t>The lengths of pregnancies are normally distributed with a mean of 268 days and a standard deviation of 15 days. If we stipulate that a baby is premature if born at least three weeks early (21 Days), </a:t>
            </a:r>
          </a:p>
          <a:p>
            <a:pPr marL="514350" indent="-514350" algn="just">
              <a:buFont typeface="+mj-lt"/>
              <a:buAutoNum type="alphaLcParenR"/>
            </a:pPr>
            <a:r>
              <a:rPr lang="en-IN" dirty="0">
                <a:latin typeface="Times New Roman" panose="02020603050405020304" pitchFamily="18" charset="0"/>
                <a:cs typeface="Times New Roman" panose="02020603050405020304" pitchFamily="18" charset="0"/>
              </a:rPr>
              <a:t>what percentage of babies is born prematurely? </a:t>
            </a:r>
          </a:p>
          <a:p>
            <a:pPr marL="514350" indent="-514350" algn="just">
              <a:buFont typeface="+mj-lt"/>
              <a:buAutoNum type="alphaLcParenR"/>
            </a:pPr>
            <a:r>
              <a:rPr lang="en-IN" dirty="0">
                <a:latin typeface="Times New Roman" panose="02020603050405020304" pitchFamily="18" charset="0"/>
                <a:cs typeface="Times New Roman" panose="02020603050405020304" pitchFamily="18" charset="0"/>
              </a:rPr>
              <a:t>what percentage of babies is born not prematurely?</a:t>
            </a:r>
            <a:endParaRPr lang="en-GB" dirty="0">
              <a:latin typeface="Times New Roman" panose="02020603050405020304" pitchFamily="18" charset="0"/>
              <a:cs typeface="Times New Roman" panose="02020603050405020304" pitchFamily="18" charset="0"/>
            </a:endParaRPr>
          </a:p>
          <a:p>
            <a:pPr marL="514350" indent="-514350" algn="just">
              <a:buFont typeface="+mj-lt"/>
              <a:buAutoNum type="alphaLcParenR"/>
            </a:pPr>
            <a:endParaRPr lang="en-GB" dirty="0">
              <a:latin typeface="Times New Roman" panose="02020603050405020304" pitchFamily="18" charset="0"/>
              <a:cs typeface="Times New Roman" panose="02020603050405020304" pitchFamily="18" charset="0"/>
            </a:endParaRPr>
          </a:p>
        </p:txBody>
      </p:sp>
      <p:sp>
        <p:nvSpPr>
          <p:cNvPr id="4" name="Date Placeholder 3">
            <a:extLst>
              <a:ext uri="{FF2B5EF4-FFF2-40B4-BE49-F238E27FC236}">
                <a16:creationId xmlns:a16="http://schemas.microsoft.com/office/drawing/2014/main" id="{53E29C57-E43A-45D7-8B9E-9B60DB6FD7C5}"/>
              </a:ext>
            </a:extLst>
          </p:cNvPr>
          <p:cNvSpPr>
            <a:spLocks noGrp="1"/>
          </p:cNvSpPr>
          <p:nvPr>
            <p:ph type="dt" sz="half" idx="10"/>
          </p:nvPr>
        </p:nvSpPr>
        <p:spPr/>
        <p:txBody>
          <a:bodyPr/>
          <a:lstStyle/>
          <a:p>
            <a:pPr>
              <a:defRPr/>
            </a:pPr>
            <a:fld id="{43097EB1-0077-4821-AF08-E747CD965547}" type="datetime5">
              <a:rPr lang="en-US" smtClean="0"/>
              <a:t>30-Dec-25</a:t>
            </a:fld>
            <a:endParaRPr lang="en-US"/>
          </a:p>
        </p:txBody>
      </p:sp>
      <p:sp>
        <p:nvSpPr>
          <p:cNvPr id="5" name="Footer Placeholder 4">
            <a:extLst>
              <a:ext uri="{FF2B5EF4-FFF2-40B4-BE49-F238E27FC236}">
                <a16:creationId xmlns:a16="http://schemas.microsoft.com/office/drawing/2014/main" id="{DDBFC514-1BB7-4E2E-B789-63F6A5DCF2AC}"/>
              </a:ext>
            </a:extLst>
          </p:cNvPr>
          <p:cNvSpPr>
            <a:spLocks noGrp="1"/>
          </p:cNvSpPr>
          <p:nvPr>
            <p:ph type="ftr" sz="quarter" idx="11"/>
          </p:nvPr>
        </p:nvSpPr>
        <p:spPr/>
        <p:txBody>
          <a:bodyPr/>
          <a:lstStyle/>
          <a:p>
            <a:pPr>
              <a:defRPr/>
            </a:pPr>
            <a:r>
              <a:rPr lang="en-US"/>
              <a:t>T. Mayooran</a:t>
            </a:r>
          </a:p>
        </p:txBody>
      </p:sp>
      <p:sp>
        <p:nvSpPr>
          <p:cNvPr id="6" name="Slide Number Placeholder 5">
            <a:extLst>
              <a:ext uri="{FF2B5EF4-FFF2-40B4-BE49-F238E27FC236}">
                <a16:creationId xmlns:a16="http://schemas.microsoft.com/office/drawing/2014/main" id="{51273C23-7CDC-4BE2-B03B-7CC7CE8CC00B}"/>
              </a:ext>
            </a:extLst>
          </p:cNvPr>
          <p:cNvSpPr>
            <a:spLocks noGrp="1"/>
          </p:cNvSpPr>
          <p:nvPr>
            <p:ph type="sldNum" sz="quarter" idx="12"/>
          </p:nvPr>
        </p:nvSpPr>
        <p:spPr/>
        <p:txBody>
          <a:bodyPr/>
          <a:lstStyle/>
          <a:p>
            <a:fld id="{906F6DFE-AA00-4BFD-9D61-CA29BB78DE22}" type="slidenum">
              <a:rPr lang="en-US" altLang="en-US" smtClean="0"/>
              <a:pPr/>
              <a:t>29</a:t>
            </a:fld>
            <a:endParaRPr lang="en-US" altLang="en-US"/>
          </a:p>
        </p:txBody>
      </p:sp>
    </p:spTree>
    <p:extLst>
      <p:ext uri="{BB962C8B-B14F-4D97-AF65-F5344CB8AC3E}">
        <p14:creationId xmlns:p14="http://schemas.microsoft.com/office/powerpoint/2010/main" val="39120186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500"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Definitions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09600" y="1524000"/>
                <a:ext cx="8229600" cy="4114800"/>
              </a:xfrm>
            </p:spPr>
            <p:txBody>
              <a:bodyPr/>
              <a:lstStyle/>
              <a:p>
                <a:pPr marL="0" indent="0">
                  <a:buNone/>
                </a:pPr>
                <a:r>
                  <a:rPr lang="en-GB" sz="3500" dirty="0">
                    <a:solidFill>
                      <a:srgbClr val="FF0000"/>
                    </a:solidFill>
                    <a:latin typeface="Times New Roman" panose="02020603050405020304" pitchFamily="18" charset="0"/>
                    <a:cs typeface="Times New Roman" panose="02020603050405020304" pitchFamily="18" charset="0"/>
                  </a:rPr>
                  <a:t>Continuous Probability Distribution:</a:t>
                </a:r>
              </a:p>
              <a:p>
                <a:pPr marL="0" indent="0" algn="just">
                  <a:buNone/>
                </a:pPr>
                <a:r>
                  <a:rPr lang="en-IN" sz="3500" dirty="0">
                    <a:latin typeface="Times New Roman" panose="02020603050405020304" pitchFamily="18" charset="0"/>
                    <a:cs typeface="Times New Roman" panose="02020603050405020304" pitchFamily="18" charset="0"/>
                  </a:rPr>
                  <a:t>A continuous probability distribution satisfies three conditions:</a:t>
                </a:r>
              </a:p>
              <a:p>
                <a:pPr marL="514350" indent="-514350" algn="just">
                  <a:buClrTx/>
                  <a:buSzPct val="100000"/>
                  <a:buFont typeface="+mj-lt"/>
                  <a:buAutoNum type="arabicPeriod"/>
                </a:pPr>
                <a:r>
                  <a:rPr lang="en-IN" sz="3500" dirty="0">
                    <a:latin typeface="Times New Roman" panose="02020603050405020304" pitchFamily="18" charset="0"/>
                    <a:cs typeface="Times New Roman" panose="02020603050405020304" pitchFamily="18" charset="0"/>
                  </a:rPr>
                  <a:t>The random variable X is continuous.</a:t>
                </a:r>
              </a:p>
              <a:p>
                <a:pPr marL="514350" indent="-514350" algn="just">
                  <a:buClrTx/>
                  <a:buSzPct val="100000"/>
                  <a:buFont typeface="+mj-lt"/>
                  <a:buAutoNum type="arabicPeriod"/>
                </a:pPr>
                <a:r>
                  <a:rPr lang="en-IN" sz="3500" dirty="0">
                    <a:latin typeface="Times New Roman" panose="02020603050405020304" pitchFamily="18" charset="0"/>
                    <a:cs typeface="Times New Roman" panose="02020603050405020304" pitchFamily="18" charset="0"/>
                  </a:rPr>
                  <a:t>The probability density function (pdf) </a:t>
                </a:r>
                <a14:m>
                  <m:oMath xmlns:m="http://schemas.openxmlformats.org/officeDocument/2006/math">
                    <m:r>
                      <a:rPr lang="en-GB" sz="3500" b="0" i="1" smtClean="0">
                        <a:latin typeface="Cambria Math" panose="02040503050406030204" pitchFamily="18" charset="0"/>
                        <a:cs typeface="Times New Roman" panose="02020603050405020304" pitchFamily="18" charset="0"/>
                      </a:rPr>
                      <m:t>𝑓</m:t>
                    </m:r>
                    <m:d>
                      <m:dPr>
                        <m:ctrlPr>
                          <a:rPr lang="en-GB" sz="3500" b="0" i="1" smtClean="0">
                            <a:latin typeface="Cambria Math" panose="02040503050406030204" pitchFamily="18" charset="0"/>
                            <a:cs typeface="Times New Roman" panose="02020603050405020304" pitchFamily="18" charset="0"/>
                          </a:rPr>
                        </m:ctrlPr>
                      </m:dPr>
                      <m:e>
                        <m:r>
                          <a:rPr lang="en-GB" sz="3500" b="0" i="1" smtClean="0">
                            <a:latin typeface="Cambria Math" panose="02040503050406030204" pitchFamily="18" charset="0"/>
                            <a:cs typeface="Times New Roman" panose="02020603050405020304" pitchFamily="18" charset="0"/>
                          </a:rPr>
                          <m:t>𝑥</m:t>
                        </m:r>
                      </m:e>
                    </m:d>
                    <m:r>
                      <a:rPr lang="en-GB" sz="3500" b="0" i="1" smtClean="0">
                        <a:latin typeface="Cambria Math" panose="02040503050406030204" pitchFamily="18" charset="0"/>
                        <a:cs typeface="Times New Roman" panose="02020603050405020304" pitchFamily="18" charset="0"/>
                      </a:rPr>
                      <m:t> </m:t>
                    </m:r>
                    <m:r>
                      <a:rPr lang="en-GB" sz="3500" b="0" i="1" smtClean="0">
                        <a:latin typeface="Cambria Math" panose="02040503050406030204" pitchFamily="18" charset="0"/>
                        <a:ea typeface="Cambria Math" panose="02040503050406030204" pitchFamily="18" charset="0"/>
                        <a:cs typeface="Times New Roman" panose="02020603050405020304" pitchFamily="18" charset="0"/>
                      </a:rPr>
                      <m:t>≥0 </m:t>
                    </m:r>
                  </m:oMath>
                </a14:m>
                <a:r>
                  <a:rPr lang="en-IN" sz="3500" dirty="0">
                    <a:latin typeface="Times New Roman" panose="02020603050405020304" pitchFamily="18" charset="0"/>
                    <a:cs typeface="Times New Roman" panose="02020603050405020304" pitchFamily="18" charset="0"/>
                  </a:rPr>
                  <a:t>for all </a:t>
                </a:r>
                <a:r>
                  <a:rPr lang="en-IN" sz="3500" i="1" dirty="0">
                    <a:latin typeface="Times New Roman" panose="02020603050405020304" pitchFamily="18" charset="0"/>
                    <a:cs typeface="Times New Roman" panose="02020603050405020304" pitchFamily="18" charset="0"/>
                  </a:rPr>
                  <a:t>x</a:t>
                </a:r>
                <a:r>
                  <a:rPr lang="en-IN" sz="3500" dirty="0">
                    <a:latin typeface="Times New Roman" panose="02020603050405020304" pitchFamily="18" charset="0"/>
                    <a:cs typeface="Times New Roman" panose="02020603050405020304" pitchFamily="18" charset="0"/>
                  </a:rPr>
                  <a:t> .</a:t>
                </a:r>
              </a:p>
              <a:p>
                <a:pPr marL="514350" indent="-514350" algn="just">
                  <a:buClrTx/>
                  <a:buSzPct val="100000"/>
                  <a:buFont typeface="+mj-lt"/>
                  <a:buAutoNum type="arabicPeriod"/>
                </a:pPr>
                <a:r>
                  <a:rPr lang="en-IN" sz="3500" dirty="0">
                    <a:latin typeface="Times New Roman" panose="02020603050405020304" pitchFamily="18" charset="0"/>
                    <a:cs typeface="Times New Roman" panose="02020603050405020304" pitchFamily="18" charset="0"/>
                  </a:rPr>
                  <a:t>The total area under the pdf curve is one.</a:t>
                </a:r>
                <a:endParaRPr lang="en-GB" sz="3500" dirty="0">
                  <a:latin typeface="Times New Roman" panose="02020603050405020304" pitchFamily="18"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09600" y="1524000"/>
                <a:ext cx="8229600" cy="4114800"/>
              </a:xfrm>
              <a:blipFill>
                <a:blip r:embed="rId2"/>
                <a:stretch>
                  <a:fillRect l="-2148" t="-2370" r="-2148" b="-8741"/>
                </a:stretch>
              </a:blipFill>
            </p:spPr>
            <p:txBody>
              <a:bodyPr/>
              <a:lstStyle/>
              <a:p>
                <a:r>
                  <a:rPr lang="en-NZ">
                    <a:noFill/>
                  </a:rPr>
                  <a:t> </a:t>
                </a:r>
              </a:p>
            </p:txBody>
          </p:sp>
        </mc:Fallback>
      </mc:AlternateContent>
      <p:sp>
        <p:nvSpPr>
          <p:cNvPr id="4" name="Date Placeholder 3">
            <a:extLst>
              <a:ext uri="{FF2B5EF4-FFF2-40B4-BE49-F238E27FC236}">
                <a16:creationId xmlns:a16="http://schemas.microsoft.com/office/drawing/2014/main" id="{61880AB1-05E3-4645-8543-E0802CE60926}"/>
              </a:ext>
            </a:extLst>
          </p:cNvPr>
          <p:cNvSpPr>
            <a:spLocks noGrp="1"/>
          </p:cNvSpPr>
          <p:nvPr>
            <p:ph type="dt" sz="half" idx="10"/>
          </p:nvPr>
        </p:nvSpPr>
        <p:spPr/>
        <p:txBody>
          <a:bodyPr/>
          <a:lstStyle/>
          <a:p>
            <a:pPr>
              <a:defRPr/>
            </a:pPr>
            <a:fld id="{B3AE20B9-3B69-454E-A5B0-5F696D7521CF}" type="datetime5">
              <a:rPr lang="en-US" smtClean="0"/>
              <a:t>30-Dec-25</a:t>
            </a:fld>
            <a:endParaRPr lang="en-US"/>
          </a:p>
        </p:txBody>
      </p:sp>
      <p:sp>
        <p:nvSpPr>
          <p:cNvPr id="5" name="Footer Placeholder 4">
            <a:extLst>
              <a:ext uri="{FF2B5EF4-FFF2-40B4-BE49-F238E27FC236}">
                <a16:creationId xmlns:a16="http://schemas.microsoft.com/office/drawing/2014/main" id="{5FFF5A2C-24EF-4E04-A409-E987474F35D9}"/>
              </a:ext>
            </a:extLst>
          </p:cNvPr>
          <p:cNvSpPr>
            <a:spLocks noGrp="1"/>
          </p:cNvSpPr>
          <p:nvPr>
            <p:ph type="ftr" sz="quarter" idx="11"/>
          </p:nvPr>
        </p:nvSpPr>
        <p:spPr/>
        <p:txBody>
          <a:bodyPr/>
          <a:lstStyle/>
          <a:p>
            <a:pPr>
              <a:defRPr/>
            </a:pPr>
            <a:r>
              <a:rPr lang="en-US"/>
              <a:t>T. Mayooran</a:t>
            </a:r>
          </a:p>
        </p:txBody>
      </p:sp>
      <p:sp>
        <p:nvSpPr>
          <p:cNvPr id="6" name="Slide Number Placeholder 5">
            <a:extLst>
              <a:ext uri="{FF2B5EF4-FFF2-40B4-BE49-F238E27FC236}">
                <a16:creationId xmlns:a16="http://schemas.microsoft.com/office/drawing/2014/main" id="{AF62F603-64AF-4A45-9E41-1A3544FAE0B2}"/>
              </a:ext>
            </a:extLst>
          </p:cNvPr>
          <p:cNvSpPr>
            <a:spLocks noGrp="1"/>
          </p:cNvSpPr>
          <p:nvPr>
            <p:ph type="sldNum" sz="quarter" idx="12"/>
          </p:nvPr>
        </p:nvSpPr>
        <p:spPr/>
        <p:txBody>
          <a:bodyPr/>
          <a:lstStyle/>
          <a:p>
            <a:fld id="{906F6DFE-AA00-4BFD-9D61-CA29BB78DE22}" type="slidenum">
              <a:rPr lang="en-US" altLang="en-US" smtClean="0"/>
              <a:pPr/>
              <a:t>3</a:t>
            </a:fld>
            <a:endParaRPr lang="en-US" altLang="en-US"/>
          </a:p>
        </p:txBody>
      </p:sp>
    </p:spTree>
    <p:extLst>
      <p:ext uri="{BB962C8B-B14F-4D97-AF65-F5344CB8AC3E}">
        <p14:creationId xmlns:p14="http://schemas.microsoft.com/office/powerpoint/2010/main" val="250523831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Example 9:</a:t>
            </a:r>
            <a:endParaRPr lang="en-GB" dirty="0"/>
          </a:p>
        </p:txBody>
      </p:sp>
      <p:sp>
        <p:nvSpPr>
          <p:cNvPr id="3" name="Content Placeholder 2"/>
          <p:cNvSpPr>
            <a:spLocks noGrp="1"/>
          </p:cNvSpPr>
          <p:nvPr>
            <p:ph idx="1"/>
          </p:nvPr>
        </p:nvSpPr>
        <p:spPr>
          <a:xfrm>
            <a:off x="609600" y="1524000"/>
            <a:ext cx="8229600" cy="4114800"/>
          </a:xfrm>
        </p:spPr>
        <p:txBody>
          <a:bodyPr/>
          <a:lstStyle/>
          <a:p>
            <a:pPr marL="0" indent="0" algn="just">
              <a:buNone/>
            </a:pPr>
            <a:r>
              <a:rPr lang="en-IN" sz="2400" dirty="0">
                <a:latin typeface="Times New Roman" panose="02020603050405020304" pitchFamily="18" charset="0"/>
                <a:cs typeface="Times New Roman" panose="02020603050405020304" pitchFamily="18" charset="0"/>
              </a:rPr>
              <a:t>The serum cholesterol levels in men aged between 18 to 24 are normally distributed with a mean of 120 and a standard deviation of 25. Units are mg/mL, and the data are based on the National Health Survey.</a:t>
            </a:r>
          </a:p>
          <a:p>
            <a:pPr marL="457200" indent="-457200" algn="just">
              <a:buClrTx/>
              <a:buFont typeface="+mj-lt"/>
              <a:buAutoNum type="alphaLcParenR"/>
            </a:pPr>
            <a:r>
              <a:rPr lang="en-IN" sz="2400" dirty="0">
                <a:latin typeface="Times New Roman" panose="02020603050405020304" pitchFamily="18" charset="0"/>
                <a:cs typeface="Times New Roman" panose="02020603050405020304" pitchFamily="18" charset="0"/>
              </a:rPr>
              <a:t>If a man aged 18 to 24 is randomly selected, find the probability that his serum cholesterol is greater than 170.</a:t>
            </a:r>
          </a:p>
          <a:p>
            <a:pPr marL="457200" indent="-457200" algn="just">
              <a:buClrTx/>
              <a:buFont typeface="+mj-lt"/>
              <a:buAutoNum type="alphaLcParenR"/>
            </a:pPr>
            <a:r>
              <a:rPr lang="en-IN" sz="2400" dirty="0">
                <a:latin typeface="Times New Roman" panose="02020603050405020304" pitchFamily="18" charset="0"/>
                <a:cs typeface="Times New Roman" panose="02020603050405020304" pitchFamily="18" charset="0"/>
              </a:rPr>
              <a:t>The Providence Health Maintenance Organization wants to establish a criterion for recommending dietary changes if cholesterol levels are in the top 10%. What is the cut-off for men aged 18 to 24? </a:t>
            </a:r>
          </a:p>
          <a:p>
            <a:pPr marL="457200" indent="-457200" algn="just">
              <a:buClrTx/>
              <a:buFont typeface="+mj-lt"/>
              <a:buAutoNum type="alphaLcParenR"/>
            </a:pPr>
            <a:r>
              <a:rPr lang="en-US" sz="2400" dirty="0">
                <a:latin typeface="Times New Roman" panose="02020603050405020304" pitchFamily="18" charset="0"/>
                <a:cs typeface="Times New Roman" panose="02020603050405020304" pitchFamily="18" charset="0"/>
              </a:rPr>
              <a:t>Between which two </a:t>
            </a:r>
            <a:r>
              <a:rPr lang="en-IN" sz="2400" dirty="0">
                <a:latin typeface="Times New Roman" panose="02020603050405020304" pitchFamily="18" charset="0"/>
                <a:cs typeface="Times New Roman" panose="02020603050405020304" pitchFamily="18" charset="0"/>
              </a:rPr>
              <a:t>cholesterol levels </a:t>
            </a:r>
            <a:r>
              <a:rPr lang="en-US" sz="2400" dirty="0">
                <a:latin typeface="Times New Roman" panose="02020603050405020304" pitchFamily="18" charset="0"/>
                <a:cs typeface="Times New Roman" panose="02020603050405020304" pitchFamily="18" charset="0"/>
              </a:rPr>
              <a:t>symmetrically located about the mean are 90% of the scores?</a:t>
            </a:r>
            <a:endParaRPr lang="en-GB" sz="2400" dirty="0">
              <a:latin typeface="Times New Roman" panose="02020603050405020304" pitchFamily="18" charset="0"/>
              <a:cs typeface="Times New Roman" panose="02020603050405020304" pitchFamily="18" charset="0"/>
            </a:endParaRPr>
          </a:p>
        </p:txBody>
      </p:sp>
      <p:sp>
        <p:nvSpPr>
          <p:cNvPr id="4" name="Date Placeholder 3">
            <a:extLst>
              <a:ext uri="{FF2B5EF4-FFF2-40B4-BE49-F238E27FC236}">
                <a16:creationId xmlns:a16="http://schemas.microsoft.com/office/drawing/2014/main" id="{70DFC73E-0582-4FF4-8D5D-AC1AAB36A507}"/>
              </a:ext>
            </a:extLst>
          </p:cNvPr>
          <p:cNvSpPr>
            <a:spLocks noGrp="1"/>
          </p:cNvSpPr>
          <p:nvPr>
            <p:ph type="dt" sz="half" idx="10"/>
          </p:nvPr>
        </p:nvSpPr>
        <p:spPr/>
        <p:txBody>
          <a:bodyPr/>
          <a:lstStyle/>
          <a:p>
            <a:pPr>
              <a:defRPr/>
            </a:pPr>
            <a:fld id="{C7686B87-C757-40A4-84FC-5FD61621B4DB}" type="datetime5">
              <a:rPr lang="en-US" smtClean="0"/>
              <a:t>30-Dec-25</a:t>
            </a:fld>
            <a:endParaRPr lang="en-US"/>
          </a:p>
        </p:txBody>
      </p:sp>
      <p:sp>
        <p:nvSpPr>
          <p:cNvPr id="5" name="Footer Placeholder 4">
            <a:extLst>
              <a:ext uri="{FF2B5EF4-FFF2-40B4-BE49-F238E27FC236}">
                <a16:creationId xmlns:a16="http://schemas.microsoft.com/office/drawing/2014/main" id="{0A66ED9F-497D-415F-9E5F-870F544EC55B}"/>
              </a:ext>
            </a:extLst>
          </p:cNvPr>
          <p:cNvSpPr>
            <a:spLocks noGrp="1"/>
          </p:cNvSpPr>
          <p:nvPr>
            <p:ph type="ftr" sz="quarter" idx="11"/>
          </p:nvPr>
        </p:nvSpPr>
        <p:spPr/>
        <p:txBody>
          <a:bodyPr/>
          <a:lstStyle/>
          <a:p>
            <a:pPr>
              <a:defRPr/>
            </a:pPr>
            <a:r>
              <a:rPr lang="en-US"/>
              <a:t>T. Mayooran</a:t>
            </a:r>
          </a:p>
        </p:txBody>
      </p:sp>
      <p:sp>
        <p:nvSpPr>
          <p:cNvPr id="6" name="Slide Number Placeholder 5">
            <a:extLst>
              <a:ext uri="{FF2B5EF4-FFF2-40B4-BE49-F238E27FC236}">
                <a16:creationId xmlns:a16="http://schemas.microsoft.com/office/drawing/2014/main" id="{462248AA-3938-428C-BA69-840D6EF49F5D}"/>
              </a:ext>
            </a:extLst>
          </p:cNvPr>
          <p:cNvSpPr>
            <a:spLocks noGrp="1"/>
          </p:cNvSpPr>
          <p:nvPr>
            <p:ph type="sldNum" sz="quarter" idx="12"/>
          </p:nvPr>
        </p:nvSpPr>
        <p:spPr/>
        <p:txBody>
          <a:bodyPr/>
          <a:lstStyle/>
          <a:p>
            <a:fld id="{906F6DFE-AA00-4BFD-9D61-CA29BB78DE22}" type="slidenum">
              <a:rPr lang="en-US" altLang="en-US" smtClean="0"/>
              <a:pPr/>
              <a:t>30</a:t>
            </a:fld>
            <a:endParaRPr lang="en-US" altLang="en-US"/>
          </a:p>
        </p:txBody>
      </p:sp>
    </p:spTree>
    <p:extLst>
      <p:ext uri="{BB962C8B-B14F-4D97-AF65-F5344CB8AC3E}">
        <p14:creationId xmlns:p14="http://schemas.microsoft.com/office/powerpoint/2010/main" val="210914121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r>
                  <a:rPr lang="en-US"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Notation of </a:t>
                </a:r>
                <a14:m>
                  <m:oMath xmlns:m="http://schemas.openxmlformats.org/officeDocument/2006/math">
                    <m:sSub>
                      <m:sSubPr>
                        <m:ctrlPr>
                          <a:rPr lang="en-US" i="1" smtClean="0">
                            <a:solidFill>
                              <a:srgbClr val="C00000"/>
                            </a:solidFill>
                            <a:effectLst>
                              <a:outerShdw blurRad="38100" dist="38100" dir="2700000" algn="tl">
                                <a:srgbClr val="000000">
                                  <a:alpha val="43137"/>
                                </a:srgbClr>
                              </a:outerShdw>
                            </a:effectLst>
                            <a:latin typeface="Cambria Math" panose="02040503050406030204" pitchFamily="18" charset="0"/>
                          </a:rPr>
                        </m:ctrlPr>
                      </m:sSubPr>
                      <m:e>
                        <m:r>
                          <a:rPr lang="en-US" b="0" i="1" smtClean="0">
                            <a:solidFill>
                              <a:srgbClr val="C00000"/>
                            </a:solidFill>
                            <a:effectLst>
                              <a:outerShdw blurRad="38100" dist="38100" dir="2700000" algn="tl">
                                <a:srgbClr val="000000">
                                  <a:alpha val="43137"/>
                                </a:srgbClr>
                              </a:outerShdw>
                            </a:effectLst>
                            <a:latin typeface="Cambria Math" panose="02040503050406030204" pitchFamily="18" charset="0"/>
                          </a:rPr>
                          <m:t>𝑍</m:t>
                        </m:r>
                      </m:e>
                      <m:sub>
                        <m:r>
                          <a:rPr lang="en-US" i="1" smtClean="0">
                            <a:solidFill>
                              <a:srgbClr val="C00000"/>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𝛼</m:t>
                        </m:r>
                      </m:sub>
                    </m:sSub>
                  </m:oMath>
                </a14:m>
                <a:endParaRPr lang="en-US" dirty="0">
                  <a:latin typeface="Times New Roman" panose="02020603050405020304" pitchFamily="18" charset="0"/>
                  <a:cs typeface="Times New Roman" panose="02020603050405020304" pitchFamily="18" charset="0"/>
                </a:endParaRP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0">
                <a:blip r:embed="rId2"/>
                <a:stretch>
                  <a:fillRect l="-3294" b="-297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09600" y="1524000"/>
                <a:ext cx="8229600" cy="4114800"/>
              </a:xfrm>
            </p:spPr>
            <p:txBody>
              <a:bodyPr/>
              <a:lstStyle/>
              <a:p>
                <a:pPr marL="0" indent="0" algn="just">
                  <a:buNone/>
                </a:pPr>
                <a:r>
                  <a:rPr lang="en-US" sz="2800" dirty="0">
                    <a:latin typeface="Times New Roman" panose="02020603050405020304" pitchFamily="18" charset="0"/>
                    <a:cs typeface="Times New Roman" panose="02020603050405020304" pitchFamily="18" charset="0"/>
                  </a:rPr>
                  <a:t>In general, </a:t>
                </a:r>
                <a14:m>
                  <m:oMath xmlns:m="http://schemas.openxmlformats.org/officeDocument/2006/math">
                    <m:sSub>
                      <m:sSubPr>
                        <m:ctrlPr>
                          <a:rPr lang="en-US" sz="2800" i="1" smtClean="0">
                            <a:latin typeface="Cambria Math" panose="02040503050406030204" pitchFamily="18" charset="0"/>
                            <a:cs typeface="Times New Roman" panose="02020603050405020304" pitchFamily="18" charset="0"/>
                          </a:rPr>
                        </m:ctrlPr>
                      </m:sSubPr>
                      <m:e>
                        <m:r>
                          <a:rPr lang="en-US" sz="2800" b="0" i="1" smtClean="0">
                            <a:latin typeface="Cambria Math" panose="02040503050406030204" pitchFamily="18" charset="0"/>
                            <a:cs typeface="Times New Roman" panose="02020603050405020304" pitchFamily="18" charset="0"/>
                          </a:rPr>
                          <m:t>𝑧</m:t>
                        </m:r>
                      </m:e>
                      <m:sub>
                        <m:r>
                          <a:rPr lang="en-US" sz="2800" i="1" smtClean="0">
                            <a:latin typeface="Cambria Math" panose="02040503050406030204" pitchFamily="18" charset="0"/>
                            <a:ea typeface="Cambria Math" panose="02040503050406030204" pitchFamily="18" charset="0"/>
                            <a:cs typeface="Times New Roman" panose="02020603050405020304" pitchFamily="18" charset="0"/>
                          </a:rPr>
                          <m:t>𝛼</m:t>
                        </m:r>
                      </m:sub>
                    </m:sSub>
                  </m:oMath>
                </a14:m>
                <a:r>
                  <a:rPr lang="en-US" sz="2800" dirty="0">
                    <a:latin typeface="Times New Roman" panose="02020603050405020304" pitchFamily="18" charset="0"/>
                    <a:cs typeface="Times New Roman" panose="02020603050405020304" pitchFamily="18" charset="0"/>
                  </a:rPr>
                  <a:t> is the number on the real line such that the area under the standard normal density function, on the x-axis, and to the right of </a:t>
                </a:r>
                <a14:m>
                  <m:oMath xmlns:m="http://schemas.openxmlformats.org/officeDocument/2006/math">
                    <m:sSub>
                      <m:sSubPr>
                        <m:ctrlPr>
                          <a:rPr lang="en-US" sz="2800" i="1">
                            <a:latin typeface="Cambria Math" panose="02040503050406030204" pitchFamily="18" charset="0"/>
                            <a:cs typeface="Times New Roman" panose="02020603050405020304" pitchFamily="18" charset="0"/>
                          </a:rPr>
                        </m:ctrlPr>
                      </m:sSubPr>
                      <m:e>
                        <m:r>
                          <a:rPr lang="en-US" sz="2800" i="1">
                            <a:latin typeface="Cambria Math" panose="02040503050406030204" pitchFamily="18" charset="0"/>
                            <a:cs typeface="Times New Roman" panose="02020603050405020304" pitchFamily="18" charset="0"/>
                          </a:rPr>
                          <m:t>𝑧</m:t>
                        </m:r>
                      </m:e>
                      <m:sub>
                        <m:r>
                          <a:rPr lang="en-US" sz="2800" i="1">
                            <a:latin typeface="Cambria Math" panose="02040503050406030204" pitchFamily="18" charset="0"/>
                            <a:ea typeface="Cambria Math" panose="02040503050406030204" pitchFamily="18" charset="0"/>
                            <a:cs typeface="Times New Roman" panose="02020603050405020304" pitchFamily="18" charset="0"/>
                          </a:rPr>
                          <m:t>𝛼</m:t>
                        </m:r>
                      </m:sub>
                    </m:sSub>
                  </m:oMath>
                </a14:m>
                <a:r>
                  <a:rPr lang="en-US" sz="2800" dirty="0">
                    <a:latin typeface="Times New Roman" panose="02020603050405020304" pitchFamily="18" charset="0"/>
                    <a:cs typeface="Times New Roman" panose="02020603050405020304" pitchFamily="18" charset="0"/>
                  </a:rPr>
                  <a:t> is </a:t>
                </a:r>
                <a14:m>
                  <m:oMath xmlns:m="http://schemas.openxmlformats.org/officeDocument/2006/math">
                    <m:r>
                      <a:rPr lang="en-US" sz="2800" i="1" smtClean="0">
                        <a:latin typeface="Cambria Math" panose="02040503050406030204" pitchFamily="18" charset="0"/>
                        <a:ea typeface="Cambria Math" panose="02040503050406030204" pitchFamily="18" charset="0"/>
                        <a:cs typeface="Times New Roman" panose="02020603050405020304" pitchFamily="18" charset="0"/>
                      </a:rPr>
                      <m:t>𝛼</m:t>
                    </m:r>
                  </m:oMath>
                </a14:m>
                <a:r>
                  <a:rPr lang="en-US" sz="2800" dirty="0">
                    <a:latin typeface="Times New Roman" panose="02020603050405020304" pitchFamily="18" charset="0"/>
                    <a:cs typeface="Times New Roman" panose="02020603050405020304" pitchFamily="18" charset="0"/>
                  </a:rPr>
                  <a:t>. It is actually the </a:t>
                </a:r>
                <a14:m>
                  <m:oMath xmlns:m="http://schemas.openxmlformats.org/officeDocument/2006/math">
                    <m:r>
                      <a:rPr lang="en-US" sz="2800" b="0" i="1" smtClean="0">
                        <a:latin typeface="Cambria Math" panose="02040503050406030204" pitchFamily="18" charset="0"/>
                        <a:cs typeface="Times New Roman" panose="02020603050405020304" pitchFamily="18" charset="0"/>
                      </a:rPr>
                      <m:t>100(1−</m:t>
                    </m:r>
                    <m:r>
                      <a:rPr lang="en-US" sz="2800" b="0" i="1" smtClean="0">
                        <a:latin typeface="Cambria Math" panose="02040503050406030204" pitchFamily="18" charset="0"/>
                        <a:ea typeface="Cambria Math" panose="02040503050406030204" pitchFamily="18" charset="0"/>
                        <a:cs typeface="Times New Roman" panose="02020603050405020304" pitchFamily="18" charset="0"/>
                      </a:rPr>
                      <m:t>𝛼</m:t>
                    </m:r>
                    <m:r>
                      <a:rPr lang="en-US" sz="2800" b="0" i="1" smtClean="0">
                        <a:latin typeface="Cambria Math" panose="02040503050406030204" pitchFamily="18" charset="0"/>
                        <a:cs typeface="Times New Roman" panose="02020603050405020304" pitchFamily="18" charset="0"/>
                      </a:rPr>
                      <m:t>)</m:t>
                    </m:r>
                  </m:oMath>
                </a14:m>
                <a:r>
                  <a:rPr lang="en-US" sz="2800" dirty="0">
                    <a:latin typeface="Times New Roman" panose="02020603050405020304" pitchFamily="18" charset="0"/>
                    <a:cs typeface="Times New Roman" panose="02020603050405020304" pitchFamily="18" charset="0"/>
                  </a:rPr>
                  <a:t> percentile of the standard normal random variable.</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09600" y="1524000"/>
                <a:ext cx="8229600" cy="4114800"/>
              </a:xfrm>
              <a:blipFill rotWithShape="0">
                <a:blip r:embed="rId3"/>
                <a:stretch>
                  <a:fillRect l="-1481" t="-1481" r="-1481"/>
                </a:stretch>
              </a:blipFill>
            </p:spPr>
            <p:txBody>
              <a:bodyPr/>
              <a:lstStyle/>
              <a:p>
                <a:r>
                  <a:rPr lang="en-US">
                    <a:noFill/>
                  </a:rPr>
                  <a:t> </a:t>
                </a:r>
              </a:p>
            </p:txBody>
          </p:sp>
        </mc:Fallback>
      </mc:AlternateContent>
      <p:pic>
        <p:nvPicPr>
          <p:cNvPr id="45062" name="Picture 6" descr="https://cnx.org/resources/7d8331a15e41b5b7cea9f5a26cefad278cca6e89/Picture%20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14600" y="3505200"/>
            <a:ext cx="4227889" cy="2397256"/>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5" name="TextBox 4"/>
              <p:cNvSpPr txBox="1"/>
              <p:nvPr/>
            </p:nvSpPr>
            <p:spPr>
              <a:xfrm>
                <a:off x="5562600" y="5638800"/>
                <a:ext cx="6858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𝑍</m:t>
                          </m:r>
                        </m:e>
                        <m:sub>
                          <m:r>
                            <a:rPr lang="en-US" i="1" dirty="0" smtClean="0">
                              <a:latin typeface="Cambria Math" panose="02040503050406030204" pitchFamily="18" charset="0"/>
                              <a:ea typeface="Cambria Math" panose="02040503050406030204" pitchFamily="18" charset="0"/>
                            </a:rPr>
                            <m:t>𝛼</m:t>
                          </m:r>
                        </m:sub>
                      </m:sSub>
                    </m:oMath>
                  </m:oMathPara>
                </a14:m>
                <a:endParaRPr lang="en-US" dirty="0"/>
              </a:p>
            </p:txBody>
          </p:sp>
        </mc:Choice>
        <mc:Fallback xmlns="">
          <p:sp>
            <p:nvSpPr>
              <p:cNvPr id="5" name="TextBox 4"/>
              <p:cNvSpPr txBox="1">
                <a:spLocks noRot="1" noChangeAspect="1" noMove="1" noResize="1" noEditPoints="1" noAdjustHandles="1" noChangeArrowheads="1" noChangeShapeType="1" noTextEdit="1"/>
              </p:cNvSpPr>
              <p:nvPr/>
            </p:nvSpPr>
            <p:spPr>
              <a:xfrm>
                <a:off x="5562600" y="5638800"/>
                <a:ext cx="685800" cy="461665"/>
              </a:xfrm>
              <a:prstGeom prst="rect">
                <a:avLst/>
              </a:prstGeom>
              <a:blipFill rotWithShape="0">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5715000" y="4038600"/>
                <a:ext cx="7620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𝛼</m:t>
                      </m:r>
                    </m:oMath>
                  </m:oMathPara>
                </a14:m>
                <a:endParaRPr lang="en-US" dirty="0"/>
              </a:p>
            </p:txBody>
          </p:sp>
        </mc:Choice>
        <mc:Fallback xmlns="">
          <p:sp>
            <p:nvSpPr>
              <p:cNvPr id="6" name="TextBox 5"/>
              <p:cNvSpPr txBox="1">
                <a:spLocks noRot="1" noChangeAspect="1" noMove="1" noResize="1" noEditPoints="1" noAdjustHandles="1" noChangeArrowheads="1" noChangeShapeType="1" noTextEdit="1"/>
              </p:cNvSpPr>
              <p:nvPr/>
            </p:nvSpPr>
            <p:spPr>
              <a:xfrm>
                <a:off x="5715000" y="4038600"/>
                <a:ext cx="762000" cy="461665"/>
              </a:xfrm>
              <a:prstGeom prst="rect">
                <a:avLst/>
              </a:prstGeom>
              <a:blipFill rotWithShape="0">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2362200" y="4071257"/>
                <a:ext cx="13716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1−</m:t>
                      </m:r>
                      <m:r>
                        <a:rPr lang="en-US" i="1" smtClean="0">
                          <a:latin typeface="Cambria Math" panose="02040503050406030204" pitchFamily="18" charset="0"/>
                          <a:ea typeface="Cambria Math" panose="02040503050406030204" pitchFamily="18" charset="0"/>
                        </a:rPr>
                        <m:t>𝛼</m:t>
                      </m:r>
                    </m:oMath>
                  </m:oMathPara>
                </a14:m>
                <a:endParaRPr lang="en-US" dirty="0"/>
              </a:p>
            </p:txBody>
          </p:sp>
        </mc:Choice>
        <mc:Fallback xmlns="">
          <p:sp>
            <p:nvSpPr>
              <p:cNvPr id="10" name="TextBox 9"/>
              <p:cNvSpPr txBox="1">
                <a:spLocks noRot="1" noChangeAspect="1" noMove="1" noResize="1" noEditPoints="1" noAdjustHandles="1" noChangeArrowheads="1" noChangeShapeType="1" noTextEdit="1"/>
              </p:cNvSpPr>
              <p:nvPr/>
            </p:nvSpPr>
            <p:spPr>
              <a:xfrm>
                <a:off x="2362200" y="4071257"/>
                <a:ext cx="1371600" cy="461665"/>
              </a:xfrm>
              <a:prstGeom prst="rect">
                <a:avLst/>
              </a:prstGeom>
              <a:blipFill rotWithShape="0">
                <a:blip r:embed="rId7"/>
                <a:stretch>
                  <a:fillRect/>
                </a:stretch>
              </a:blipFill>
            </p:spPr>
            <p:txBody>
              <a:bodyPr/>
              <a:lstStyle/>
              <a:p>
                <a:r>
                  <a:rPr lang="en-US">
                    <a:noFill/>
                  </a:rPr>
                  <a:t> </a:t>
                </a:r>
              </a:p>
            </p:txBody>
          </p:sp>
        </mc:Fallback>
      </mc:AlternateContent>
      <p:cxnSp>
        <p:nvCxnSpPr>
          <p:cNvPr id="8" name="Straight Arrow Connector 7"/>
          <p:cNvCxnSpPr>
            <a:stCxn id="6" idx="2"/>
          </p:cNvCxnSpPr>
          <p:nvPr/>
        </p:nvCxnSpPr>
        <p:spPr bwMode="auto">
          <a:xfrm flipH="1">
            <a:off x="5943600" y="4500265"/>
            <a:ext cx="152400" cy="986135"/>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3" name="Straight Arrow Connector 12"/>
          <p:cNvCxnSpPr/>
          <p:nvPr/>
        </p:nvCxnSpPr>
        <p:spPr bwMode="auto">
          <a:xfrm>
            <a:off x="3200400" y="4419600"/>
            <a:ext cx="1295400" cy="573732"/>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4" name="Date Placeholder 3">
            <a:extLst>
              <a:ext uri="{FF2B5EF4-FFF2-40B4-BE49-F238E27FC236}">
                <a16:creationId xmlns:a16="http://schemas.microsoft.com/office/drawing/2014/main" id="{06DE2B25-829C-4AD9-9D8D-272952CAF3C4}"/>
              </a:ext>
            </a:extLst>
          </p:cNvPr>
          <p:cNvSpPr>
            <a:spLocks noGrp="1"/>
          </p:cNvSpPr>
          <p:nvPr>
            <p:ph type="dt" sz="half" idx="10"/>
          </p:nvPr>
        </p:nvSpPr>
        <p:spPr/>
        <p:txBody>
          <a:bodyPr/>
          <a:lstStyle/>
          <a:p>
            <a:pPr>
              <a:defRPr/>
            </a:pPr>
            <a:fld id="{685F0271-ED47-4B61-949C-0D751366CDB8}" type="datetime5">
              <a:rPr lang="en-US" smtClean="0"/>
              <a:t>30-Dec-25</a:t>
            </a:fld>
            <a:endParaRPr lang="en-US"/>
          </a:p>
        </p:txBody>
      </p:sp>
      <p:sp>
        <p:nvSpPr>
          <p:cNvPr id="7" name="Footer Placeholder 6">
            <a:extLst>
              <a:ext uri="{FF2B5EF4-FFF2-40B4-BE49-F238E27FC236}">
                <a16:creationId xmlns:a16="http://schemas.microsoft.com/office/drawing/2014/main" id="{857083DB-E468-4B30-8949-A4860498EE40}"/>
              </a:ext>
            </a:extLst>
          </p:cNvPr>
          <p:cNvSpPr>
            <a:spLocks noGrp="1"/>
          </p:cNvSpPr>
          <p:nvPr>
            <p:ph type="ftr" sz="quarter" idx="11"/>
          </p:nvPr>
        </p:nvSpPr>
        <p:spPr/>
        <p:txBody>
          <a:bodyPr/>
          <a:lstStyle/>
          <a:p>
            <a:pPr>
              <a:defRPr/>
            </a:pPr>
            <a:r>
              <a:rPr lang="en-US"/>
              <a:t>T. Mayooran</a:t>
            </a:r>
          </a:p>
        </p:txBody>
      </p:sp>
      <p:sp>
        <p:nvSpPr>
          <p:cNvPr id="9" name="Slide Number Placeholder 8">
            <a:extLst>
              <a:ext uri="{FF2B5EF4-FFF2-40B4-BE49-F238E27FC236}">
                <a16:creationId xmlns:a16="http://schemas.microsoft.com/office/drawing/2014/main" id="{E5E7F1CB-2D52-4941-AE2B-A399A8057522}"/>
              </a:ext>
            </a:extLst>
          </p:cNvPr>
          <p:cNvSpPr>
            <a:spLocks noGrp="1"/>
          </p:cNvSpPr>
          <p:nvPr>
            <p:ph type="sldNum" sz="quarter" idx="12"/>
          </p:nvPr>
        </p:nvSpPr>
        <p:spPr/>
        <p:txBody>
          <a:bodyPr/>
          <a:lstStyle/>
          <a:p>
            <a:fld id="{906F6DFE-AA00-4BFD-9D61-CA29BB78DE22}" type="slidenum">
              <a:rPr lang="en-US" altLang="en-US" smtClean="0"/>
              <a:pPr/>
              <a:t>31</a:t>
            </a:fld>
            <a:endParaRPr lang="en-US" altLang="en-US"/>
          </a:p>
        </p:txBody>
      </p:sp>
    </p:spTree>
    <p:extLst>
      <p:ext uri="{BB962C8B-B14F-4D97-AF65-F5344CB8AC3E}">
        <p14:creationId xmlns:p14="http://schemas.microsoft.com/office/powerpoint/2010/main" val="25307789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Exponential Distribution</a:t>
            </a:r>
          </a:p>
        </p:txBody>
      </p:sp>
      <p:sp>
        <p:nvSpPr>
          <p:cNvPr id="4" name="Rectangle 3">
            <a:extLst>
              <a:ext uri="{FF2B5EF4-FFF2-40B4-BE49-F238E27FC236}">
                <a16:creationId xmlns:a16="http://schemas.microsoft.com/office/drawing/2014/main" id="{0687E5B1-A50A-4B29-84AD-E0460839ED3F}"/>
              </a:ext>
            </a:extLst>
          </p:cNvPr>
          <p:cNvSpPr txBox="1">
            <a:spLocks noChangeArrowheads="1"/>
          </p:cNvSpPr>
          <p:nvPr/>
        </p:nvSpPr>
        <p:spPr bwMode="auto">
          <a:xfrm>
            <a:off x="571500" y="1600200"/>
            <a:ext cx="81915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hlink"/>
              </a:buClr>
              <a:buSzPct val="110000"/>
              <a:buFont typeface="Wingdings" panose="05000000000000000000" pitchFamily="2" charset="2"/>
              <a:buBlip>
                <a:blip r:embed="rId2"/>
              </a:buBlip>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60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hlink"/>
              </a:buClr>
              <a:buSzPct val="95000"/>
              <a:buFont typeface="Wingdings" panose="05000000000000000000" pitchFamily="2" charset="2"/>
              <a:buChar char="w"/>
              <a:defRPr sz="2400">
                <a:solidFill>
                  <a:schemeClr val="tx1"/>
                </a:solidFill>
                <a:latin typeface="+mn-lt"/>
              </a:defRPr>
            </a:lvl3pPr>
            <a:lvl4pPr marL="1600200" indent="-228600" algn="l" rtl="0" eaLnBrk="0" fontAlgn="base" hangingPunct="0">
              <a:spcBef>
                <a:spcPct val="20000"/>
              </a:spcBef>
              <a:spcAft>
                <a:spcPct val="0"/>
              </a:spcAft>
              <a:buClr>
                <a:schemeClr val="tx1"/>
              </a:buClr>
              <a:buSzPct val="6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mn-lt"/>
              </a:defRPr>
            </a:lvl5pPr>
            <a:lvl6pPr marL="2514600" indent="-228600" algn="l" rtl="0" fontAlgn="base">
              <a:spcBef>
                <a:spcPct val="20000"/>
              </a:spcBef>
              <a:spcAft>
                <a:spcPct val="0"/>
              </a:spcAft>
              <a:buClr>
                <a:schemeClr val="hlink"/>
              </a:buClr>
              <a:buSzPct val="60000"/>
              <a:buFont typeface="Wingdings" pitchFamily="2" charset="2"/>
              <a:buChar char="n"/>
              <a:defRPr sz="2000">
                <a:solidFill>
                  <a:schemeClr val="tx1"/>
                </a:solidFill>
                <a:latin typeface="+mn-lt"/>
              </a:defRPr>
            </a:lvl6pPr>
            <a:lvl7pPr marL="2971800" indent="-228600" algn="l" rtl="0" fontAlgn="base">
              <a:spcBef>
                <a:spcPct val="20000"/>
              </a:spcBef>
              <a:spcAft>
                <a:spcPct val="0"/>
              </a:spcAft>
              <a:buClr>
                <a:schemeClr val="hlink"/>
              </a:buClr>
              <a:buSzPct val="60000"/>
              <a:buFont typeface="Wingdings" pitchFamily="2" charset="2"/>
              <a:buChar char="n"/>
              <a:defRPr sz="2000">
                <a:solidFill>
                  <a:schemeClr val="tx1"/>
                </a:solidFill>
                <a:latin typeface="+mn-lt"/>
              </a:defRPr>
            </a:lvl7pPr>
            <a:lvl8pPr marL="3429000" indent="-228600" algn="l" rtl="0" fontAlgn="base">
              <a:spcBef>
                <a:spcPct val="20000"/>
              </a:spcBef>
              <a:spcAft>
                <a:spcPct val="0"/>
              </a:spcAft>
              <a:buClr>
                <a:schemeClr val="hlink"/>
              </a:buClr>
              <a:buSzPct val="60000"/>
              <a:buFont typeface="Wingdings" pitchFamily="2" charset="2"/>
              <a:buChar char="n"/>
              <a:defRPr sz="2000">
                <a:solidFill>
                  <a:schemeClr val="tx1"/>
                </a:solidFill>
                <a:latin typeface="+mn-lt"/>
              </a:defRPr>
            </a:lvl8pPr>
            <a:lvl9pPr marL="3886200" indent="-228600" algn="l" rtl="0" fontAlgn="base">
              <a:spcBef>
                <a:spcPct val="20000"/>
              </a:spcBef>
              <a:spcAft>
                <a:spcPct val="0"/>
              </a:spcAft>
              <a:buClr>
                <a:schemeClr val="hlink"/>
              </a:buClr>
              <a:buSzPct val="60000"/>
              <a:buFont typeface="Wingdings" pitchFamily="2" charset="2"/>
              <a:buChar char="n"/>
              <a:defRPr sz="2000">
                <a:solidFill>
                  <a:schemeClr val="tx1"/>
                </a:solidFill>
                <a:latin typeface="+mn-lt"/>
              </a:defRPr>
            </a:lvl9pPr>
          </a:lstStyle>
          <a:p>
            <a:pPr marL="0" indent="0" algn="just">
              <a:buNone/>
            </a:pPr>
            <a:r>
              <a:rPr lang="en-US" altLang="en-US" sz="2800" kern="0" dirty="0">
                <a:solidFill>
                  <a:srgbClr val="000000"/>
                </a:solidFill>
                <a:latin typeface="Times New Roman" panose="02020603050405020304" pitchFamily="18" charset="0"/>
                <a:cs typeface="Times New Roman" panose="02020603050405020304" pitchFamily="18" charset="0"/>
              </a:rPr>
              <a:t>Used to model the </a:t>
            </a:r>
            <a:r>
              <a:rPr lang="en-US" altLang="en-US" sz="2800" kern="0" dirty="0">
                <a:solidFill>
                  <a:srgbClr val="0070C0"/>
                </a:solidFill>
                <a:latin typeface="Times New Roman" panose="02020603050405020304" pitchFamily="18" charset="0"/>
                <a:cs typeface="Times New Roman" panose="02020603050405020304" pitchFamily="18" charset="0"/>
              </a:rPr>
              <a:t>length of time between two occurrences </a:t>
            </a:r>
            <a:r>
              <a:rPr lang="en-US" altLang="en-US" sz="2800" kern="0" dirty="0">
                <a:solidFill>
                  <a:srgbClr val="000000"/>
                </a:solidFill>
                <a:latin typeface="Times New Roman" panose="02020603050405020304" pitchFamily="18" charset="0"/>
                <a:cs typeface="Times New Roman" panose="02020603050405020304" pitchFamily="18" charset="0"/>
              </a:rPr>
              <a:t>of an event (the time between arrivals)</a:t>
            </a:r>
          </a:p>
          <a:p>
            <a:pPr marL="0" indent="0" algn="just">
              <a:buNone/>
            </a:pPr>
            <a:r>
              <a:rPr lang="en-US" altLang="en-US" sz="2800" kern="0" dirty="0">
                <a:solidFill>
                  <a:srgbClr val="000000"/>
                </a:solidFill>
                <a:latin typeface="Times New Roman" panose="02020603050405020304" pitchFamily="18" charset="0"/>
                <a:cs typeface="Times New Roman" panose="02020603050405020304" pitchFamily="18" charset="0"/>
              </a:rPr>
              <a:t>Examples: </a:t>
            </a:r>
          </a:p>
          <a:p>
            <a:pPr marL="542925" lvl="2" indent="-180975" algn="just"/>
            <a:r>
              <a:rPr lang="en-US" altLang="en-US" sz="2800" kern="0" dirty="0">
                <a:solidFill>
                  <a:srgbClr val="000000"/>
                </a:solidFill>
                <a:latin typeface="Times New Roman" panose="02020603050405020304" pitchFamily="18" charset="0"/>
                <a:cs typeface="Times New Roman" panose="02020603050405020304" pitchFamily="18" charset="0"/>
              </a:rPr>
              <a:t>Time between trucks arriving at an unloading dock</a:t>
            </a:r>
          </a:p>
          <a:p>
            <a:pPr marL="542925" lvl="2" indent="-180975" algn="just"/>
            <a:r>
              <a:rPr lang="en-US" altLang="en-US" sz="2800" kern="0" dirty="0">
                <a:solidFill>
                  <a:srgbClr val="000000"/>
                </a:solidFill>
                <a:latin typeface="Times New Roman" panose="02020603050405020304" pitchFamily="18" charset="0"/>
                <a:cs typeface="Times New Roman" panose="02020603050405020304" pitchFamily="18" charset="0"/>
              </a:rPr>
              <a:t>Time between transactions at an ATM Machine</a:t>
            </a:r>
          </a:p>
          <a:p>
            <a:pPr marL="542925" lvl="2" indent="-180975" algn="just"/>
            <a:r>
              <a:rPr lang="en-US" altLang="en-US" sz="2800" kern="0" dirty="0">
                <a:solidFill>
                  <a:srgbClr val="000000"/>
                </a:solidFill>
                <a:latin typeface="Times New Roman" panose="02020603050405020304" pitchFamily="18" charset="0"/>
                <a:cs typeface="Times New Roman" panose="02020603050405020304" pitchFamily="18" charset="0"/>
              </a:rPr>
              <a:t>Time between phone calls to the main operator </a:t>
            </a:r>
          </a:p>
          <a:p>
            <a:pPr marL="542925" lvl="2" indent="-180975" algn="just"/>
            <a:endParaRPr lang="en-US" sz="2800" dirty="0">
              <a:solidFill>
                <a:srgbClr val="0070C0"/>
              </a:solidFill>
              <a:latin typeface="Times New Roman" panose="02020603050405020304" pitchFamily="18" charset="0"/>
              <a:cs typeface="Times New Roman" panose="02020603050405020304" pitchFamily="18" charset="0"/>
            </a:endParaRPr>
          </a:p>
          <a:p>
            <a:pPr marL="0" lvl="2" indent="0" algn="just">
              <a:buNone/>
            </a:pPr>
            <a:r>
              <a:rPr lang="en-US" sz="2800" dirty="0">
                <a:solidFill>
                  <a:srgbClr val="0070C0"/>
                </a:solidFill>
                <a:latin typeface="Times New Roman" panose="02020603050405020304" pitchFamily="18" charset="0"/>
                <a:cs typeface="Times New Roman" panose="02020603050405020304" pitchFamily="18" charset="0"/>
              </a:rPr>
              <a:t>Describes time or distance between events</a:t>
            </a:r>
            <a:br>
              <a:rPr lang="en-US" sz="2800" dirty="0">
                <a:solidFill>
                  <a:srgbClr val="0070C0"/>
                </a:solidFill>
                <a:latin typeface="Times New Roman" panose="02020603050405020304" pitchFamily="18" charset="0"/>
                <a:cs typeface="Times New Roman" panose="02020603050405020304" pitchFamily="18" charset="0"/>
              </a:rPr>
            </a:br>
            <a:r>
              <a:rPr lang="en-US" sz="2800" dirty="0">
                <a:solidFill>
                  <a:srgbClr val="0070C0"/>
                </a:solidFill>
                <a:latin typeface="Times New Roman" panose="02020603050405020304" pitchFamily="18" charset="0"/>
                <a:cs typeface="Times New Roman" panose="02020603050405020304" pitchFamily="18" charset="0"/>
              </a:rPr>
              <a:t>is the inverse of the Poisson distribution</a:t>
            </a:r>
          </a:p>
          <a:p>
            <a:pPr marL="542925" lvl="2" indent="-180975" algn="just"/>
            <a:endParaRPr lang="en-US" altLang="en-US" sz="2800" kern="0" dirty="0">
              <a:solidFill>
                <a:srgbClr val="000000"/>
              </a:solidFill>
              <a:latin typeface="Times New Roman" panose="02020603050405020304" pitchFamily="18" charset="0"/>
              <a:cs typeface="Times New Roman" panose="02020603050405020304" pitchFamily="18" charset="0"/>
            </a:endParaRPr>
          </a:p>
        </p:txBody>
      </p:sp>
      <p:sp>
        <p:nvSpPr>
          <p:cNvPr id="3" name="Date Placeholder 2">
            <a:extLst>
              <a:ext uri="{FF2B5EF4-FFF2-40B4-BE49-F238E27FC236}">
                <a16:creationId xmlns:a16="http://schemas.microsoft.com/office/drawing/2014/main" id="{DD23AC37-5250-4691-97CB-9BF065A996A0}"/>
              </a:ext>
            </a:extLst>
          </p:cNvPr>
          <p:cNvSpPr>
            <a:spLocks noGrp="1"/>
          </p:cNvSpPr>
          <p:nvPr>
            <p:ph type="dt" sz="half" idx="10"/>
          </p:nvPr>
        </p:nvSpPr>
        <p:spPr/>
        <p:txBody>
          <a:bodyPr/>
          <a:lstStyle/>
          <a:p>
            <a:pPr>
              <a:defRPr/>
            </a:pPr>
            <a:fld id="{6664089D-F139-445E-B4B3-6CF4E1FE3A33}" type="datetime5">
              <a:rPr lang="en-US" smtClean="0"/>
              <a:t>30-Dec-25</a:t>
            </a:fld>
            <a:endParaRPr lang="en-US"/>
          </a:p>
        </p:txBody>
      </p:sp>
      <p:sp>
        <p:nvSpPr>
          <p:cNvPr id="5" name="Footer Placeholder 4">
            <a:extLst>
              <a:ext uri="{FF2B5EF4-FFF2-40B4-BE49-F238E27FC236}">
                <a16:creationId xmlns:a16="http://schemas.microsoft.com/office/drawing/2014/main" id="{F7710C4F-9997-4AE6-99D0-E27E027BAE94}"/>
              </a:ext>
            </a:extLst>
          </p:cNvPr>
          <p:cNvSpPr>
            <a:spLocks noGrp="1"/>
          </p:cNvSpPr>
          <p:nvPr>
            <p:ph type="ftr" sz="quarter" idx="11"/>
          </p:nvPr>
        </p:nvSpPr>
        <p:spPr/>
        <p:txBody>
          <a:bodyPr/>
          <a:lstStyle/>
          <a:p>
            <a:pPr>
              <a:defRPr/>
            </a:pPr>
            <a:r>
              <a:rPr lang="en-US"/>
              <a:t>T. Mayooran</a:t>
            </a:r>
          </a:p>
        </p:txBody>
      </p:sp>
      <p:sp>
        <p:nvSpPr>
          <p:cNvPr id="6" name="Slide Number Placeholder 5">
            <a:extLst>
              <a:ext uri="{FF2B5EF4-FFF2-40B4-BE49-F238E27FC236}">
                <a16:creationId xmlns:a16="http://schemas.microsoft.com/office/drawing/2014/main" id="{6080323F-52B2-4ABE-B4E0-ED97E862EC30}"/>
              </a:ext>
            </a:extLst>
          </p:cNvPr>
          <p:cNvSpPr>
            <a:spLocks noGrp="1"/>
          </p:cNvSpPr>
          <p:nvPr>
            <p:ph type="sldNum" sz="quarter" idx="12"/>
          </p:nvPr>
        </p:nvSpPr>
        <p:spPr/>
        <p:txBody>
          <a:bodyPr/>
          <a:lstStyle/>
          <a:p>
            <a:fld id="{906F6DFE-AA00-4BFD-9D61-CA29BB78DE22}" type="slidenum">
              <a:rPr lang="en-US" altLang="en-US" smtClean="0"/>
              <a:pPr/>
              <a:t>32</a:t>
            </a:fld>
            <a:endParaRPr lang="en-US" altLang="en-US"/>
          </a:p>
        </p:txBody>
      </p:sp>
    </p:spTree>
    <p:extLst>
      <p:ext uri="{BB962C8B-B14F-4D97-AF65-F5344CB8AC3E}">
        <p14:creationId xmlns:p14="http://schemas.microsoft.com/office/powerpoint/2010/main" val="2718535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Exponential Distribution</a:t>
            </a:r>
          </a:p>
        </p:txBody>
      </p:sp>
      <p:sp>
        <p:nvSpPr>
          <p:cNvPr id="3" name="Content Placeholder 2"/>
          <p:cNvSpPr>
            <a:spLocks noGrp="1"/>
          </p:cNvSpPr>
          <p:nvPr>
            <p:ph idx="1"/>
          </p:nvPr>
        </p:nvSpPr>
        <p:spPr>
          <a:xfrm>
            <a:off x="609600" y="1524000"/>
            <a:ext cx="8229600" cy="4114800"/>
          </a:xfrm>
        </p:spPr>
        <p:txBody>
          <a:bodyPr/>
          <a:lstStyle/>
          <a:p>
            <a:pPr marL="0" indent="0" algn="just">
              <a:buNone/>
            </a:pPr>
            <a:r>
              <a:rPr lang="en-IN" dirty="0">
                <a:latin typeface="Times New Roman" panose="02020603050405020304" pitchFamily="18" charset="0"/>
                <a:cs typeface="Times New Roman" panose="02020603050405020304" pitchFamily="18" charset="0"/>
              </a:rPr>
              <a:t>The general formula for the probability density function (pdf) of the exponential distribution is</a:t>
            </a:r>
          </a:p>
          <a:p>
            <a:pPr marL="0" indent="0" algn="just">
              <a:buNone/>
            </a:pPr>
            <a:endParaRPr lang="en-IN" dirty="0">
              <a:latin typeface="Times New Roman" panose="02020603050405020304" pitchFamily="18" charset="0"/>
              <a:cs typeface="Times New Roman" panose="02020603050405020304" pitchFamily="18" charset="0"/>
            </a:endParaRPr>
          </a:p>
          <a:p>
            <a:pPr marL="0" indent="0" algn="just">
              <a:buNone/>
            </a:pPr>
            <a:endParaRPr lang="en-IN" dirty="0">
              <a:latin typeface="Times New Roman" panose="02020603050405020304" pitchFamily="18" charset="0"/>
              <a:cs typeface="Times New Roman" panose="02020603050405020304" pitchFamily="18" charset="0"/>
            </a:endParaRPr>
          </a:p>
          <a:p>
            <a:pPr marL="0" indent="0" algn="just">
              <a:buNone/>
            </a:pPr>
            <a:r>
              <a:rPr lang="en-IN" dirty="0">
                <a:latin typeface="Times New Roman" panose="02020603050405020304" pitchFamily="18" charset="0"/>
                <a:cs typeface="Times New Roman" panose="02020603050405020304" pitchFamily="18" charset="0"/>
              </a:rPr>
              <a:t>A random variable </a:t>
            </a:r>
            <a:r>
              <a:rPr lang="en-IN" i="1" dirty="0">
                <a:latin typeface="Times New Roman" panose="02020603050405020304" pitchFamily="18" charset="0"/>
                <a:cs typeface="Times New Roman" panose="02020603050405020304" pitchFamily="18" charset="0"/>
              </a:rPr>
              <a:t>X</a:t>
            </a:r>
            <a:r>
              <a:rPr lang="en-IN" dirty="0">
                <a:latin typeface="Times New Roman" panose="02020603050405020304" pitchFamily="18" charset="0"/>
                <a:cs typeface="Times New Roman" panose="02020603050405020304" pitchFamily="18" charset="0"/>
              </a:rPr>
              <a:t> that follows above pdf is known as a exponential random variable. The mean of </a:t>
            </a:r>
            <a:r>
              <a:rPr lang="en-IN" i="1" dirty="0">
                <a:latin typeface="Times New Roman" panose="02020603050405020304" pitchFamily="18" charset="0"/>
                <a:cs typeface="Times New Roman" panose="02020603050405020304" pitchFamily="18" charset="0"/>
              </a:rPr>
              <a:t>X</a:t>
            </a:r>
            <a:r>
              <a:rPr lang="en-IN" dirty="0">
                <a:latin typeface="Times New Roman" panose="02020603050405020304" pitchFamily="18" charset="0"/>
                <a:cs typeface="Times New Roman" panose="02020603050405020304" pitchFamily="18" charset="0"/>
              </a:rPr>
              <a:t> is           and the variance of </a:t>
            </a:r>
            <a:r>
              <a:rPr lang="en-IN" i="1" dirty="0">
                <a:latin typeface="Times New Roman" panose="02020603050405020304" pitchFamily="18" charset="0"/>
                <a:cs typeface="Times New Roman" panose="02020603050405020304" pitchFamily="18" charset="0"/>
              </a:rPr>
              <a:t>X</a:t>
            </a:r>
            <a:r>
              <a:rPr lang="en-IN" dirty="0">
                <a:latin typeface="Times New Roman" panose="02020603050405020304" pitchFamily="18" charset="0"/>
                <a:cs typeface="Times New Roman" panose="02020603050405020304" pitchFamily="18" charset="0"/>
              </a:rPr>
              <a:t> is,</a:t>
            </a:r>
          </a:p>
          <a:p>
            <a:pPr marL="0" indent="0" algn="just">
              <a:buNone/>
            </a:pPr>
            <a:r>
              <a:rPr lang="en-IN" dirty="0">
                <a:latin typeface="Times New Roman" panose="02020603050405020304" pitchFamily="18" charset="0"/>
                <a:cs typeface="Times New Roman" panose="02020603050405020304" pitchFamily="18" charset="0"/>
              </a:rPr>
              <a:t>                    </a:t>
            </a:r>
            <a:endParaRPr lang="en-GB"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5" name="Object 4"/>
              <p:cNvSpPr txBox="1"/>
              <p:nvPr/>
            </p:nvSpPr>
            <p:spPr>
              <a:xfrm>
                <a:off x="2819400" y="4870450"/>
                <a:ext cx="1066800" cy="768349"/>
              </a:xfrm>
              <a:prstGeom prst="rect">
                <a:avLst/>
              </a:prstGeom>
              <a:solidFill>
                <a:schemeClr val="tx2">
                  <a:lumMod val="20000"/>
                  <a:lumOff val="80000"/>
                </a:schemeClr>
              </a:solidFill>
              <a:ln>
                <a:solidFill>
                  <a:schemeClr val="tx2"/>
                </a:solidFill>
              </a:ln>
            </p:spPr>
            <p:txBody>
              <a:bodyPr>
                <a:noAutofit/>
              </a:bodyPr>
              <a:lstStyle/>
              <a:p>
                <a:pPr/>
                <a14:m>
                  <m:oMathPara xmlns:m="http://schemas.openxmlformats.org/officeDocument/2006/math">
                    <m:oMathParaPr>
                      <m:jc m:val="left"/>
                    </m:oMathParaPr>
                    <m:oMath xmlns:m="http://schemas.openxmlformats.org/officeDocument/2006/math">
                      <m:r>
                        <a:rPr lang="en-NZ" i="1" smtClean="0">
                          <a:solidFill>
                            <a:srgbClr val="000000"/>
                          </a:solidFill>
                          <a:latin typeface="Cambria Math" panose="02040503050406030204" pitchFamily="18" charset="0"/>
                        </a:rPr>
                        <m:t>𝜇</m:t>
                      </m:r>
                      <m:r>
                        <a:rPr lang="en-NZ" i="1" smtClean="0">
                          <a:solidFill>
                            <a:srgbClr val="000000"/>
                          </a:solidFill>
                          <a:latin typeface="Cambria Math" panose="02040503050406030204" pitchFamily="18" charset="0"/>
                        </a:rPr>
                        <m:t>=</m:t>
                      </m:r>
                      <m:f>
                        <m:fPr>
                          <m:ctrlPr>
                            <a:rPr lang="en-NZ" i="1">
                              <a:solidFill>
                                <a:srgbClr val="000000"/>
                              </a:solidFill>
                              <a:latin typeface="Cambria Math" panose="02040503050406030204" pitchFamily="18" charset="0"/>
                            </a:rPr>
                          </m:ctrlPr>
                        </m:fPr>
                        <m:num>
                          <m:r>
                            <a:rPr lang="en-NZ" i="1">
                              <a:solidFill>
                                <a:srgbClr val="000000"/>
                              </a:solidFill>
                              <a:latin typeface="Cambria Math" panose="02040503050406030204" pitchFamily="18" charset="0"/>
                            </a:rPr>
                            <m:t>1</m:t>
                          </m:r>
                        </m:num>
                        <m:den>
                          <m:r>
                            <a:rPr lang="en-NZ" i="1">
                              <a:solidFill>
                                <a:srgbClr val="000000"/>
                              </a:solidFill>
                              <a:latin typeface="Cambria Math" panose="02040503050406030204" pitchFamily="18" charset="0"/>
                              <a:ea typeface="Cambria Math" panose="02040503050406030204" pitchFamily="18" charset="0"/>
                            </a:rPr>
                            <m:t>𝜆</m:t>
                          </m:r>
                        </m:den>
                      </m:f>
                    </m:oMath>
                  </m:oMathPara>
                </a14:m>
                <a:endParaRPr lang="en-NZ" dirty="0"/>
              </a:p>
            </p:txBody>
          </p:sp>
        </mc:Choice>
        <mc:Fallback xmlns="">
          <p:sp>
            <p:nvSpPr>
              <p:cNvPr id="5" name="Object 4"/>
              <p:cNvSpPr txBox="1">
                <a:spLocks noRot="1" noChangeAspect="1" noMove="1" noResize="1" noEditPoints="1" noAdjustHandles="1" noChangeArrowheads="1" noChangeShapeType="1" noTextEdit="1"/>
              </p:cNvSpPr>
              <p:nvPr/>
            </p:nvSpPr>
            <p:spPr>
              <a:xfrm>
                <a:off x="2819400" y="4870450"/>
                <a:ext cx="1066800" cy="768349"/>
              </a:xfrm>
              <a:prstGeom prst="rect">
                <a:avLst/>
              </a:prstGeom>
              <a:blipFill>
                <a:blip r:embed="rId2"/>
                <a:stretch>
                  <a:fillRect/>
                </a:stretch>
              </a:blipFill>
              <a:ln>
                <a:solidFill>
                  <a:schemeClr val="tx2"/>
                </a:solidFill>
              </a:ln>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6" name="Object 5"/>
              <p:cNvSpPr txBox="1"/>
              <p:nvPr/>
            </p:nvSpPr>
            <p:spPr>
              <a:xfrm>
                <a:off x="7848600" y="4794250"/>
                <a:ext cx="1247775" cy="768349"/>
              </a:xfrm>
              <a:prstGeom prst="rect">
                <a:avLst/>
              </a:prstGeom>
              <a:solidFill>
                <a:schemeClr val="tx2">
                  <a:lumMod val="20000"/>
                  <a:lumOff val="80000"/>
                </a:schemeClr>
              </a:solidFill>
              <a:ln>
                <a:solidFill>
                  <a:schemeClr val="tx2"/>
                </a:solidFill>
              </a:ln>
            </p:spPr>
            <p:txBody>
              <a:bodyPr>
                <a:noAutofit/>
              </a:bodyPr>
              <a:lstStyle/>
              <a:p>
                <a:pPr/>
                <a14:m>
                  <m:oMathPara xmlns:m="http://schemas.openxmlformats.org/officeDocument/2006/math">
                    <m:oMathParaPr>
                      <m:jc m:val="left"/>
                    </m:oMathParaPr>
                    <m:oMath xmlns:m="http://schemas.openxmlformats.org/officeDocument/2006/math">
                      <m:sSup>
                        <m:sSupPr>
                          <m:ctrlPr>
                            <a:rPr lang="en-NZ" i="1" smtClean="0">
                              <a:solidFill>
                                <a:srgbClr val="000000"/>
                              </a:solidFill>
                              <a:latin typeface="Cambria Math" panose="02040503050406030204" pitchFamily="18" charset="0"/>
                            </a:rPr>
                          </m:ctrlPr>
                        </m:sSupPr>
                        <m:e>
                          <m:r>
                            <a:rPr lang="en-NZ" i="1">
                              <a:solidFill>
                                <a:srgbClr val="000000"/>
                              </a:solidFill>
                              <a:latin typeface="Cambria Math" panose="02040503050406030204" pitchFamily="18" charset="0"/>
                            </a:rPr>
                            <m:t>𝜎</m:t>
                          </m:r>
                        </m:e>
                        <m:sup>
                          <m:r>
                            <a:rPr lang="en-NZ" i="1">
                              <a:solidFill>
                                <a:srgbClr val="000000"/>
                              </a:solidFill>
                              <a:latin typeface="Cambria Math" panose="02040503050406030204" pitchFamily="18" charset="0"/>
                            </a:rPr>
                            <m:t>2</m:t>
                          </m:r>
                        </m:sup>
                      </m:sSup>
                      <m:r>
                        <a:rPr lang="en-NZ" i="1">
                          <a:solidFill>
                            <a:srgbClr val="000000"/>
                          </a:solidFill>
                          <a:latin typeface="Cambria Math" panose="02040503050406030204" pitchFamily="18" charset="0"/>
                        </a:rPr>
                        <m:t>=</m:t>
                      </m:r>
                      <m:f>
                        <m:fPr>
                          <m:ctrlPr>
                            <a:rPr lang="en-NZ" i="1">
                              <a:solidFill>
                                <a:srgbClr val="000000"/>
                              </a:solidFill>
                              <a:latin typeface="Cambria Math" panose="02040503050406030204" pitchFamily="18" charset="0"/>
                            </a:rPr>
                          </m:ctrlPr>
                        </m:fPr>
                        <m:num>
                          <m:r>
                            <a:rPr lang="en-NZ" i="1">
                              <a:solidFill>
                                <a:srgbClr val="000000"/>
                              </a:solidFill>
                              <a:latin typeface="Cambria Math" panose="02040503050406030204" pitchFamily="18" charset="0"/>
                            </a:rPr>
                            <m:t>1</m:t>
                          </m:r>
                        </m:num>
                        <m:den>
                          <m:sSup>
                            <m:sSupPr>
                              <m:ctrlPr>
                                <a:rPr lang="en-NZ" i="1">
                                  <a:solidFill>
                                    <a:srgbClr val="000000"/>
                                  </a:solidFill>
                                  <a:latin typeface="Cambria Math" panose="02040503050406030204" pitchFamily="18" charset="0"/>
                                </a:rPr>
                              </m:ctrlPr>
                            </m:sSupPr>
                            <m:e>
                              <m:r>
                                <a:rPr lang="en-NZ" i="1">
                                  <a:solidFill>
                                    <a:srgbClr val="000000"/>
                                  </a:solidFill>
                                  <a:latin typeface="Cambria Math" panose="02040503050406030204" pitchFamily="18" charset="0"/>
                                  <a:ea typeface="Cambria Math" panose="02040503050406030204" pitchFamily="18" charset="0"/>
                                </a:rPr>
                                <m:t>𝜆</m:t>
                              </m:r>
                            </m:e>
                            <m:sup>
                              <m:r>
                                <a:rPr lang="en-NZ" i="1">
                                  <a:solidFill>
                                    <a:srgbClr val="000000"/>
                                  </a:solidFill>
                                  <a:latin typeface="Cambria Math" panose="02040503050406030204" pitchFamily="18" charset="0"/>
                                </a:rPr>
                                <m:t>2</m:t>
                              </m:r>
                            </m:sup>
                          </m:sSup>
                        </m:den>
                      </m:f>
                    </m:oMath>
                  </m:oMathPara>
                </a14:m>
                <a:endParaRPr lang="en-NZ" dirty="0"/>
              </a:p>
            </p:txBody>
          </p:sp>
        </mc:Choice>
        <mc:Fallback xmlns="">
          <p:sp>
            <p:nvSpPr>
              <p:cNvPr id="6" name="Object 5"/>
              <p:cNvSpPr txBox="1">
                <a:spLocks noRot="1" noChangeAspect="1" noMove="1" noResize="1" noEditPoints="1" noAdjustHandles="1" noChangeArrowheads="1" noChangeShapeType="1" noTextEdit="1"/>
              </p:cNvSpPr>
              <p:nvPr/>
            </p:nvSpPr>
            <p:spPr>
              <a:xfrm>
                <a:off x="7848600" y="4794250"/>
                <a:ext cx="1247775" cy="768349"/>
              </a:xfrm>
              <a:prstGeom prst="rect">
                <a:avLst/>
              </a:prstGeom>
              <a:blipFill>
                <a:blip r:embed="rId3"/>
                <a:stretch>
                  <a:fillRect/>
                </a:stretch>
              </a:blipFill>
              <a:ln>
                <a:solidFill>
                  <a:schemeClr val="tx2"/>
                </a:solidFill>
              </a:ln>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7" name="Object 18">
                <a:extLst>
                  <a:ext uri="{FF2B5EF4-FFF2-40B4-BE49-F238E27FC236}">
                    <a16:creationId xmlns:a16="http://schemas.microsoft.com/office/drawing/2014/main" id="{0E78A153-D65A-4606-B4F9-2501DF0D2A71}"/>
                  </a:ext>
                </a:extLst>
              </p:cNvPr>
              <p:cNvSpPr txBox="1"/>
              <p:nvPr/>
            </p:nvSpPr>
            <p:spPr bwMode="auto">
              <a:xfrm>
                <a:off x="3200400" y="2744526"/>
                <a:ext cx="3810000" cy="693999"/>
              </a:xfrm>
              <a:prstGeom prst="rect">
                <a:avLst/>
              </a:prstGeom>
              <a:solidFill>
                <a:schemeClr val="tx2">
                  <a:lumMod val="20000"/>
                  <a:lumOff val="80000"/>
                </a:schemeClr>
              </a:solidFill>
              <a:ln>
                <a:solidFill>
                  <a:srgbClr val="000000"/>
                </a:solidFill>
              </a:ln>
              <a:effectLst/>
            </p:spPr>
            <p:txBody>
              <a:bodyPr>
                <a:normAutofit/>
              </a:bodyPr>
              <a:lstStyle/>
              <a:p>
                <a14:m>
                  <m:oMath xmlns:m="http://schemas.openxmlformats.org/officeDocument/2006/math">
                    <m:r>
                      <a:rPr lang="en-NZ" sz="2800" i="1" smtClean="0">
                        <a:solidFill>
                          <a:srgbClr val="000000"/>
                        </a:solidFill>
                        <a:latin typeface="Cambria Math" panose="02040503050406030204" pitchFamily="18" charset="0"/>
                      </a:rPr>
                      <m:t>𝑓</m:t>
                    </m:r>
                    <m:d>
                      <m:dPr>
                        <m:ctrlPr>
                          <a:rPr lang="en-NZ" sz="2800" i="1">
                            <a:solidFill>
                              <a:srgbClr val="000000"/>
                            </a:solidFill>
                            <a:latin typeface="Cambria Math" panose="02040503050406030204" pitchFamily="18" charset="0"/>
                          </a:rPr>
                        </m:ctrlPr>
                      </m:dPr>
                      <m:e>
                        <m:r>
                          <a:rPr lang="en-NZ" sz="2800" i="1">
                            <a:solidFill>
                              <a:srgbClr val="000000"/>
                            </a:solidFill>
                            <a:latin typeface="Cambria Math" panose="02040503050406030204" pitchFamily="18" charset="0"/>
                          </a:rPr>
                          <m:t>𝑥</m:t>
                        </m:r>
                      </m:e>
                    </m:d>
                    <m:r>
                      <a:rPr lang="en-NZ" sz="2800" i="1">
                        <a:solidFill>
                          <a:srgbClr val="000000"/>
                        </a:solidFill>
                        <a:latin typeface="Cambria Math" panose="02040503050406030204" pitchFamily="18" charset="0"/>
                      </a:rPr>
                      <m:t>=</m:t>
                    </m:r>
                    <m:sSup>
                      <m:sSupPr>
                        <m:ctrlPr>
                          <a:rPr lang="en-NZ" sz="2800" i="1" smtClean="0">
                            <a:solidFill>
                              <a:srgbClr val="000000"/>
                            </a:solidFill>
                            <a:latin typeface="Cambria Math" panose="02040503050406030204" pitchFamily="18" charset="0"/>
                            <a:ea typeface="Cambria Math" panose="02040503050406030204" pitchFamily="18" charset="0"/>
                          </a:rPr>
                        </m:ctrlPr>
                      </m:sSupPr>
                      <m:e>
                        <m:r>
                          <a:rPr lang="en-NZ" sz="2800" i="1">
                            <a:solidFill>
                              <a:srgbClr val="000000"/>
                            </a:solidFill>
                            <a:latin typeface="Cambria Math" panose="02040503050406030204" pitchFamily="18" charset="0"/>
                            <a:ea typeface="Cambria Math" panose="02040503050406030204" pitchFamily="18" charset="0"/>
                          </a:rPr>
                          <m:t>𝜆</m:t>
                        </m:r>
                        <m:r>
                          <a:rPr lang="en-NZ" sz="2800" b="0" i="1" smtClean="0">
                            <a:solidFill>
                              <a:srgbClr val="000000"/>
                            </a:solidFill>
                            <a:latin typeface="Cambria Math" panose="02040503050406030204" pitchFamily="18" charset="0"/>
                            <a:ea typeface="Cambria Math" panose="02040503050406030204" pitchFamily="18" charset="0"/>
                          </a:rPr>
                          <m:t>𝑒</m:t>
                        </m:r>
                      </m:e>
                      <m:sup>
                        <m:r>
                          <a:rPr lang="en-NZ" sz="2800" b="0" i="1" smtClean="0">
                            <a:solidFill>
                              <a:srgbClr val="000000"/>
                            </a:solidFill>
                            <a:latin typeface="Cambria Math" panose="02040503050406030204" pitchFamily="18" charset="0"/>
                            <a:ea typeface="Cambria Math" panose="02040503050406030204" pitchFamily="18" charset="0"/>
                          </a:rPr>
                          <m:t>−</m:t>
                        </m:r>
                        <m:r>
                          <a:rPr lang="en-NZ" sz="2800" i="1">
                            <a:solidFill>
                              <a:srgbClr val="000000"/>
                            </a:solidFill>
                            <a:latin typeface="Cambria Math" panose="02040503050406030204" pitchFamily="18" charset="0"/>
                            <a:ea typeface="Cambria Math" panose="02040503050406030204" pitchFamily="18" charset="0"/>
                          </a:rPr>
                          <m:t>𝜆</m:t>
                        </m:r>
                        <m:r>
                          <a:rPr lang="en-NZ" sz="2800" b="0" i="1" smtClean="0">
                            <a:solidFill>
                              <a:srgbClr val="000000"/>
                            </a:solidFill>
                            <a:latin typeface="Cambria Math" panose="02040503050406030204" pitchFamily="18" charset="0"/>
                            <a:ea typeface="Cambria Math" panose="02040503050406030204" pitchFamily="18" charset="0"/>
                          </a:rPr>
                          <m:t>𝑥</m:t>
                        </m:r>
                      </m:sup>
                    </m:sSup>
                  </m:oMath>
                </a14:m>
                <a:r>
                  <a:rPr lang="en-NZ" sz="2800" dirty="0"/>
                  <a:t>   </a:t>
                </a:r>
                <a14:m>
                  <m:oMath xmlns:m="http://schemas.openxmlformats.org/officeDocument/2006/math">
                    <m:r>
                      <a:rPr lang="en-NZ" sz="2800" i="1" dirty="0" smtClean="0">
                        <a:latin typeface="Cambria Math" panose="02040503050406030204" pitchFamily="18" charset="0"/>
                      </a:rPr>
                      <m:t>; </m:t>
                    </m:r>
                    <m:r>
                      <a:rPr lang="en-NZ" sz="2800" i="1" dirty="0" smtClean="0">
                        <a:latin typeface="Cambria Math" panose="02040503050406030204" pitchFamily="18" charset="0"/>
                      </a:rPr>
                      <m:t>𝑥</m:t>
                    </m:r>
                    <m:r>
                      <a:rPr lang="en-NZ" sz="2800" i="1" dirty="0" smtClean="0">
                        <a:latin typeface="Cambria Math" panose="02040503050406030204" pitchFamily="18" charset="0"/>
                      </a:rPr>
                      <m:t>&gt;0 </m:t>
                    </m:r>
                  </m:oMath>
                </a14:m>
                <a:endParaRPr lang="en-NZ" sz="2800" dirty="0"/>
              </a:p>
            </p:txBody>
          </p:sp>
        </mc:Choice>
        <mc:Fallback xmlns="">
          <p:sp>
            <p:nvSpPr>
              <p:cNvPr id="7" name="Object 18">
                <a:extLst>
                  <a:ext uri="{FF2B5EF4-FFF2-40B4-BE49-F238E27FC236}">
                    <a16:creationId xmlns:a16="http://schemas.microsoft.com/office/drawing/2014/main" id="{0E78A153-D65A-4606-B4F9-2501DF0D2A71}"/>
                  </a:ext>
                </a:extLst>
              </p:cNvPr>
              <p:cNvSpPr txBox="1">
                <a:spLocks noRot="1" noChangeAspect="1" noMove="1" noResize="1" noEditPoints="1" noAdjustHandles="1" noChangeArrowheads="1" noChangeShapeType="1" noTextEdit="1"/>
              </p:cNvSpPr>
              <p:nvPr/>
            </p:nvSpPr>
            <p:spPr bwMode="auto">
              <a:xfrm>
                <a:off x="3200400" y="2744526"/>
                <a:ext cx="3810000" cy="693999"/>
              </a:xfrm>
              <a:prstGeom prst="rect">
                <a:avLst/>
              </a:prstGeom>
              <a:blipFill>
                <a:blip r:embed="rId4"/>
                <a:stretch>
                  <a:fillRect/>
                </a:stretch>
              </a:blipFill>
              <a:ln>
                <a:solidFill>
                  <a:srgbClr val="000000"/>
                </a:solidFill>
              </a:ln>
              <a:effectLst/>
            </p:spPr>
            <p:txBody>
              <a:bodyPr/>
              <a:lstStyle/>
              <a:p>
                <a:r>
                  <a:rPr lang="en-NZ">
                    <a:noFill/>
                  </a:rPr>
                  <a:t> </a:t>
                </a:r>
              </a:p>
            </p:txBody>
          </p:sp>
        </mc:Fallback>
      </mc:AlternateContent>
      <p:sp>
        <p:nvSpPr>
          <p:cNvPr id="4" name="Date Placeholder 3">
            <a:extLst>
              <a:ext uri="{FF2B5EF4-FFF2-40B4-BE49-F238E27FC236}">
                <a16:creationId xmlns:a16="http://schemas.microsoft.com/office/drawing/2014/main" id="{D8914984-F5DE-4EFC-972E-33AC1653684F}"/>
              </a:ext>
            </a:extLst>
          </p:cNvPr>
          <p:cNvSpPr>
            <a:spLocks noGrp="1"/>
          </p:cNvSpPr>
          <p:nvPr>
            <p:ph type="dt" sz="half" idx="10"/>
          </p:nvPr>
        </p:nvSpPr>
        <p:spPr/>
        <p:txBody>
          <a:bodyPr/>
          <a:lstStyle/>
          <a:p>
            <a:pPr>
              <a:defRPr/>
            </a:pPr>
            <a:fld id="{FC86678F-25E0-4A27-ADB6-28092B089F94}" type="datetime5">
              <a:rPr lang="en-US" smtClean="0"/>
              <a:t>30-Dec-25</a:t>
            </a:fld>
            <a:endParaRPr lang="en-US"/>
          </a:p>
        </p:txBody>
      </p:sp>
      <p:sp>
        <p:nvSpPr>
          <p:cNvPr id="8" name="Footer Placeholder 7">
            <a:extLst>
              <a:ext uri="{FF2B5EF4-FFF2-40B4-BE49-F238E27FC236}">
                <a16:creationId xmlns:a16="http://schemas.microsoft.com/office/drawing/2014/main" id="{2E9174C6-C1AA-4D07-A2D1-5760F1B26305}"/>
              </a:ext>
            </a:extLst>
          </p:cNvPr>
          <p:cNvSpPr>
            <a:spLocks noGrp="1"/>
          </p:cNvSpPr>
          <p:nvPr>
            <p:ph type="ftr" sz="quarter" idx="11"/>
          </p:nvPr>
        </p:nvSpPr>
        <p:spPr/>
        <p:txBody>
          <a:bodyPr/>
          <a:lstStyle/>
          <a:p>
            <a:pPr>
              <a:defRPr/>
            </a:pPr>
            <a:r>
              <a:rPr lang="en-US"/>
              <a:t>T. Mayooran</a:t>
            </a:r>
          </a:p>
        </p:txBody>
      </p:sp>
      <p:sp>
        <p:nvSpPr>
          <p:cNvPr id="9" name="Slide Number Placeholder 8">
            <a:extLst>
              <a:ext uri="{FF2B5EF4-FFF2-40B4-BE49-F238E27FC236}">
                <a16:creationId xmlns:a16="http://schemas.microsoft.com/office/drawing/2014/main" id="{10B14F79-6845-47EC-A18C-71C0629D0FC8}"/>
              </a:ext>
            </a:extLst>
          </p:cNvPr>
          <p:cNvSpPr>
            <a:spLocks noGrp="1"/>
          </p:cNvSpPr>
          <p:nvPr>
            <p:ph type="sldNum" sz="quarter" idx="12"/>
          </p:nvPr>
        </p:nvSpPr>
        <p:spPr/>
        <p:txBody>
          <a:bodyPr/>
          <a:lstStyle/>
          <a:p>
            <a:fld id="{906F6DFE-AA00-4BFD-9D61-CA29BB78DE22}" type="slidenum">
              <a:rPr lang="en-US" altLang="en-US" smtClean="0"/>
              <a:pPr/>
              <a:t>33</a:t>
            </a:fld>
            <a:endParaRPr lang="en-US" altLang="en-US"/>
          </a:p>
        </p:txBody>
      </p:sp>
    </p:spTree>
    <p:extLst>
      <p:ext uri="{BB962C8B-B14F-4D97-AF65-F5344CB8AC3E}">
        <p14:creationId xmlns:p14="http://schemas.microsoft.com/office/powerpoint/2010/main" val="305567529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Example 1: </a:t>
            </a:r>
          </a:p>
        </p:txBody>
      </p:sp>
      <p:sp>
        <p:nvSpPr>
          <p:cNvPr id="4" name="Text Box 4">
            <a:extLst>
              <a:ext uri="{FF2B5EF4-FFF2-40B4-BE49-F238E27FC236}">
                <a16:creationId xmlns:a16="http://schemas.microsoft.com/office/drawing/2014/main" id="{203BE9AE-95D5-4F92-BCAA-6D7988E62312}"/>
              </a:ext>
            </a:extLst>
          </p:cNvPr>
          <p:cNvSpPr txBox="1">
            <a:spLocks noChangeArrowheads="1"/>
          </p:cNvSpPr>
          <p:nvPr/>
        </p:nvSpPr>
        <p:spPr bwMode="auto">
          <a:xfrm>
            <a:off x="609600" y="1447800"/>
            <a:ext cx="8229600" cy="4716932"/>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just">
              <a:lnSpc>
                <a:spcPct val="120000"/>
              </a:lnSpc>
            </a:pPr>
            <a:r>
              <a:rPr lang="en-US" altLang="en-US" sz="1800" dirty="0">
                <a:solidFill>
                  <a:srgbClr val="000000"/>
                </a:solidFill>
                <a:latin typeface="Times New Roman" panose="02020603050405020304" pitchFamily="18" charset="0"/>
                <a:cs typeface="Times New Roman" panose="02020603050405020304" pitchFamily="18" charset="0"/>
              </a:rPr>
              <a:t>At a police station in a large city, calls come in at an average rate of four calls per minute. Assume that the time that elapses from one call to the next has the exponential distribution. Take note that we are concerned only with the rate at which calls come in, and we are ignoring the time spent on the phone. We must also assume that the times spent between calls are independent. This means that a particularly long delay between two calls does not mean that there will be a shorter waiting period for the next call. We may then deduce that the total number of calls received during a time period has the Poisson distribution.</a:t>
            </a:r>
          </a:p>
          <a:p>
            <a:pPr marL="342900" indent="-342900" algn="just">
              <a:lnSpc>
                <a:spcPct val="120000"/>
              </a:lnSpc>
              <a:buFont typeface="+mj-lt"/>
              <a:buAutoNum type="alphaLcParenR"/>
            </a:pPr>
            <a:r>
              <a:rPr lang="en-US" altLang="en-US" sz="1800" dirty="0">
                <a:solidFill>
                  <a:srgbClr val="000000"/>
                </a:solidFill>
                <a:latin typeface="Times New Roman" panose="02020603050405020304" pitchFamily="18" charset="0"/>
                <a:cs typeface="Times New Roman" panose="02020603050405020304" pitchFamily="18" charset="0"/>
              </a:rPr>
              <a:t>Find the average time between two successive calls.</a:t>
            </a:r>
          </a:p>
          <a:p>
            <a:pPr marL="342900" indent="-342900" algn="just">
              <a:lnSpc>
                <a:spcPct val="120000"/>
              </a:lnSpc>
              <a:buFont typeface="+mj-lt"/>
              <a:buAutoNum type="alphaLcParenR"/>
            </a:pPr>
            <a:r>
              <a:rPr lang="en-US" altLang="en-US" sz="1800" dirty="0">
                <a:solidFill>
                  <a:srgbClr val="000000"/>
                </a:solidFill>
                <a:latin typeface="Times New Roman" panose="02020603050405020304" pitchFamily="18" charset="0"/>
                <a:cs typeface="Times New Roman" panose="02020603050405020304" pitchFamily="18" charset="0"/>
              </a:rPr>
              <a:t>Find the probability that after a call is received, the next call occurs in less than ten seconds.</a:t>
            </a:r>
          </a:p>
          <a:p>
            <a:pPr marL="342900" indent="-342900" algn="just">
              <a:lnSpc>
                <a:spcPct val="120000"/>
              </a:lnSpc>
              <a:buFont typeface="+mj-lt"/>
              <a:buAutoNum type="alphaLcParenR"/>
            </a:pPr>
            <a:r>
              <a:rPr lang="en-US" altLang="en-US" sz="1800" dirty="0">
                <a:solidFill>
                  <a:srgbClr val="000000"/>
                </a:solidFill>
                <a:latin typeface="Times New Roman" panose="02020603050405020304" pitchFamily="18" charset="0"/>
                <a:cs typeface="Times New Roman" panose="02020603050405020304" pitchFamily="18" charset="0"/>
              </a:rPr>
              <a:t>Find the probability that exactly five calls occur within a minute.</a:t>
            </a:r>
          </a:p>
          <a:p>
            <a:pPr marL="342900" indent="-342900" algn="just">
              <a:lnSpc>
                <a:spcPct val="120000"/>
              </a:lnSpc>
              <a:buFont typeface="+mj-lt"/>
              <a:buAutoNum type="alphaLcParenR"/>
            </a:pPr>
            <a:r>
              <a:rPr lang="en-US" altLang="en-US" sz="1800" dirty="0">
                <a:solidFill>
                  <a:srgbClr val="000000"/>
                </a:solidFill>
                <a:latin typeface="Times New Roman" panose="02020603050405020304" pitchFamily="18" charset="0"/>
                <a:cs typeface="Times New Roman" panose="02020603050405020304" pitchFamily="18" charset="0"/>
              </a:rPr>
              <a:t>Find the probability that less than five calls occur within a minute.</a:t>
            </a:r>
          </a:p>
          <a:p>
            <a:pPr marL="342900" indent="-342900" algn="just">
              <a:lnSpc>
                <a:spcPct val="120000"/>
              </a:lnSpc>
              <a:buFont typeface="+mj-lt"/>
              <a:buAutoNum type="alphaLcParenR"/>
            </a:pPr>
            <a:r>
              <a:rPr lang="en-US" altLang="en-US" sz="1800" dirty="0">
                <a:solidFill>
                  <a:srgbClr val="000000"/>
                </a:solidFill>
                <a:latin typeface="Times New Roman" panose="02020603050405020304" pitchFamily="18" charset="0"/>
                <a:cs typeface="Times New Roman" panose="02020603050405020304" pitchFamily="18" charset="0"/>
              </a:rPr>
              <a:t>Find the probability that more than 40 calls occur in an eight-minute period.</a:t>
            </a:r>
          </a:p>
        </p:txBody>
      </p:sp>
      <p:sp>
        <p:nvSpPr>
          <p:cNvPr id="3" name="Date Placeholder 2">
            <a:extLst>
              <a:ext uri="{FF2B5EF4-FFF2-40B4-BE49-F238E27FC236}">
                <a16:creationId xmlns:a16="http://schemas.microsoft.com/office/drawing/2014/main" id="{9D47B95D-C4D2-4ABB-B4A2-876B8C3897B3}"/>
              </a:ext>
            </a:extLst>
          </p:cNvPr>
          <p:cNvSpPr>
            <a:spLocks noGrp="1"/>
          </p:cNvSpPr>
          <p:nvPr>
            <p:ph type="dt" sz="half" idx="10"/>
          </p:nvPr>
        </p:nvSpPr>
        <p:spPr/>
        <p:txBody>
          <a:bodyPr/>
          <a:lstStyle/>
          <a:p>
            <a:pPr>
              <a:defRPr/>
            </a:pPr>
            <a:fld id="{B6CFB231-E9E5-4213-B53A-9DD89D1E79CF}" type="datetime5">
              <a:rPr lang="en-US" smtClean="0"/>
              <a:t>30-Dec-25</a:t>
            </a:fld>
            <a:endParaRPr lang="en-US"/>
          </a:p>
        </p:txBody>
      </p:sp>
      <p:sp>
        <p:nvSpPr>
          <p:cNvPr id="6" name="Footer Placeholder 5">
            <a:extLst>
              <a:ext uri="{FF2B5EF4-FFF2-40B4-BE49-F238E27FC236}">
                <a16:creationId xmlns:a16="http://schemas.microsoft.com/office/drawing/2014/main" id="{79C56E8F-170A-488D-87B2-CC6463EA35C6}"/>
              </a:ext>
            </a:extLst>
          </p:cNvPr>
          <p:cNvSpPr>
            <a:spLocks noGrp="1"/>
          </p:cNvSpPr>
          <p:nvPr>
            <p:ph type="ftr" sz="quarter" idx="11"/>
          </p:nvPr>
        </p:nvSpPr>
        <p:spPr/>
        <p:txBody>
          <a:bodyPr/>
          <a:lstStyle/>
          <a:p>
            <a:pPr>
              <a:defRPr/>
            </a:pPr>
            <a:r>
              <a:rPr lang="en-US"/>
              <a:t>T. Mayooran</a:t>
            </a:r>
          </a:p>
        </p:txBody>
      </p:sp>
      <p:sp>
        <p:nvSpPr>
          <p:cNvPr id="7" name="Slide Number Placeholder 6">
            <a:extLst>
              <a:ext uri="{FF2B5EF4-FFF2-40B4-BE49-F238E27FC236}">
                <a16:creationId xmlns:a16="http://schemas.microsoft.com/office/drawing/2014/main" id="{C771566F-12D4-42F6-9F80-58ECE3B9296E}"/>
              </a:ext>
            </a:extLst>
          </p:cNvPr>
          <p:cNvSpPr>
            <a:spLocks noGrp="1"/>
          </p:cNvSpPr>
          <p:nvPr>
            <p:ph type="sldNum" sz="quarter" idx="12"/>
          </p:nvPr>
        </p:nvSpPr>
        <p:spPr/>
        <p:txBody>
          <a:bodyPr/>
          <a:lstStyle/>
          <a:p>
            <a:fld id="{906F6DFE-AA00-4BFD-9D61-CA29BB78DE22}" type="slidenum">
              <a:rPr lang="en-US" altLang="en-US" smtClean="0"/>
              <a:pPr/>
              <a:t>34</a:t>
            </a:fld>
            <a:endParaRPr lang="en-US" altLang="en-US"/>
          </a:p>
        </p:txBody>
      </p:sp>
    </p:spTree>
    <p:extLst>
      <p:ext uri="{BB962C8B-B14F-4D97-AF65-F5344CB8AC3E}">
        <p14:creationId xmlns:p14="http://schemas.microsoft.com/office/powerpoint/2010/main" val="76499470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Solution: </a:t>
            </a:r>
          </a:p>
        </p:txBody>
      </p:sp>
      <mc:AlternateContent xmlns:mc="http://schemas.openxmlformats.org/markup-compatibility/2006" xmlns:a14="http://schemas.microsoft.com/office/drawing/2010/main">
        <mc:Choice Requires="a14">
          <p:sp>
            <p:nvSpPr>
              <p:cNvPr id="5" name="Text Box 5">
                <a:extLst>
                  <a:ext uri="{FF2B5EF4-FFF2-40B4-BE49-F238E27FC236}">
                    <a16:creationId xmlns:a16="http://schemas.microsoft.com/office/drawing/2014/main" id="{5251026C-52DD-44DA-B7F1-D76161A4B9AD}"/>
                  </a:ext>
                </a:extLst>
              </p:cNvPr>
              <p:cNvSpPr txBox="1">
                <a:spLocks noChangeArrowheads="1"/>
              </p:cNvSpPr>
              <p:nvPr/>
            </p:nvSpPr>
            <p:spPr bwMode="auto">
              <a:xfrm>
                <a:off x="609600" y="1524000"/>
                <a:ext cx="8229600" cy="4317657"/>
              </a:xfrm>
              <a:prstGeom prst="rect">
                <a:avLst/>
              </a:prstGeom>
              <a:solidFill>
                <a:schemeClr val="accent4">
                  <a:lumMod val="20000"/>
                  <a:lumOff val="80000"/>
                </a:schemeClr>
              </a:solidFill>
              <a:ln>
                <a:noFill/>
              </a:ln>
              <a:effectLst/>
            </p:spPr>
            <p:txBody>
              <a:bodyPr wrap="square">
                <a:spAutoFit/>
              </a:bodyPr>
              <a:lstStyle>
                <a:lvl1pPr marL="457200" indent="-457200" algn="l" eaLnBrk="0" hangingPunct="0">
                  <a:spcBef>
                    <a:spcPct val="0"/>
                  </a:spcBef>
                  <a:defRPr sz="2400">
                    <a:solidFill>
                      <a:schemeClr val="tx1"/>
                    </a:solidFill>
                    <a:latin typeface="Arial" panose="020B0604020202020204" pitchFamily="34" charset="0"/>
                  </a:defRPr>
                </a:lvl1pPr>
                <a:lvl2pPr marL="914400" indent="-457200" algn="l" eaLnBrk="0" hangingPunct="0">
                  <a:spcBef>
                    <a:spcPct val="0"/>
                  </a:spcBef>
                  <a:defRPr sz="2400">
                    <a:solidFill>
                      <a:schemeClr val="tx1"/>
                    </a:solidFill>
                    <a:latin typeface="Arial" panose="020B0604020202020204" pitchFamily="34" charset="0"/>
                  </a:defRPr>
                </a:lvl2pPr>
                <a:lvl3pPr marL="1371600" indent="-457200" algn="l" eaLnBrk="0" hangingPunct="0">
                  <a:spcBef>
                    <a:spcPct val="0"/>
                  </a:spcBef>
                  <a:defRPr sz="2400">
                    <a:solidFill>
                      <a:schemeClr val="tx1"/>
                    </a:solidFill>
                    <a:latin typeface="Arial" panose="020B0604020202020204" pitchFamily="34" charset="0"/>
                  </a:defRPr>
                </a:lvl3pPr>
                <a:lvl4pPr marL="1828800" indent="-457200" algn="l" eaLnBrk="0" hangingPunct="0">
                  <a:spcBef>
                    <a:spcPct val="0"/>
                  </a:spcBef>
                  <a:defRPr sz="2400">
                    <a:solidFill>
                      <a:schemeClr val="tx1"/>
                    </a:solidFill>
                    <a:latin typeface="Arial" panose="020B0604020202020204" pitchFamily="34" charset="0"/>
                  </a:defRPr>
                </a:lvl4pPr>
                <a:lvl5pPr marL="2286000" indent="-457200" algn="l" eaLnBrk="0" hangingPunct="0">
                  <a:spcBef>
                    <a:spcPct val="0"/>
                  </a:spcBef>
                  <a:defRPr sz="2400">
                    <a:solidFill>
                      <a:schemeClr val="tx1"/>
                    </a:solidFill>
                    <a:latin typeface="Arial" panose="020B0604020202020204" pitchFamily="34" charset="0"/>
                  </a:defRPr>
                </a:lvl5pPr>
                <a:lvl6pPr marL="2743200" indent="-457200" eaLnBrk="0" fontAlgn="base" hangingPunct="0">
                  <a:spcBef>
                    <a:spcPct val="0"/>
                  </a:spcBef>
                  <a:spcAft>
                    <a:spcPct val="0"/>
                  </a:spcAft>
                  <a:defRPr sz="2400">
                    <a:solidFill>
                      <a:schemeClr val="tx1"/>
                    </a:solidFill>
                    <a:latin typeface="Arial" panose="020B0604020202020204" pitchFamily="34" charset="0"/>
                  </a:defRPr>
                </a:lvl6pPr>
                <a:lvl7pPr marL="3200400" indent="-457200" eaLnBrk="0" fontAlgn="base" hangingPunct="0">
                  <a:spcBef>
                    <a:spcPct val="0"/>
                  </a:spcBef>
                  <a:spcAft>
                    <a:spcPct val="0"/>
                  </a:spcAft>
                  <a:defRPr sz="2400">
                    <a:solidFill>
                      <a:schemeClr val="tx1"/>
                    </a:solidFill>
                    <a:latin typeface="Arial" panose="020B0604020202020204" pitchFamily="34" charset="0"/>
                  </a:defRPr>
                </a:lvl7pPr>
                <a:lvl8pPr marL="3657600" indent="-457200" eaLnBrk="0" fontAlgn="base" hangingPunct="0">
                  <a:spcBef>
                    <a:spcPct val="0"/>
                  </a:spcBef>
                  <a:spcAft>
                    <a:spcPct val="0"/>
                  </a:spcAft>
                  <a:defRPr sz="2400">
                    <a:solidFill>
                      <a:schemeClr val="tx1"/>
                    </a:solidFill>
                    <a:latin typeface="Arial" panose="020B0604020202020204" pitchFamily="34" charset="0"/>
                  </a:defRPr>
                </a:lvl8pPr>
                <a:lvl9pPr marL="4114800" indent="-457200" eaLnBrk="0" fontAlgn="base" hangingPunct="0">
                  <a:spcBef>
                    <a:spcPct val="0"/>
                  </a:spcBef>
                  <a:spcAft>
                    <a:spcPct val="0"/>
                  </a:spcAft>
                  <a:defRPr sz="2400">
                    <a:solidFill>
                      <a:schemeClr val="tx1"/>
                    </a:solidFill>
                    <a:latin typeface="Arial" panose="020B0604020202020204" pitchFamily="34" charset="0"/>
                  </a:defRPr>
                </a:lvl9pPr>
              </a:lstStyle>
              <a:p>
                <a:pPr algn="just">
                  <a:buFont typeface="+mj-lt"/>
                  <a:buAutoNum type="alphaLcParenR"/>
                </a:pPr>
                <a:r>
                  <a:rPr lang="en-US" dirty="0">
                    <a:solidFill>
                      <a:srgbClr val="000000"/>
                    </a:solidFill>
                    <a:latin typeface="Times New Roman" panose="02020603050405020304" pitchFamily="18" charset="0"/>
                    <a:cs typeface="Times New Roman" panose="02020603050405020304" pitchFamily="18" charset="0"/>
                  </a:rPr>
                  <a:t>On average there are four calls occur per minute, so 15 seconds, or 15/60= 0.25 minutes occur between successive calls on average.</a:t>
                </a:r>
              </a:p>
              <a:p>
                <a:pPr algn="just">
                  <a:buFont typeface="+mj-lt"/>
                  <a:buAutoNum type="alphaLcParenR"/>
                </a:pPr>
                <a:endParaRPr lang="en-US" dirty="0">
                  <a:latin typeface="Times New Roman" panose="02020603050405020304" pitchFamily="18" charset="0"/>
                  <a:cs typeface="Times New Roman" panose="02020603050405020304" pitchFamily="18" charset="0"/>
                </a:endParaRPr>
              </a:p>
              <a:p>
                <a:pPr algn="just">
                  <a:buFont typeface="+mj-lt"/>
                  <a:buAutoNum type="alphaLcParenR"/>
                </a:pPr>
                <a:r>
                  <a:rPr lang="en-US" dirty="0">
                    <a:solidFill>
                      <a:srgbClr val="000000"/>
                    </a:solidFill>
                    <a:latin typeface="Times New Roman" panose="02020603050405020304" pitchFamily="18" charset="0"/>
                    <a:cs typeface="Times New Roman" panose="02020603050405020304" pitchFamily="18" charset="0"/>
                  </a:rPr>
                  <a:t>Let </a:t>
                </a:r>
                <a:r>
                  <a:rPr lang="en-US" i="1" dirty="0">
                    <a:solidFill>
                      <a:srgbClr val="000000"/>
                    </a:solidFill>
                    <a:latin typeface="Times New Roman" panose="02020603050405020304" pitchFamily="18" charset="0"/>
                    <a:cs typeface="Times New Roman" panose="02020603050405020304" pitchFamily="18" charset="0"/>
                  </a:rPr>
                  <a:t>T</a:t>
                </a:r>
                <a:r>
                  <a:rPr lang="en-US" dirty="0">
                    <a:solidFill>
                      <a:srgbClr val="000000"/>
                    </a:solidFill>
                    <a:latin typeface="Times New Roman" panose="02020603050405020304" pitchFamily="18" charset="0"/>
                    <a:cs typeface="Times New Roman" panose="02020603050405020304" pitchFamily="18" charset="0"/>
                  </a:rPr>
                  <a:t> = time elapsed between calls. From part (a),  average = 0.25, so </a:t>
                </a:r>
                <a14:m>
                  <m:oMath xmlns:m="http://schemas.openxmlformats.org/officeDocument/2006/math">
                    <m:r>
                      <a:rPr lang="en-NZ">
                        <a:solidFill>
                          <a:srgbClr val="000000"/>
                        </a:solidFill>
                        <a:latin typeface="Cambria Math" panose="02040503050406030204" pitchFamily="18" charset="0"/>
                        <a:cs typeface="Times New Roman" panose="02020603050405020304" pitchFamily="18" charset="0"/>
                      </a:rPr>
                      <m:t>𝜆</m:t>
                    </m:r>
                  </m:oMath>
                </a14:m>
                <a:r>
                  <a:rPr lang="en-US" dirty="0">
                    <a:solidFill>
                      <a:srgbClr val="000000"/>
                    </a:solidFill>
                    <a:latin typeface="Times New Roman" panose="02020603050405020304" pitchFamily="18" charset="0"/>
                    <a:cs typeface="Times New Roman" panose="02020603050405020304" pitchFamily="18" charset="0"/>
                  </a:rPr>
                  <a:t> = 1/0.25 = 4. Thus, T ~ Exp(</a:t>
                </a:r>
                <a14:m>
                  <m:oMath xmlns:m="http://schemas.openxmlformats.org/officeDocument/2006/math">
                    <m:r>
                      <a:rPr lang="en-NZ">
                        <a:solidFill>
                          <a:srgbClr val="000000"/>
                        </a:solidFill>
                        <a:latin typeface="Cambria Math" panose="02040503050406030204" pitchFamily="18" charset="0"/>
                        <a:cs typeface="Times New Roman" panose="02020603050405020304" pitchFamily="18" charset="0"/>
                      </a:rPr>
                      <m:t>𝜆</m:t>
                    </m:r>
                  </m:oMath>
                </a14:m>
                <a:r>
                  <a:rPr lang="en-US" dirty="0">
                    <a:solidFill>
                      <a:srgbClr val="000000"/>
                    </a:solidFill>
                    <a:latin typeface="Times New Roman" panose="02020603050405020304" pitchFamily="18" charset="0"/>
                    <a:cs typeface="Times New Roman" panose="02020603050405020304" pitchFamily="18" charset="0"/>
                  </a:rPr>
                  <a:t> = 4).  </a:t>
                </a:r>
              </a:p>
              <a:p>
                <a:pPr marL="0" indent="0" algn="just"/>
                <a:r>
                  <a:rPr lang="en-US" dirty="0">
                    <a:solidFill>
                      <a:srgbClr val="000000"/>
                    </a:solidFill>
                    <a:latin typeface="Times New Roman" panose="02020603050405020304" pitchFamily="18" charset="0"/>
                    <a:cs typeface="Times New Roman" panose="02020603050405020304" pitchFamily="18" charset="0"/>
                  </a:rPr>
                  <a:t>      The cumulative distribution function is </a:t>
                </a:r>
              </a:p>
              <a:p>
                <a:pPr marL="0" indent="0" algn="ctr"/>
                <a14:m>
                  <m:oMath xmlns:m="http://schemas.openxmlformats.org/officeDocument/2006/math">
                    <m:r>
                      <a:rPr lang="en-US" i="1" dirty="0" smtClean="0">
                        <a:solidFill>
                          <a:srgbClr val="000000"/>
                        </a:solidFill>
                        <a:latin typeface="Cambria Math" panose="02040503050406030204" pitchFamily="18" charset="0"/>
                        <a:cs typeface="Times New Roman" panose="02020603050405020304" pitchFamily="18" charset="0"/>
                      </a:rPr>
                      <m:t>𝑃</m:t>
                    </m:r>
                    <m:d>
                      <m:dPr>
                        <m:ctrlPr>
                          <a:rPr lang="en-US" i="1" dirty="0">
                            <a:solidFill>
                              <a:srgbClr val="000000"/>
                            </a:solidFill>
                            <a:latin typeface="Cambria Math" panose="02040503050406030204" pitchFamily="18" charset="0"/>
                            <a:cs typeface="Times New Roman" panose="02020603050405020304" pitchFamily="18" charset="0"/>
                          </a:rPr>
                        </m:ctrlPr>
                      </m:dPr>
                      <m:e>
                        <m:r>
                          <a:rPr lang="en-US" i="1" dirty="0">
                            <a:solidFill>
                              <a:srgbClr val="000000"/>
                            </a:solidFill>
                            <a:latin typeface="Cambria Math" panose="02040503050406030204" pitchFamily="18" charset="0"/>
                            <a:cs typeface="Times New Roman" panose="02020603050405020304" pitchFamily="18" charset="0"/>
                          </a:rPr>
                          <m:t>𝑇</m:t>
                        </m:r>
                        <m:r>
                          <a:rPr lang="en-US" i="1" dirty="0">
                            <a:solidFill>
                              <a:srgbClr val="000000"/>
                            </a:solidFill>
                            <a:latin typeface="Cambria Math" panose="02040503050406030204" pitchFamily="18" charset="0"/>
                            <a:cs typeface="Times New Roman" panose="02020603050405020304" pitchFamily="18" charset="0"/>
                          </a:rPr>
                          <m:t> &lt; </m:t>
                        </m:r>
                        <m:sSub>
                          <m:sSubPr>
                            <m:ctrlPr>
                              <a:rPr lang="en-US" i="1" dirty="0">
                                <a:solidFill>
                                  <a:srgbClr val="000000"/>
                                </a:solidFill>
                                <a:latin typeface="Cambria Math" panose="02040503050406030204" pitchFamily="18" charset="0"/>
                                <a:cs typeface="Times New Roman" panose="02020603050405020304" pitchFamily="18" charset="0"/>
                              </a:rPr>
                            </m:ctrlPr>
                          </m:sSubPr>
                          <m:e>
                            <m:r>
                              <a:rPr lang="en-NZ" i="1" dirty="0">
                                <a:solidFill>
                                  <a:srgbClr val="000000"/>
                                </a:solidFill>
                                <a:latin typeface="Cambria Math" panose="02040503050406030204" pitchFamily="18" charset="0"/>
                                <a:cs typeface="Times New Roman" panose="02020603050405020304" pitchFamily="18" charset="0"/>
                              </a:rPr>
                              <m:t>𝑡</m:t>
                            </m:r>
                          </m:e>
                          <m:sub>
                            <m:r>
                              <a:rPr lang="en-NZ" i="1" dirty="0">
                                <a:solidFill>
                                  <a:srgbClr val="000000"/>
                                </a:solidFill>
                                <a:latin typeface="Cambria Math" panose="02040503050406030204" pitchFamily="18" charset="0"/>
                                <a:cs typeface="Times New Roman" panose="02020603050405020304" pitchFamily="18" charset="0"/>
                              </a:rPr>
                              <m:t>1</m:t>
                            </m:r>
                          </m:sub>
                        </m:sSub>
                      </m:e>
                    </m:d>
                    <m:r>
                      <a:rPr lang="en-US" i="1" dirty="0">
                        <a:solidFill>
                          <a:srgbClr val="000000"/>
                        </a:solidFill>
                        <a:latin typeface="Cambria Math" panose="02040503050406030204" pitchFamily="18" charset="0"/>
                        <a:cs typeface="Times New Roman" panose="02020603050405020304" pitchFamily="18" charset="0"/>
                      </a:rPr>
                      <m:t>=</m:t>
                    </m:r>
                    <m:nary>
                      <m:naryPr>
                        <m:limLoc m:val="undOvr"/>
                        <m:ctrlPr>
                          <a:rPr lang="en-US" i="1" dirty="0" smtClean="0">
                            <a:solidFill>
                              <a:srgbClr val="000000"/>
                            </a:solidFill>
                            <a:latin typeface="Cambria Math" panose="02040503050406030204" pitchFamily="18" charset="0"/>
                            <a:cs typeface="Times New Roman" panose="02020603050405020304" pitchFamily="18" charset="0"/>
                          </a:rPr>
                        </m:ctrlPr>
                      </m:naryPr>
                      <m:sub>
                        <m:r>
                          <m:rPr>
                            <m:brk m:alnAt="24"/>
                          </m:rPr>
                          <a:rPr lang="en-NZ" b="0" i="1" dirty="0" smtClean="0">
                            <a:solidFill>
                              <a:srgbClr val="000000"/>
                            </a:solidFill>
                            <a:latin typeface="Cambria Math" panose="02040503050406030204" pitchFamily="18" charset="0"/>
                            <a:cs typeface="Times New Roman" panose="02020603050405020304" pitchFamily="18" charset="0"/>
                          </a:rPr>
                          <m:t>0</m:t>
                        </m:r>
                      </m:sub>
                      <m:sup>
                        <m:sSub>
                          <m:sSubPr>
                            <m:ctrlPr>
                              <a:rPr lang="en-US" i="1" dirty="0" smtClean="0">
                                <a:solidFill>
                                  <a:srgbClr val="000000"/>
                                </a:solidFill>
                                <a:latin typeface="Cambria Math" panose="02040503050406030204" pitchFamily="18" charset="0"/>
                                <a:cs typeface="Times New Roman" panose="02020603050405020304" pitchFamily="18" charset="0"/>
                              </a:rPr>
                            </m:ctrlPr>
                          </m:sSubPr>
                          <m:e>
                            <m:r>
                              <a:rPr lang="en-NZ" b="0" i="1" dirty="0" smtClean="0">
                                <a:solidFill>
                                  <a:srgbClr val="000000"/>
                                </a:solidFill>
                                <a:latin typeface="Cambria Math" panose="02040503050406030204" pitchFamily="18" charset="0"/>
                                <a:cs typeface="Times New Roman" panose="02020603050405020304" pitchFamily="18" charset="0"/>
                              </a:rPr>
                              <m:t>𝑡</m:t>
                            </m:r>
                          </m:e>
                          <m:sub>
                            <m:r>
                              <a:rPr lang="en-NZ" b="0" i="1" dirty="0" smtClean="0">
                                <a:solidFill>
                                  <a:srgbClr val="000000"/>
                                </a:solidFill>
                                <a:latin typeface="Cambria Math" panose="02040503050406030204" pitchFamily="18" charset="0"/>
                                <a:cs typeface="Times New Roman" panose="02020603050405020304" pitchFamily="18" charset="0"/>
                              </a:rPr>
                              <m:t>1</m:t>
                            </m:r>
                          </m:sub>
                        </m:sSub>
                      </m:sup>
                      <m:e>
                        <m:r>
                          <a:rPr lang="en-NZ" b="0" i="1" dirty="0" smtClean="0">
                            <a:solidFill>
                              <a:srgbClr val="000000"/>
                            </a:solidFill>
                            <a:latin typeface="Cambria Math" panose="02040503050406030204" pitchFamily="18" charset="0"/>
                            <a:cs typeface="Times New Roman" panose="02020603050405020304" pitchFamily="18" charset="0"/>
                          </a:rPr>
                          <m:t>𝑓</m:t>
                        </m:r>
                        <m:d>
                          <m:dPr>
                            <m:ctrlPr>
                              <a:rPr lang="en-NZ" b="0" i="1" dirty="0" smtClean="0">
                                <a:solidFill>
                                  <a:srgbClr val="000000"/>
                                </a:solidFill>
                                <a:latin typeface="Cambria Math" panose="02040503050406030204" pitchFamily="18" charset="0"/>
                                <a:cs typeface="Times New Roman" panose="02020603050405020304" pitchFamily="18" charset="0"/>
                              </a:rPr>
                            </m:ctrlPr>
                          </m:dPr>
                          <m:e>
                            <m:r>
                              <a:rPr lang="en-NZ" b="0" i="1" dirty="0" smtClean="0">
                                <a:solidFill>
                                  <a:srgbClr val="000000"/>
                                </a:solidFill>
                                <a:latin typeface="Cambria Math" panose="02040503050406030204" pitchFamily="18" charset="0"/>
                                <a:cs typeface="Times New Roman" panose="02020603050405020304" pitchFamily="18" charset="0"/>
                              </a:rPr>
                              <m:t>𝑡</m:t>
                            </m:r>
                          </m:e>
                        </m:d>
                        <m:r>
                          <a:rPr lang="en-NZ" b="0" i="1" dirty="0" smtClean="0">
                            <a:solidFill>
                              <a:srgbClr val="000000"/>
                            </a:solidFill>
                            <a:latin typeface="Cambria Math" panose="02040503050406030204" pitchFamily="18" charset="0"/>
                            <a:cs typeface="Times New Roman" panose="02020603050405020304" pitchFamily="18" charset="0"/>
                          </a:rPr>
                          <m:t>𝑑𝑡</m:t>
                        </m:r>
                      </m:e>
                    </m:nary>
                    <m:r>
                      <a:rPr lang="en-NZ" b="0" i="1" dirty="0" smtClean="0">
                        <a:solidFill>
                          <a:srgbClr val="000000"/>
                        </a:solidFill>
                        <a:latin typeface="Cambria Math" panose="02040503050406030204" pitchFamily="18" charset="0"/>
                        <a:cs typeface="Times New Roman" panose="02020603050405020304" pitchFamily="18" charset="0"/>
                      </a:rPr>
                      <m:t>=</m:t>
                    </m:r>
                    <m:nary>
                      <m:naryPr>
                        <m:limLoc m:val="undOvr"/>
                        <m:ctrlPr>
                          <a:rPr lang="en-US" i="1" dirty="0">
                            <a:solidFill>
                              <a:srgbClr val="000000"/>
                            </a:solidFill>
                            <a:latin typeface="Cambria Math" panose="02040503050406030204" pitchFamily="18" charset="0"/>
                            <a:cs typeface="Times New Roman" panose="02020603050405020304" pitchFamily="18" charset="0"/>
                          </a:rPr>
                        </m:ctrlPr>
                      </m:naryPr>
                      <m:sub>
                        <m:r>
                          <m:rPr>
                            <m:brk m:alnAt="24"/>
                          </m:rPr>
                          <a:rPr lang="en-NZ" i="1" dirty="0">
                            <a:solidFill>
                              <a:srgbClr val="000000"/>
                            </a:solidFill>
                            <a:latin typeface="Cambria Math" panose="02040503050406030204" pitchFamily="18" charset="0"/>
                            <a:cs typeface="Times New Roman" panose="02020603050405020304" pitchFamily="18" charset="0"/>
                          </a:rPr>
                          <m:t>0</m:t>
                        </m:r>
                      </m:sub>
                      <m:sup>
                        <m:sSub>
                          <m:sSubPr>
                            <m:ctrlPr>
                              <a:rPr lang="en-US" i="1" dirty="0">
                                <a:solidFill>
                                  <a:srgbClr val="000000"/>
                                </a:solidFill>
                                <a:latin typeface="Cambria Math" panose="02040503050406030204" pitchFamily="18" charset="0"/>
                                <a:cs typeface="Times New Roman" panose="02020603050405020304" pitchFamily="18" charset="0"/>
                              </a:rPr>
                            </m:ctrlPr>
                          </m:sSubPr>
                          <m:e>
                            <m:r>
                              <a:rPr lang="en-NZ" i="1" dirty="0">
                                <a:solidFill>
                                  <a:srgbClr val="000000"/>
                                </a:solidFill>
                                <a:latin typeface="Cambria Math" panose="02040503050406030204" pitchFamily="18" charset="0"/>
                                <a:cs typeface="Times New Roman" panose="02020603050405020304" pitchFamily="18" charset="0"/>
                              </a:rPr>
                              <m:t>𝑡</m:t>
                            </m:r>
                          </m:e>
                          <m:sub>
                            <m:r>
                              <a:rPr lang="en-NZ" i="1" dirty="0">
                                <a:solidFill>
                                  <a:srgbClr val="000000"/>
                                </a:solidFill>
                                <a:latin typeface="Cambria Math" panose="02040503050406030204" pitchFamily="18" charset="0"/>
                                <a:cs typeface="Times New Roman" panose="02020603050405020304" pitchFamily="18" charset="0"/>
                              </a:rPr>
                              <m:t>1</m:t>
                            </m:r>
                          </m:sub>
                        </m:sSub>
                      </m:sup>
                      <m:e>
                        <m:r>
                          <a:rPr lang="en-NZ" b="0" i="1" dirty="0" smtClean="0">
                            <a:solidFill>
                              <a:srgbClr val="000000"/>
                            </a:solidFill>
                            <a:latin typeface="Cambria Math" panose="02040503050406030204" pitchFamily="18" charset="0"/>
                            <a:cs typeface="Times New Roman" panose="02020603050405020304" pitchFamily="18" charset="0"/>
                          </a:rPr>
                          <m:t>4</m:t>
                        </m:r>
                        <m:sSup>
                          <m:sSupPr>
                            <m:ctrlPr>
                              <a:rPr lang="en-NZ" b="0" i="1" dirty="0" smtClean="0">
                                <a:solidFill>
                                  <a:srgbClr val="000000"/>
                                </a:solidFill>
                                <a:latin typeface="Cambria Math" panose="02040503050406030204" pitchFamily="18" charset="0"/>
                                <a:cs typeface="Times New Roman" panose="02020603050405020304" pitchFamily="18" charset="0"/>
                              </a:rPr>
                            </m:ctrlPr>
                          </m:sSupPr>
                          <m:e>
                            <m:r>
                              <a:rPr lang="en-NZ" b="0" i="1" dirty="0" smtClean="0">
                                <a:solidFill>
                                  <a:srgbClr val="000000"/>
                                </a:solidFill>
                                <a:latin typeface="Cambria Math" panose="02040503050406030204" pitchFamily="18" charset="0"/>
                                <a:cs typeface="Times New Roman" panose="02020603050405020304" pitchFamily="18" charset="0"/>
                              </a:rPr>
                              <m:t>𝑒</m:t>
                            </m:r>
                          </m:e>
                          <m:sup>
                            <m:r>
                              <a:rPr lang="en-NZ" b="0" i="1" dirty="0" smtClean="0">
                                <a:solidFill>
                                  <a:srgbClr val="000000"/>
                                </a:solidFill>
                                <a:latin typeface="Cambria Math" panose="02040503050406030204" pitchFamily="18" charset="0"/>
                                <a:cs typeface="Times New Roman" panose="02020603050405020304" pitchFamily="18" charset="0"/>
                              </a:rPr>
                              <m:t>−4</m:t>
                            </m:r>
                            <m:r>
                              <a:rPr lang="en-NZ" b="0" i="1" dirty="0" smtClean="0">
                                <a:solidFill>
                                  <a:srgbClr val="000000"/>
                                </a:solidFill>
                                <a:latin typeface="Cambria Math" panose="02040503050406030204" pitchFamily="18" charset="0"/>
                                <a:cs typeface="Times New Roman" panose="02020603050405020304" pitchFamily="18" charset="0"/>
                              </a:rPr>
                              <m:t>𝑡</m:t>
                            </m:r>
                          </m:sup>
                        </m:sSup>
                        <m:r>
                          <a:rPr lang="en-NZ" i="1" dirty="0">
                            <a:solidFill>
                              <a:srgbClr val="000000"/>
                            </a:solidFill>
                            <a:latin typeface="Cambria Math" panose="02040503050406030204" pitchFamily="18" charset="0"/>
                            <a:cs typeface="Times New Roman" panose="02020603050405020304" pitchFamily="18" charset="0"/>
                          </a:rPr>
                          <m:t>𝑑𝑡</m:t>
                        </m:r>
                      </m:e>
                    </m:nary>
                    <m:r>
                      <a:rPr lang="en-NZ" i="1" dirty="0">
                        <a:solidFill>
                          <a:srgbClr val="000000"/>
                        </a:solidFill>
                        <a:latin typeface="Cambria Math" panose="02040503050406030204" pitchFamily="18" charset="0"/>
                        <a:cs typeface="Times New Roman" panose="02020603050405020304" pitchFamily="18" charset="0"/>
                      </a:rPr>
                      <m:t>=</m:t>
                    </m:r>
                    <m:r>
                      <a:rPr lang="en-US" i="1" dirty="0">
                        <a:solidFill>
                          <a:srgbClr val="000000"/>
                        </a:solidFill>
                        <a:latin typeface="Cambria Math" panose="02040503050406030204" pitchFamily="18" charset="0"/>
                        <a:cs typeface="Times New Roman" panose="02020603050405020304" pitchFamily="18" charset="0"/>
                      </a:rPr>
                      <m:t>1 – </m:t>
                    </m:r>
                    <m:sSup>
                      <m:sSupPr>
                        <m:ctrlPr>
                          <a:rPr lang="en-NZ" i="1" dirty="0">
                            <a:solidFill>
                              <a:srgbClr val="000000"/>
                            </a:solidFill>
                            <a:latin typeface="Cambria Math" panose="02040503050406030204" pitchFamily="18" charset="0"/>
                            <a:cs typeface="Times New Roman" panose="02020603050405020304" pitchFamily="18" charset="0"/>
                          </a:rPr>
                        </m:ctrlPr>
                      </m:sSupPr>
                      <m:e>
                        <m:r>
                          <a:rPr lang="en-NZ" i="1" dirty="0">
                            <a:solidFill>
                              <a:srgbClr val="000000"/>
                            </a:solidFill>
                            <a:latin typeface="Cambria Math" panose="02040503050406030204" pitchFamily="18" charset="0"/>
                            <a:cs typeface="Times New Roman" panose="02020603050405020304" pitchFamily="18" charset="0"/>
                          </a:rPr>
                          <m:t>𝑒</m:t>
                        </m:r>
                      </m:e>
                      <m:sup>
                        <m:r>
                          <a:rPr lang="en-NZ" i="1" dirty="0">
                            <a:solidFill>
                              <a:srgbClr val="000000"/>
                            </a:solidFill>
                            <a:latin typeface="Cambria Math" panose="02040503050406030204" pitchFamily="18" charset="0"/>
                            <a:cs typeface="Times New Roman" panose="02020603050405020304" pitchFamily="18" charset="0"/>
                          </a:rPr>
                          <m:t>−4</m:t>
                        </m:r>
                        <m:r>
                          <a:rPr lang="en-NZ" i="1" dirty="0">
                            <a:solidFill>
                              <a:srgbClr val="000000"/>
                            </a:solidFill>
                            <a:latin typeface="Cambria Math" panose="02040503050406030204" pitchFamily="18" charset="0"/>
                            <a:cs typeface="Times New Roman" panose="02020603050405020304" pitchFamily="18" charset="0"/>
                          </a:rPr>
                          <m:t>𝑡</m:t>
                        </m:r>
                      </m:sup>
                    </m:sSup>
                  </m:oMath>
                </a14:m>
                <a:r>
                  <a:rPr lang="en-US" dirty="0">
                    <a:solidFill>
                      <a:srgbClr val="000000"/>
                    </a:solidFill>
                    <a:latin typeface="Times New Roman" panose="02020603050405020304" pitchFamily="18" charset="0"/>
                    <a:cs typeface="Times New Roman" panose="02020603050405020304" pitchFamily="18" charset="0"/>
                  </a:rPr>
                  <a:t>. </a:t>
                </a:r>
              </a:p>
              <a:p>
                <a:pPr marL="0" indent="0" algn="just" defTabSz="542925"/>
                <a:r>
                  <a:rPr lang="en-US" dirty="0">
                    <a:solidFill>
                      <a:srgbClr val="000000"/>
                    </a:solidFill>
                    <a:latin typeface="Times New Roman" panose="02020603050405020304" pitchFamily="18" charset="0"/>
                    <a:cs typeface="Times New Roman" panose="02020603050405020304" pitchFamily="18" charset="0"/>
                  </a:rPr>
                  <a:t>       The probability that the next call occurs in less than ten                         	seconds (ten seconds = 1/6 minute) is </a:t>
                </a:r>
              </a:p>
              <a:p>
                <a:pPr marL="0" indent="0" algn="just"/>
                <a14:m>
                  <m:oMathPara xmlns:m="http://schemas.openxmlformats.org/officeDocument/2006/math">
                    <m:oMathParaPr>
                      <m:jc m:val="centerGroup"/>
                    </m:oMathParaPr>
                    <m:oMath xmlns:m="http://schemas.openxmlformats.org/officeDocument/2006/math">
                      <m:r>
                        <a:rPr lang="en-US" i="1" dirty="0" smtClean="0">
                          <a:solidFill>
                            <a:srgbClr val="000000"/>
                          </a:solidFill>
                          <a:latin typeface="Cambria Math" panose="02040503050406030204" pitchFamily="18" charset="0"/>
                          <a:cs typeface="Times New Roman" panose="02020603050405020304" pitchFamily="18" charset="0"/>
                        </a:rPr>
                        <m:t>𝑃</m:t>
                      </m:r>
                      <m:r>
                        <a:rPr lang="en-US" i="1" dirty="0">
                          <a:solidFill>
                            <a:srgbClr val="000000"/>
                          </a:solidFill>
                          <a:latin typeface="Cambria Math" panose="02040503050406030204" pitchFamily="18" charset="0"/>
                          <a:cs typeface="Times New Roman" panose="02020603050405020304" pitchFamily="18" charset="0"/>
                        </a:rPr>
                        <m:t>(</m:t>
                      </m:r>
                      <m:r>
                        <a:rPr lang="en-US" i="1" dirty="0">
                          <a:solidFill>
                            <a:srgbClr val="000000"/>
                          </a:solidFill>
                          <a:latin typeface="Cambria Math" panose="02040503050406030204" pitchFamily="18" charset="0"/>
                          <a:cs typeface="Times New Roman" panose="02020603050405020304" pitchFamily="18" charset="0"/>
                        </a:rPr>
                        <m:t>𝑇</m:t>
                      </m:r>
                      <m:r>
                        <a:rPr lang="en-US" i="1" dirty="0">
                          <a:solidFill>
                            <a:srgbClr val="000000"/>
                          </a:solidFill>
                          <a:latin typeface="Cambria Math" panose="02040503050406030204" pitchFamily="18" charset="0"/>
                          <a:cs typeface="Times New Roman" panose="02020603050405020304" pitchFamily="18" charset="0"/>
                        </a:rPr>
                        <m:t> &lt; 1/6) = 1 –  </m:t>
                      </m:r>
                      <m:sSup>
                        <m:sSupPr>
                          <m:ctrlPr>
                            <a:rPr lang="en-NZ" i="1" dirty="0">
                              <a:solidFill>
                                <a:srgbClr val="000000"/>
                              </a:solidFill>
                              <a:latin typeface="Cambria Math" panose="02040503050406030204" pitchFamily="18" charset="0"/>
                              <a:cs typeface="Times New Roman" panose="02020603050405020304" pitchFamily="18" charset="0"/>
                            </a:rPr>
                          </m:ctrlPr>
                        </m:sSupPr>
                        <m:e>
                          <m:r>
                            <a:rPr lang="en-NZ" i="1" dirty="0">
                              <a:solidFill>
                                <a:srgbClr val="000000"/>
                              </a:solidFill>
                              <a:latin typeface="Cambria Math" panose="02040503050406030204" pitchFamily="18" charset="0"/>
                              <a:cs typeface="Times New Roman" panose="02020603050405020304" pitchFamily="18" charset="0"/>
                            </a:rPr>
                            <m:t>𝑒</m:t>
                          </m:r>
                        </m:e>
                        <m:sup>
                          <m:r>
                            <a:rPr lang="en-NZ" i="1" dirty="0">
                              <a:solidFill>
                                <a:srgbClr val="000000"/>
                              </a:solidFill>
                              <a:latin typeface="Cambria Math" panose="02040503050406030204" pitchFamily="18" charset="0"/>
                              <a:cs typeface="Times New Roman" panose="02020603050405020304" pitchFamily="18" charset="0"/>
                            </a:rPr>
                            <m:t>−4</m:t>
                          </m:r>
                          <m:r>
                            <a:rPr lang="en-NZ" b="0" i="1" dirty="0" smtClean="0">
                              <a:solidFill>
                                <a:srgbClr val="000000"/>
                              </a:solidFill>
                              <a:latin typeface="Cambria Math" panose="02040503050406030204" pitchFamily="18" charset="0"/>
                              <a:cs typeface="Times New Roman" panose="02020603050405020304" pitchFamily="18" charset="0"/>
                            </a:rPr>
                            <m:t>∗1/6</m:t>
                          </m:r>
                        </m:sup>
                      </m:sSup>
                      <m:r>
                        <a:rPr lang="en-US" i="1" dirty="0">
                          <a:solidFill>
                            <a:srgbClr val="000000"/>
                          </a:solidFill>
                          <a:latin typeface="Cambria Math" panose="02040503050406030204" pitchFamily="18" charset="0"/>
                          <a:cs typeface="Times New Roman" panose="02020603050405020304" pitchFamily="18" charset="0"/>
                        </a:rPr>
                        <m:t>≈0.4866 </m:t>
                      </m:r>
                    </m:oMath>
                  </m:oMathPara>
                </a14:m>
                <a:endParaRPr lang="en-US" dirty="0">
                  <a:latin typeface="Times New Roman" panose="02020603050405020304" pitchFamily="18" charset="0"/>
                  <a:cs typeface="Times New Roman" panose="02020603050405020304" pitchFamily="18" charset="0"/>
                </a:endParaRPr>
              </a:p>
            </p:txBody>
          </p:sp>
        </mc:Choice>
        <mc:Fallback xmlns="">
          <p:sp>
            <p:nvSpPr>
              <p:cNvPr id="5" name="Text Box 5">
                <a:extLst>
                  <a:ext uri="{FF2B5EF4-FFF2-40B4-BE49-F238E27FC236}">
                    <a16:creationId xmlns:a16="http://schemas.microsoft.com/office/drawing/2014/main" id="{5251026C-52DD-44DA-B7F1-D76161A4B9AD}"/>
                  </a:ext>
                </a:extLst>
              </p:cNvPr>
              <p:cNvSpPr txBox="1">
                <a:spLocks noRot="1" noChangeAspect="1" noMove="1" noResize="1" noEditPoints="1" noAdjustHandles="1" noChangeArrowheads="1" noChangeShapeType="1" noTextEdit="1"/>
              </p:cNvSpPr>
              <p:nvPr/>
            </p:nvSpPr>
            <p:spPr bwMode="auto">
              <a:xfrm>
                <a:off x="609600" y="1524000"/>
                <a:ext cx="8229600" cy="4317657"/>
              </a:xfrm>
              <a:prstGeom prst="rect">
                <a:avLst/>
              </a:prstGeom>
              <a:blipFill>
                <a:blip r:embed="rId2"/>
                <a:stretch>
                  <a:fillRect l="-963" t="-1130" r="-1111"/>
                </a:stretch>
              </a:blipFill>
              <a:ln>
                <a:noFill/>
              </a:ln>
              <a:effectLst/>
            </p:spPr>
            <p:txBody>
              <a:bodyPr/>
              <a:lstStyle/>
              <a:p>
                <a:r>
                  <a:rPr lang="en-NZ">
                    <a:noFill/>
                  </a:rPr>
                  <a:t> </a:t>
                </a:r>
              </a:p>
            </p:txBody>
          </p:sp>
        </mc:Fallback>
      </mc:AlternateContent>
      <p:sp>
        <p:nvSpPr>
          <p:cNvPr id="3" name="Date Placeholder 2">
            <a:extLst>
              <a:ext uri="{FF2B5EF4-FFF2-40B4-BE49-F238E27FC236}">
                <a16:creationId xmlns:a16="http://schemas.microsoft.com/office/drawing/2014/main" id="{9D47B95D-C4D2-4ABB-B4A2-876B8C3897B3}"/>
              </a:ext>
            </a:extLst>
          </p:cNvPr>
          <p:cNvSpPr>
            <a:spLocks noGrp="1"/>
          </p:cNvSpPr>
          <p:nvPr>
            <p:ph type="dt" sz="half" idx="10"/>
          </p:nvPr>
        </p:nvSpPr>
        <p:spPr/>
        <p:txBody>
          <a:bodyPr/>
          <a:lstStyle/>
          <a:p>
            <a:pPr>
              <a:defRPr/>
            </a:pPr>
            <a:fld id="{B6CFB231-E9E5-4213-B53A-9DD89D1E79CF}" type="datetime5">
              <a:rPr lang="en-US" smtClean="0"/>
              <a:t>30-Dec-25</a:t>
            </a:fld>
            <a:endParaRPr lang="en-US"/>
          </a:p>
        </p:txBody>
      </p:sp>
      <p:sp>
        <p:nvSpPr>
          <p:cNvPr id="6" name="Footer Placeholder 5">
            <a:extLst>
              <a:ext uri="{FF2B5EF4-FFF2-40B4-BE49-F238E27FC236}">
                <a16:creationId xmlns:a16="http://schemas.microsoft.com/office/drawing/2014/main" id="{79C56E8F-170A-488D-87B2-CC6463EA35C6}"/>
              </a:ext>
            </a:extLst>
          </p:cNvPr>
          <p:cNvSpPr>
            <a:spLocks noGrp="1"/>
          </p:cNvSpPr>
          <p:nvPr>
            <p:ph type="ftr" sz="quarter" idx="11"/>
          </p:nvPr>
        </p:nvSpPr>
        <p:spPr/>
        <p:txBody>
          <a:bodyPr/>
          <a:lstStyle/>
          <a:p>
            <a:pPr>
              <a:defRPr/>
            </a:pPr>
            <a:r>
              <a:rPr lang="en-US"/>
              <a:t>T. Mayooran</a:t>
            </a:r>
          </a:p>
        </p:txBody>
      </p:sp>
      <p:sp>
        <p:nvSpPr>
          <p:cNvPr id="7" name="Slide Number Placeholder 6">
            <a:extLst>
              <a:ext uri="{FF2B5EF4-FFF2-40B4-BE49-F238E27FC236}">
                <a16:creationId xmlns:a16="http://schemas.microsoft.com/office/drawing/2014/main" id="{C771566F-12D4-42F6-9F80-58ECE3B9296E}"/>
              </a:ext>
            </a:extLst>
          </p:cNvPr>
          <p:cNvSpPr>
            <a:spLocks noGrp="1"/>
          </p:cNvSpPr>
          <p:nvPr>
            <p:ph type="sldNum" sz="quarter" idx="12"/>
          </p:nvPr>
        </p:nvSpPr>
        <p:spPr/>
        <p:txBody>
          <a:bodyPr/>
          <a:lstStyle/>
          <a:p>
            <a:fld id="{906F6DFE-AA00-4BFD-9D61-CA29BB78DE22}" type="slidenum">
              <a:rPr lang="en-US" altLang="en-US" smtClean="0"/>
              <a:pPr/>
              <a:t>35</a:t>
            </a:fld>
            <a:endParaRPr lang="en-US" altLang="en-US" dirty="0"/>
          </a:p>
        </p:txBody>
      </p:sp>
    </p:spTree>
    <p:extLst>
      <p:ext uri="{BB962C8B-B14F-4D97-AF65-F5344CB8AC3E}">
        <p14:creationId xmlns:p14="http://schemas.microsoft.com/office/powerpoint/2010/main" val="151669212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Solution : </a:t>
            </a:r>
          </a:p>
        </p:txBody>
      </p:sp>
      <mc:AlternateContent xmlns:mc="http://schemas.openxmlformats.org/markup-compatibility/2006" xmlns:a14="http://schemas.microsoft.com/office/drawing/2010/main">
        <mc:Choice Requires="a14">
          <p:sp>
            <p:nvSpPr>
              <p:cNvPr id="5" name="Text Box 5">
                <a:extLst>
                  <a:ext uri="{FF2B5EF4-FFF2-40B4-BE49-F238E27FC236}">
                    <a16:creationId xmlns:a16="http://schemas.microsoft.com/office/drawing/2014/main" id="{5251026C-52DD-44DA-B7F1-D76161A4B9AD}"/>
                  </a:ext>
                </a:extLst>
              </p:cNvPr>
              <p:cNvSpPr txBox="1">
                <a:spLocks noChangeArrowheads="1"/>
              </p:cNvSpPr>
              <p:nvPr/>
            </p:nvSpPr>
            <p:spPr bwMode="auto">
              <a:xfrm>
                <a:off x="609600" y="1524000"/>
                <a:ext cx="8229600" cy="5192768"/>
              </a:xfrm>
              <a:prstGeom prst="rect">
                <a:avLst/>
              </a:prstGeom>
              <a:solidFill>
                <a:schemeClr val="accent4">
                  <a:lumMod val="20000"/>
                  <a:lumOff val="80000"/>
                </a:schemeClr>
              </a:solidFill>
              <a:ln>
                <a:noFill/>
              </a:ln>
              <a:effectLst/>
            </p:spPr>
            <p:txBody>
              <a:bodyPr wrap="square">
                <a:spAutoFit/>
              </a:bodyPr>
              <a:lstStyle>
                <a:lvl1pPr marL="457200" indent="-457200" algn="l" eaLnBrk="0" hangingPunct="0">
                  <a:spcBef>
                    <a:spcPct val="0"/>
                  </a:spcBef>
                  <a:defRPr sz="2400">
                    <a:solidFill>
                      <a:schemeClr val="tx1"/>
                    </a:solidFill>
                    <a:latin typeface="Arial" panose="020B0604020202020204" pitchFamily="34" charset="0"/>
                  </a:defRPr>
                </a:lvl1pPr>
                <a:lvl2pPr marL="914400" indent="-457200" algn="l" eaLnBrk="0" hangingPunct="0">
                  <a:spcBef>
                    <a:spcPct val="0"/>
                  </a:spcBef>
                  <a:defRPr sz="2400">
                    <a:solidFill>
                      <a:schemeClr val="tx1"/>
                    </a:solidFill>
                    <a:latin typeface="Arial" panose="020B0604020202020204" pitchFamily="34" charset="0"/>
                  </a:defRPr>
                </a:lvl2pPr>
                <a:lvl3pPr marL="1371600" indent="-457200" algn="l" eaLnBrk="0" hangingPunct="0">
                  <a:spcBef>
                    <a:spcPct val="0"/>
                  </a:spcBef>
                  <a:defRPr sz="2400">
                    <a:solidFill>
                      <a:schemeClr val="tx1"/>
                    </a:solidFill>
                    <a:latin typeface="Arial" panose="020B0604020202020204" pitchFamily="34" charset="0"/>
                  </a:defRPr>
                </a:lvl3pPr>
                <a:lvl4pPr marL="1828800" indent="-457200" algn="l" eaLnBrk="0" hangingPunct="0">
                  <a:spcBef>
                    <a:spcPct val="0"/>
                  </a:spcBef>
                  <a:defRPr sz="2400">
                    <a:solidFill>
                      <a:schemeClr val="tx1"/>
                    </a:solidFill>
                    <a:latin typeface="Arial" panose="020B0604020202020204" pitchFamily="34" charset="0"/>
                  </a:defRPr>
                </a:lvl4pPr>
                <a:lvl5pPr marL="2286000" indent="-457200" algn="l" eaLnBrk="0" hangingPunct="0">
                  <a:spcBef>
                    <a:spcPct val="0"/>
                  </a:spcBef>
                  <a:defRPr sz="2400">
                    <a:solidFill>
                      <a:schemeClr val="tx1"/>
                    </a:solidFill>
                    <a:latin typeface="Arial" panose="020B0604020202020204" pitchFamily="34" charset="0"/>
                  </a:defRPr>
                </a:lvl5pPr>
                <a:lvl6pPr marL="2743200" indent="-457200" eaLnBrk="0" fontAlgn="base" hangingPunct="0">
                  <a:spcBef>
                    <a:spcPct val="0"/>
                  </a:spcBef>
                  <a:spcAft>
                    <a:spcPct val="0"/>
                  </a:spcAft>
                  <a:defRPr sz="2400">
                    <a:solidFill>
                      <a:schemeClr val="tx1"/>
                    </a:solidFill>
                    <a:latin typeface="Arial" panose="020B0604020202020204" pitchFamily="34" charset="0"/>
                  </a:defRPr>
                </a:lvl6pPr>
                <a:lvl7pPr marL="3200400" indent="-457200" eaLnBrk="0" fontAlgn="base" hangingPunct="0">
                  <a:spcBef>
                    <a:spcPct val="0"/>
                  </a:spcBef>
                  <a:spcAft>
                    <a:spcPct val="0"/>
                  </a:spcAft>
                  <a:defRPr sz="2400">
                    <a:solidFill>
                      <a:schemeClr val="tx1"/>
                    </a:solidFill>
                    <a:latin typeface="Arial" panose="020B0604020202020204" pitchFamily="34" charset="0"/>
                  </a:defRPr>
                </a:lvl7pPr>
                <a:lvl8pPr marL="3657600" indent="-457200" eaLnBrk="0" fontAlgn="base" hangingPunct="0">
                  <a:spcBef>
                    <a:spcPct val="0"/>
                  </a:spcBef>
                  <a:spcAft>
                    <a:spcPct val="0"/>
                  </a:spcAft>
                  <a:defRPr sz="2400">
                    <a:solidFill>
                      <a:schemeClr val="tx1"/>
                    </a:solidFill>
                    <a:latin typeface="Arial" panose="020B0604020202020204" pitchFamily="34" charset="0"/>
                  </a:defRPr>
                </a:lvl8pPr>
                <a:lvl9pPr marL="4114800" indent="-457200" eaLnBrk="0" fontAlgn="base" hangingPunct="0">
                  <a:spcBef>
                    <a:spcPct val="0"/>
                  </a:spcBef>
                  <a:spcAft>
                    <a:spcPct val="0"/>
                  </a:spcAft>
                  <a:defRPr sz="2400">
                    <a:solidFill>
                      <a:schemeClr val="tx1"/>
                    </a:solidFill>
                    <a:latin typeface="Arial" panose="020B0604020202020204" pitchFamily="34" charset="0"/>
                  </a:defRPr>
                </a:lvl9pPr>
              </a:lstStyle>
              <a:p>
                <a:pPr>
                  <a:buFont typeface="+mj-lt"/>
                  <a:buAutoNum type="alphaLcParenR" startAt="3"/>
                </a:pPr>
                <a:r>
                  <a:rPr lang="en-US" sz="2000" dirty="0">
                    <a:solidFill>
                      <a:srgbClr val="000000"/>
                    </a:solidFill>
                    <a:latin typeface="Times New Roman" panose="02020603050405020304" pitchFamily="18" charset="0"/>
                    <a:cs typeface="Times New Roman" panose="02020603050405020304" pitchFamily="18" charset="0"/>
                  </a:rPr>
                  <a:t>Let </a:t>
                </a:r>
                <a:r>
                  <a:rPr lang="en-US" sz="2000" i="1" dirty="0">
                    <a:solidFill>
                      <a:srgbClr val="000000"/>
                    </a:solidFill>
                    <a:latin typeface="Times New Roman" panose="02020603050405020304" pitchFamily="18" charset="0"/>
                    <a:cs typeface="Times New Roman" panose="02020603050405020304" pitchFamily="18" charset="0"/>
                  </a:rPr>
                  <a:t>X</a:t>
                </a:r>
                <a:r>
                  <a:rPr lang="en-US" sz="2000" dirty="0">
                    <a:solidFill>
                      <a:srgbClr val="000000"/>
                    </a:solidFill>
                    <a:latin typeface="Times New Roman" panose="02020603050405020304" pitchFamily="18" charset="0"/>
                    <a:cs typeface="Times New Roman" panose="02020603050405020304" pitchFamily="18" charset="0"/>
                  </a:rPr>
                  <a:t> = the number of calls per minute. As previously stated, the number of calls per minute has a Poisson distribution, with a mean of four calls per minute. </a:t>
                </a:r>
              </a:p>
              <a:p>
                <a:pPr marL="0" indent="0"/>
                <a:r>
                  <a:rPr lang="en-US" sz="2000" dirty="0">
                    <a:solidFill>
                      <a:srgbClr val="000000"/>
                    </a:solidFill>
                    <a:latin typeface="Times New Roman" panose="02020603050405020304" pitchFamily="18" charset="0"/>
                    <a:cs typeface="Times New Roman" panose="02020603050405020304" pitchFamily="18" charset="0"/>
                  </a:rPr>
                  <a:t>       Therefore, </a:t>
                </a:r>
                <a:r>
                  <a:rPr lang="en-US" sz="2000" i="1" dirty="0">
                    <a:solidFill>
                      <a:srgbClr val="000000"/>
                    </a:solidFill>
                    <a:latin typeface="Times New Roman" panose="02020603050405020304" pitchFamily="18" charset="0"/>
                    <a:cs typeface="Times New Roman" panose="02020603050405020304" pitchFamily="18" charset="0"/>
                  </a:rPr>
                  <a:t>X</a:t>
                </a:r>
                <a:r>
                  <a:rPr lang="en-US" sz="2000" dirty="0">
                    <a:solidFill>
                      <a:srgbClr val="000000"/>
                    </a:solidFill>
                    <a:latin typeface="Times New Roman" panose="02020603050405020304" pitchFamily="18" charset="0"/>
                    <a:cs typeface="Times New Roman" panose="02020603050405020304" pitchFamily="18" charset="0"/>
                  </a:rPr>
                  <a:t> ∼ </a:t>
                </a:r>
                <a:r>
                  <a:rPr lang="en-US" sz="2000" i="1" dirty="0">
                    <a:solidFill>
                      <a:srgbClr val="000000"/>
                    </a:solidFill>
                    <a:latin typeface="Times New Roman" panose="02020603050405020304" pitchFamily="18" charset="0"/>
                    <a:cs typeface="Times New Roman" panose="02020603050405020304" pitchFamily="18" charset="0"/>
                  </a:rPr>
                  <a:t>Poisson</a:t>
                </a:r>
                <a:r>
                  <a:rPr lang="en-US" sz="2000" dirty="0">
                    <a:solidFill>
                      <a:srgbClr val="000000"/>
                    </a:solidFill>
                    <a:latin typeface="Times New Roman" panose="02020603050405020304" pitchFamily="18" charset="0"/>
                    <a:cs typeface="Times New Roman" panose="02020603050405020304" pitchFamily="18" charset="0"/>
                  </a:rPr>
                  <a:t>(4), and so </a:t>
                </a:r>
              </a:p>
              <a:p>
                <a:pPr marL="0" indent="0" algn="ctr"/>
                <a14:m>
                  <m:oMath xmlns:m="http://schemas.openxmlformats.org/officeDocument/2006/math">
                    <m:r>
                      <a:rPr lang="en-US" sz="2000" i="1" dirty="0">
                        <a:solidFill>
                          <a:srgbClr val="000000"/>
                        </a:solidFill>
                        <a:latin typeface="Cambria Math" panose="02040503050406030204" pitchFamily="18" charset="0"/>
                        <a:cs typeface="Times New Roman" panose="02020603050405020304" pitchFamily="18" charset="0"/>
                      </a:rPr>
                      <m:t>𝑃</m:t>
                    </m:r>
                    <m:d>
                      <m:dPr>
                        <m:ctrlPr>
                          <a:rPr lang="en-US" sz="2000" i="1" dirty="0">
                            <a:solidFill>
                              <a:srgbClr val="000000"/>
                            </a:solidFill>
                            <a:latin typeface="Cambria Math" panose="02040503050406030204" pitchFamily="18" charset="0"/>
                            <a:cs typeface="Times New Roman" panose="02020603050405020304" pitchFamily="18" charset="0"/>
                          </a:rPr>
                        </m:ctrlPr>
                      </m:dPr>
                      <m:e>
                        <m:r>
                          <a:rPr lang="en-US" sz="2000" i="1" dirty="0">
                            <a:solidFill>
                              <a:srgbClr val="000000"/>
                            </a:solidFill>
                            <a:latin typeface="Cambria Math" panose="02040503050406030204" pitchFamily="18" charset="0"/>
                            <a:cs typeface="Times New Roman" panose="02020603050405020304" pitchFamily="18" charset="0"/>
                          </a:rPr>
                          <m:t>𝑋</m:t>
                        </m:r>
                        <m:r>
                          <a:rPr lang="en-US" sz="2000" i="1" dirty="0">
                            <a:solidFill>
                              <a:srgbClr val="000000"/>
                            </a:solidFill>
                            <a:latin typeface="Cambria Math" panose="02040503050406030204" pitchFamily="18" charset="0"/>
                            <a:cs typeface="Times New Roman" panose="02020603050405020304" pitchFamily="18" charset="0"/>
                          </a:rPr>
                          <m:t> = 5</m:t>
                        </m:r>
                      </m:e>
                    </m:d>
                    <m:r>
                      <a:rPr lang="en-US" sz="2000" i="1" dirty="0">
                        <a:solidFill>
                          <a:srgbClr val="000000"/>
                        </a:solidFill>
                        <a:latin typeface="Cambria Math" panose="02040503050406030204" pitchFamily="18" charset="0"/>
                        <a:cs typeface="Times New Roman" panose="02020603050405020304" pitchFamily="18" charset="0"/>
                      </a:rPr>
                      <m:t>= </m:t>
                    </m:r>
                    <m:f>
                      <m:fPr>
                        <m:ctrlPr>
                          <a:rPr lang="en-US" sz="2000" i="1" dirty="0">
                            <a:solidFill>
                              <a:srgbClr val="000000"/>
                            </a:solidFill>
                            <a:latin typeface="Cambria Math" panose="02040503050406030204" pitchFamily="18" charset="0"/>
                            <a:cs typeface="Times New Roman" panose="02020603050405020304" pitchFamily="18" charset="0"/>
                          </a:rPr>
                        </m:ctrlPr>
                      </m:fPr>
                      <m:num>
                        <m:sSup>
                          <m:sSupPr>
                            <m:ctrlPr>
                              <a:rPr lang="en-US" sz="2000" i="1" dirty="0" smtClean="0">
                                <a:solidFill>
                                  <a:srgbClr val="000000"/>
                                </a:solidFill>
                                <a:latin typeface="Cambria Math" panose="02040503050406030204" pitchFamily="18" charset="0"/>
                                <a:cs typeface="Times New Roman" panose="02020603050405020304" pitchFamily="18" charset="0"/>
                              </a:rPr>
                            </m:ctrlPr>
                          </m:sSupPr>
                          <m:e>
                            <m:r>
                              <a:rPr lang="en-NZ" sz="2000" b="0" i="1" dirty="0" smtClean="0">
                                <a:solidFill>
                                  <a:srgbClr val="000000"/>
                                </a:solidFill>
                                <a:latin typeface="Cambria Math" panose="02040503050406030204" pitchFamily="18" charset="0"/>
                                <a:cs typeface="Times New Roman" panose="02020603050405020304" pitchFamily="18" charset="0"/>
                              </a:rPr>
                              <m:t>4</m:t>
                            </m:r>
                          </m:e>
                          <m:sup>
                            <m:r>
                              <a:rPr lang="en-NZ" sz="2000" b="0" i="1" dirty="0" smtClean="0">
                                <a:solidFill>
                                  <a:srgbClr val="000000"/>
                                </a:solidFill>
                                <a:latin typeface="Cambria Math" panose="02040503050406030204" pitchFamily="18" charset="0"/>
                                <a:cs typeface="Times New Roman" panose="02020603050405020304" pitchFamily="18" charset="0"/>
                              </a:rPr>
                              <m:t>𝑥</m:t>
                            </m:r>
                          </m:sup>
                        </m:sSup>
                        <m:sSup>
                          <m:sSupPr>
                            <m:ctrlPr>
                              <a:rPr lang="en-NZ" sz="2000" i="1" dirty="0">
                                <a:solidFill>
                                  <a:srgbClr val="000000"/>
                                </a:solidFill>
                                <a:latin typeface="Cambria Math" panose="02040503050406030204" pitchFamily="18" charset="0"/>
                                <a:cs typeface="Times New Roman" panose="02020603050405020304" pitchFamily="18" charset="0"/>
                              </a:rPr>
                            </m:ctrlPr>
                          </m:sSupPr>
                          <m:e>
                            <m:r>
                              <a:rPr lang="en-NZ" sz="2000" i="1" dirty="0">
                                <a:solidFill>
                                  <a:srgbClr val="000000"/>
                                </a:solidFill>
                                <a:latin typeface="Cambria Math" panose="02040503050406030204" pitchFamily="18" charset="0"/>
                                <a:cs typeface="Times New Roman" panose="02020603050405020304" pitchFamily="18" charset="0"/>
                              </a:rPr>
                              <m:t>𝑒</m:t>
                            </m:r>
                          </m:e>
                          <m:sup>
                            <m:r>
                              <a:rPr lang="en-NZ" sz="2000" b="0" i="1" dirty="0" smtClean="0">
                                <a:solidFill>
                                  <a:srgbClr val="000000"/>
                                </a:solidFill>
                                <a:latin typeface="Cambria Math" panose="02040503050406030204" pitchFamily="18" charset="0"/>
                                <a:cs typeface="Times New Roman" panose="02020603050405020304" pitchFamily="18" charset="0"/>
                              </a:rPr>
                              <m:t>−4</m:t>
                            </m:r>
                          </m:sup>
                        </m:sSup>
                      </m:num>
                      <m:den>
                        <m:r>
                          <a:rPr lang="en-NZ" sz="2000" i="1" dirty="0">
                            <a:solidFill>
                              <a:srgbClr val="000000"/>
                            </a:solidFill>
                            <a:latin typeface="Cambria Math" panose="02040503050406030204" pitchFamily="18" charset="0"/>
                            <a:cs typeface="Times New Roman" panose="02020603050405020304" pitchFamily="18" charset="0"/>
                          </a:rPr>
                          <m:t>𝑥</m:t>
                        </m:r>
                        <m:r>
                          <a:rPr lang="en-NZ" sz="2000" i="1" dirty="0">
                            <a:solidFill>
                              <a:srgbClr val="000000"/>
                            </a:solidFill>
                            <a:latin typeface="Cambria Math" panose="02040503050406030204" pitchFamily="18" charset="0"/>
                            <a:cs typeface="Times New Roman" panose="02020603050405020304" pitchFamily="18" charset="0"/>
                          </a:rPr>
                          <m:t>!</m:t>
                        </m:r>
                      </m:den>
                    </m:f>
                    <m:r>
                      <a:rPr lang="en-NZ" sz="2000" i="1" dirty="0">
                        <a:solidFill>
                          <a:srgbClr val="000000"/>
                        </a:solidFill>
                        <a:latin typeface="Cambria Math" panose="02040503050406030204" pitchFamily="18" charset="0"/>
                        <a:cs typeface="Times New Roman" panose="02020603050405020304" pitchFamily="18" charset="0"/>
                      </a:rPr>
                      <m:t>=</m:t>
                    </m:r>
                    <m:f>
                      <m:fPr>
                        <m:ctrlPr>
                          <a:rPr lang="en-US" sz="2000" i="1" dirty="0">
                            <a:solidFill>
                              <a:srgbClr val="000000"/>
                            </a:solidFill>
                            <a:latin typeface="Cambria Math" panose="02040503050406030204" pitchFamily="18" charset="0"/>
                            <a:cs typeface="Times New Roman" panose="02020603050405020304" pitchFamily="18" charset="0"/>
                          </a:rPr>
                        </m:ctrlPr>
                      </m:fPr>
                      <m:num>
                        <m:sSup>
                          <m:sSupPr>
                            <m:ctrlPr>
                              <a:rPr lang="en-US" sz="2000" i="1" dirty="0" smtClean="0">
                                <a:solidFill>
                                  <a:srgbClr val="000000"/>
                                </a:solidFill>
                                <a:latin typeface="Cambria Math" panose="02040503050406030204" pitchFamily="18" charset="0"/>
                                <a:cs typeface="Times New Roman" panose="02020603050405020304" pitchFamily="18" charset="0"/>
                              </a:rPr>
                            </m:ctrlPr>
                          </m:sSupPr>
                          <m:e>
                            <m:r>
                              <a:rPr lang="en-NZ" sz="2000" b="0" i="1" dirty="0" smtClean="0">
                                <a:solidFill>
                                  <a:srgbClr val="000000"/>
                                </a:solidFill>
                                <a:latin typeface="Cambria Math" panose="02040503050406030204" pitchFamily="18" charset="0"/>
                                <a:cs typeface="Times New Roman" panose="02020603050405020304" pitchFamily="18" charset="0"/>
                              </a:rPr>
                              <m:t>4</m:t>
                            </m:r>
                          </m:e>
                          <m:sup>
                            <m:r>
                              <a:rPr lang="en-NZ" sz="2000" b="0" i="1" dirty="0" smtClean="0">
                                <a:solidFill>
                                  <a:srgbClr val="000000"/>
                                </a:solidFill>
                                <a:latin typeface="Cambria Math" panose="02040503050406030204" pitchFamily="18" charset="0"/>
                                <a:cs typeface="Times New Roman" panose="02020603050405020304" pitchFamily="18" charset="0"/>
                              </a:rPr>
                              <m:t>5</m:t>
                            </m:r>
                          </m:sup>
                        </m:sSup>
                        <m:sSup>
                          <m:sSupPr>
                            <m:ctrlPr>
                              <a:rPr lang="en-NZ" sz="2000" i="1" dirty="0">
                                <a:solidFill>
                                  <a:srgbClr val="000000"/>
                                </a:solidFill>
                                <a:latin typeface="Cambria Math" panose="02040503050406030204" pitchFamily="18" charset="0"/>
                                <a:cs typeface="Times New Roman" panose="02020603050405020304" pitchFamily="18" charset="0"/>
                              </a:rPr>
                            </m:ctrlPr>
                          </m:sSupPr>
                          <m:e>
                            <m:r>
                              <a:rPr lang="en-NZ" sz="2000" i="1" dirty="0">
                                <a:solidFill>
                                  <a:srgbClr val="000000"/>
                                </a:solidFill>
                                <a:latin typeface="Cambria Math" panose="02040503050406030204" pitchFamily="18" charset="0"/>
                                <a:cs typeface="Times New Roman" panose="02020603050405020304" pitchFamily="18" charset="0"/>
                              </a:rPr>
                              <m:t>𝑒</m:t>
                            </m:r>
                          </m:e>
                          <m:sup>
                            <m:r>
                              <a:rPr lang="en-NZ" sz="2000" b="0" i="1" dirty="0" smtClean="0">
                                <a:solidFill>
                                  <a:srgbClr val="000000"/>
                                </a:solidFill>
                                <a:latin typeface="Cambria Math" panose="02040503050406030204" pitchFamily="18" charset="0"/>
                                <a:cs typeface="Times New Roman" panose="02020603050405020304" pitchFamily="18" charset="0"/>
                              </a:rPr>
                              <m:t>−4</m:t>
                            </m:r>
                          </m:sup>
                        </m:sSup>
                      </m:num>
                      <m:den>
                        <m:r>
                          <a:rPr lang="en-NZ" sz="2000" i="1" dirty="0">
                            <a:solidFill>
                              <a:srgbClr val="000000"/>
                            </a:solidFill>
                            <a:latin typeface="Cambria Math" panose="02040503050406030204" pitchFamily="18" charset="0"/>
                            <a:cs typeface="Times New Roman" panose="02020603050405020304" pitchFamily="18" charset="0"/>
                          </a:rPr>
                          <m:t>5!</m:t>
                        </m:r>
                      </m:den>
                    </m:f>
                    <m:r>
                      <a:rPr lang="en-US" sz="2000" i="1" dirty="0">
                        <a:solidFill>
                          <a:srgbClr val="000000"/>
                        </a:solidFill>
                        <a:latin typeface="Cambria Math" panose="02040503050406030204" pitchFamily="18" charset="0"/>
                        <a:cs typeface="Times New Roman" panose="02020603050405020304" pitchFamily="18" charset="0"/>
                      </a:rPr>
                      <m:t>≈ 0.1563</m:t>
                    </m:r>
                  </m:oMath>
                </a14:m>
                <a:r>
                  <a:rPr lang="en-US" sz="2000" dirty="0">
                    <a:solidFill>
                      <a:srgbClr val="000000"/>
                    </a:solidFill>
                    <a:latin typeface="Times New Roman" panose="02020603050405020304" pitchFamily="18" charset="0"/>
                    <a:cs typeface="Times New Roman" panose="02020603050405020304" pitchFamily="18" charset="0"/>
                  </a:rPr>
                  <a:t>. </a:t>
                </a:r>
              </a:p>
              <a:p>
                <a:pPr marL="0" indent="0" algn="ctr"/>
                <a:endParaRPr lang="en-US" sz="2000" dirty="0">
                  <a:solidFill>
                    <a:srgbClr val="000000"/>
                  </a:solidFill>
                  <a:latin typeface="Times New Roman" panose="02020603050405020304" pitchFamily="18" charset="0"/>
                  <a:cs typeface="Times New Roman" panose="02020603050405020304" pitchFamily="18" charset="0"/>
                </a:endParaRPr>
              </a:p>
              <a:p>
                <a:pPr algn="just">
                  <a:buFont typeface="+mj-lt"/>
                  <a:buAutoNum type="alphaLcParenR" startAt="4"/>
                </a:pPr>
                <a:r>
                  <a:rPr lang="en-US" sz="2000" dirty="0">
                    <a:solidFill>
                      <a:srgbClr val="000000"/>
                    </a:solidFill>
                    <a:latin typeface="Times New Roman" panose="02020603050405020304" pitchFamily="18" charset="0"/>
                    <a:cs typeface="Times New Roman" panose="02020603050405020304" pitchFamily="18" charset="0"/>
                  </a:rPr>
                  <a:t>Keep in mind that </a:t>
                </a:r>
                <a:r>
                  <a:rPr lang="en-US" sz="2000" i="1" dirty="0">
                    <a:solidFill>
                      <a:srgbClr val="000000"/>
                    </a:solidFill>
                    <a:latin typeface="Times New Roman" panose="02020603050405020304" pitchFamily="18" charset="0"/>
                    <a:cs typeface="Times New Roman" panose="02020603050405020304" pitchFamily="18" charset="0"/>
                  </a:rPr>
                  <a:t>X</a:t>
                </a:r>
                <a:r>
                  <a:rPr lang="en-US" sz="2000" dirty="0">
                    <a:solidFill>
                      <a:srgbClr val="000000"/>
                    </a:solidFill>
                    <a:latin typeface="Times New Roman" panose="02020603050405020304" pitchFamily="18" charset="0"/>
                    <a:cs typeface="Times New Roman" panose="02020603050405020304" pitchFamily="18" charset="0"/>
                  </a:rPr>
                  <a:t> must be a whole number, so </a:t>
                </a:r>
                <a:r>
                  <a:rPr lang="en-US" sz="2000" i="1" dirty="0">
                    <a:solidFill>
                      <a:srgbClr val="000000"/>
                    </a:solidFill>
                    <a:latin typeface="Times New Roman" panose="02020603050405020304" pitchFamily="18" charset="0"/>
                    <a:cs typeface="Times New Roman" panose="02020603050405020304" pitchFamily="18" charset="0"/>
                  </a:rPr>
                  <a:t>P</a:t>
                </a:r>
                <a:r>
                  <a:rPr lang="en-US" sz="2000" dirty="0">
                    <a:solidFill>
                      <a:srgbClr val="000000"/>
                    </a:solidFill>
                    <a:latin typeface="Times New Roman" panose="02020603050405020304" pitchFamily="18" charset="0"/>
                    <a:cs typeface="Times New Roman" panose="02020603050405020304" pitchFamily="18" charset="0"/>
                  </a:rPr>
                  <a:t>(</a:t>
                </a:r>
                <a:r>
                  <a:rPr lang="en-US" sz="2000" i="1" dirty="0">
                    <a:solidFill>
                      <a:srgbClr val="000000"/>
                    </a:solidFill>
                    <a:latin typeface="Times New Roman" panose="02020603050405020304" pitchFamily="18" charset="0"/>
                    <a:cs typeface="Times New Roman" panose="02020603050405020304" pitchFamily="18" charset="0"/>
                  </a:rPr>
                  <a:t>X</a:t>
                </a:r>
                <a:r>
                  <a:rPr lang="en-US" sz="2000" dirty="0">
                    <a:solidFill>
                      <a:srgbClr val="000000"/>
                    </a:solidFill>
                    <a:latin typeface="Times New Roman" panose="02020603050405020304" pitchFamily="18" charset="0"/>
                    <a:cs typeface="Times New Roman" panose="02020603050405020304" pitchFamily="18" charset="0"/>
                  </a:rPr>
                  <a:t> &lt; 5) = </a:t>
                </a:r>
                <a:r>
                  <a:rPr lang="en-US" sz="2000" i="1" dirty="0">
                    <a:solidFill>
                      <a:srgbClr val="000000"/>
                    </a:solidFill>
                    <a:latin typeface="Times New Roman" panose="02020603050405020304" pitchFamily="18" charset="0"/>
                    <a:cs typeface="Times New Roman" panose="02020603050405020304" pitchFamily="18" charset="0"/>
                  </a:rPr>
                  <a:t>P</a:t>
                </a:r>
                <a:r>
                  <a:rPr lang="en-US" sz="2000" dirty="0">
                    <a:solidFill>
                      <a:srgbClr val="000000"/>
                    </a:solidFill>
                    <a:latin typeface="Times New Roman" panose="02020603050405020304" pitchFamily="18" charset="0"/>
                    <a:cs typeface="Times New Roman" panose="02020603050405020304" pitchFamily="18" charset="0"/>
                  </a:rPr>
                  <a:t>(</a:t>
                </a:r>
                <a:r>
                  <a:rPr lang="en-US" sz="2000" i="1" dirty="0">
                    <a:solidFill>
                      <a:srgbClr val="000000"/>
                    </a:solidFill>
                    <a:latin typeface="Times New Roman" panose="02020603050405020304" pitchFamily="18" charset="0"/>
                    <a:cs typeface="Times New Roman" panose="02020603050405020304" pitchFamily="18" charset="0"/>
                  </a:rPr>
                  <a:t>X</a:t>
                </a:r>
                <a:r>
                  <a:rPr lang="en-US" sz="2000" dirty="0">
                    <a:solidFill>
                      <a:srgbClr val="000000"/>
                    </a:solidFill>
                    <a:latin typeface="Times New Roman" panose="02020603050405020304" pitchFamily="18" charset="0"/>
                    <a:cs typeface="Times New Roman" panose="02020603050405020304" pitchFamily="18" charset="0"/>
                  </a:rPr>
                  <a:t> ≤ 4).To compute this, we could take </a:t>
                </a:r>
                <a:r>
                  <a:rPr lang="en-US" sz="2000" i="1" dirty="0">
                    <a:solidFill>
                      <a:srgbClr val="000000"/>
                    </a:solidFill>
                    <a:latin typeface="Times New Roman" panose="02020603050405020304" pitchFamily="18" charset="0"/>
                    <a:cs typeface="Times New Roman" panose="02020603050405020304" pitchFamily="18" charset="0"/>
                  </a:rPr>
                  <a:t>P</a:t>
                </a:r>
                <a:r>
                  <a:rPr lang="en-US" sz="2000" dirty="0">
                    <a:solidFill>
                      <a:srgbClr val="000000"/>
                    </a:solidFill>
                    <a:latin typeface="Times New Roman" panose="02020603050405020304" pitchFamily="18" charset="0"/>
                    <a:cs typeface="Times New Roman" panose="02020603050405020304" pitchFamily="18" charset="0"/>
                  </a:rPr>
                  <a:t>(</a:t>
                </a:r>
                <a:r>
                  <a:rPr lang="en-US" sz="2000" i="1" dirty="0">
                    <a:solidFill>
                      <a:srgbClr val="000000"/>
                    </a:solidFill>
                    <a:latin typeface="Times New Roman" panose="02020603050405020304" pitchFamily="18" charset="0"/>
                    <a:cs typeface="Times New Roman" panose="02020603050405020304" pitchFamily="18" charset="0"/>
                  </a:rPr>
                  <a:t>X</a:t>
                </a:r>
                <a:r>
                  <a:rPr lang="en-US" sz="2000" dirty="0">
                    <a:solidFill>
                      <a:srgbClr val="000000"/>
                    </a:solidFill>
                    <a:latin typeface="Times New Roman" panose="02020603050405020304" pitchFamily="18" charset="0"/>
                    <a:cs typeface="Times New Roman" panose="02020603050405020304" pitchFamily="18" charset="0"/>
                  </a:rPr>
                  <a:t> = 0) + </a:t>
                </a:r>
                <a:r>
                  <a:rPr lang="en-US" sz="2000" i="1" dirty="0">
                    <a:solidFill>
                      <a:srgbClr val="000000"/>
                    </a:solidFill>
                    <a:latin typeface="Times New Roman" panose="02020603050405020304" pitchFamily="18" charset="0"/>
                    <a:cs typeface="Times New Roman" panose="02020603050405020304" pitchFamily="18" charset="0"/>
                  </a:rPr>
                  <a:t>P</a:t>
                </a:r>
                <a:r>
                  <a:rPr lang="en-US" sz="2000" dirty="0">
                    <a:solidFill>
                      <a:srgbClr val="000000"/>
                    </a:solidFill>
                    <a:latin typeface="Times New Roman" panose="02020603050405020304" pitchFamily="18" charset="0"/>
                    <a:cs typeface="Times New Roman" panose="02020603050405020304" pitchFamily="18" charset="0"/>
                  </a:rPr>
                  <a:t>(</a:t>
                </a:r>
                <a:r>
                  <a:rPr lang="en-US" sz="2000" i="1" dirty="0">
                    <a:solidFill>
                      <a:srgbClr val="000000"/>
                    </a:solidFill>
                    <a:latin typeface="Times New Roman" panose="02020603050405020304" pitchFamily="18" charset="0"/>
                    <a:cs typeface="Times New Roman" panose="02020603050405020304" pitchFamily="18" charset="0"/>
                  </a:rPr>
                  <a:t>X</a:t>
                </a:r>
                <a:r>
                  <a:rPr lang="en-US" sz="2000" dirty="0">
                    <a:solidFill>
                      <a:srgbClr val="000000"/>
                    </a:solidFill>
                    <a:latin typeface="Times New Roman" panose="02020603050405020304" pitchFamily="18" charset="0"/>
                    <a:cs typeface="Times New Roman" panose="02020603050405020304" pitchFamily="18" charset="0"/>
                  </a:rPr>
                  <a:t> = 1) + </a:t>
                </a:r>
                <a:r>
                  <a:rPr lang="en-US" sz="2000" i="1" dirty="0">
                    <a:solidFill>
                      <a:srgbClr val="000000"/>
                    </a:solidFill>
                    <a:latin typeface="Times New Roman" panose="02020603050405020304" pitchFamily="18" charset="0"/>
                    <a:cs typeface="Times New Roman" panose="02020603050405020304" pitchFamily="18" charset="0"/>
                  </a:rPr>
                  <a:t>P</a:t>
                </a:r>
                <a:r>
                  <a:rPr lang="en-US" sz="2000" dirty="0">
                    <a:solidFill>
                      <a:srgbClr val="000000"/>
                    </a:solidFill>
                    <a:latin typeface="Times New Roman" panose="02020603050405020304" pitchFamily="18" charset="0"/>
                    <a:cs typeface="Times New Roman" panose="02020603050405020304" pitchFamily="18" charset="0"/>
                  </a:rPr>
                  <a:t>(</a:t>
                </a:r>
                <a:r>
                  <a:rPr lang="en-US" sz="2000" i="1" dirty="0">
                    <a:solidFill>
                      <a:srgbClr val="000000"/>
                    </a:solidFill>
                    <a:latin typeface="Times New Roman" panose="02020603050405020304" pitchFamily="18" charset="0"/>
                    <a:cs typeface="Times New Roman" panose="02020603050405020304" pitchFamily="18" charset="0"/>
                  </a:rPr>
                  <a:t>X</a:t>
                </a:r>
                <a:r>
                  <a:rPr lang="en-US" sz="2000" dirty="0">
                    <a:solidFill>
                      <a:srgbClr val="000000"/>
                    </a:solidFill>
                    <a:latin typeface="Times New Roman" panose="02020603050405020304" pitchFamily="18" charset="0"/>
                    <a:cs typeface="Times New Roman" panose="02020603050405020304" pitchFamily="18" charset="0"/>
                  </a:rPr>
                  <a:t> = 2) + </a:t>
                </a:r>
                <a:r>
                  <a:rPr lang="en-US" sz="2000" i="1" dirty="0">
                    <a:solidFill>
                      <a:srgbClr val="000000"/>
                    </a:solidFill>
                    <a:latin typeface="Times New Roman" panose="02020603050405020304" pitchFamily="18" charset="0"/>
                    <a:cs typeface="Times New Roman" panose="02020603050405020304" pitchFamily="18" charset="0"/>
                  </a:rPr>
                  <a:t>P</a:t>
                </a:r>
                <a:r>
                  <a:rPr lang="en-US" sz="2000" dirty="0">
                    <a:solidFill>
                      <a:srgbClr val="000000"/>
                    </a:solidFill>
                    <a:latin typeface="Times New Roman" panose="02020603050405020304" pitchFamily="18" charset="0"/>
                    <a:cs typeface="Times New Roman" panose="02020603050405020304" pitchFamily="18" charset="0"/>
                  </a:rPr>
                  <a:t>(</a:t>
                </a:r>
                <a:r>
                  <a:rPr lang="en-US" sz="2000" i="1" dirty="0">
                    <a:solidFill>
                      <a:srgbClr val="000000"/>
                    </a:solidFill>
                    <a:latin typeface="Times New Roman" panose="02020603050405020304" pitchFamily="18" charset="0"/>
                    <a:cs typeface="Times New Roman" panose="02020603050405020304" pitchFamily="18" charset="0"/>
                  </a:rPr>
                  <a:t>X</a:t>
                </a:r>
                <a:r>
                  <a:rPr lang="en-US" sz="2000" dirty="0">
                    <a:solidFill>
                      <a:srgbClr val="000000"/>
                    </a:solidFill>
                    <a:latin typeface="Times New Roman" panose="02020603050405020304" pitchFamily="18" charset="0"/>
                    <a:cs typeface="Times New Roman" panose="02020603050405020304" pitchFamily="18" charset="0"/>
                  </a:rPr>
                  <a:t> = 3) + </a:t>
                </a:r>
                <a:r>
                  <a:rPr lang="en-US" sz="2000" i="1" dirty="0">
                    <a:solidFill>
                      <a:srgbClr val="000000"/>
                    </a:solidFill>
                    <a:latin typeface="Times New Roman" panose="02020603050405020304" pitchFamily="18" charset="0"/>
                    <a:cs typeface="Times New Roman" panose="02020603050405020304" pitchFamily="18" charset="0"/>
                  </a:rPr>
                  <a:t>P</a:t>
                </a:r>
                <a:r>
                  <a:rPr lang="en-US" sz="2000" dirty="0">
                    <a:solidFill>
                      <a:srgbClr val="000000"/>
                    </a:solidFill>
                    <a:latin typeface="Times New Roman" panose="02020603050405020304" pitchFamily="18" charset="0"/>
                    <a:cs typeface="Times New Roman" panose="02020603050405020304" pitchFamily="18" charset="0"/>
                  </a:rPr>
                  <a:t>(</a:t>
                </a:r>
                <a:r>
                  <a:rPr lang="en-US" sz="2000" i="1" dirty="0">
                    <a:solidFill>
                      <a:srgbClr val="000000"/>
                    </a:solidFill>
                    <a:latin typeface="Times New Roman" panose="02020603050405020304" pitchFamily="18" charset="0"/>
                    <a:cs typeface="Times New Roman" panose="02020603050405020304" pitchFamily="18" charset="0"/>
                  </a:rPr>
                  <a:t>X</a:t>
                </a:r>
                <a:r>
                  <a:rPr lang="en-US" sz="2000" dirty="0">
                    <a:solidFill>
                      <a:srgbClr val="000000"/>
                    </a:solidFill>
                    <a:latin typeface="Times New Roman" panose="02020603050405020304" pitchFamily="18" charset="0"/>
                    <a:cs typeface="Times New Roman" panose="02020603050405020304" pitchFamily="18" charset="0"/>
                  </a:rPr>
                  <a:t> = 4). By using calculator, we see that </a:t>
                </a:r>
                <a:r>
                  <a:rPr lang="en-US" sz="2000" i="1" dirty="0">
                    <a:solidFill>
                      <a:srgbClr val="000000"/>
                    </a:solidFill>
                    <a:latin typeface="Times New Roman" panose="02020603050405020304" pitchFamily="18" charset="0"/>
                    <a:cs typeface="Times New Roman" panose="02020603050405020304" pitchFamily="18" charset="0"/>
                  </a:rPr>
                  <a:t>P</a:t>
                </a:r>
                <a:r>
                  <a:rPr lang="en-US" sz="2000" dirty="0">
                    <a:solidFill>
                      <a:srgbClr val="000000"/>
                    </a:solidFill>
                    <a:latin typeface="Times New Roman" panose="02020603050405020304" pitchFamily="18" charset="0"/>
                    <a:cs typeface="Times New Roman" panose="02020603050405020304" pitchFamily="18" charset="0"/>
                  </a:rPr>
                  <a:t>(</a:t>
                </a:r>
                <a:r>
                  <a:rPr lang="en-US" sz="2000" i="1" dirty="0">
                    <a:solidFill>
                      <a:srgbClr val="000000"/>
                    </a:solidFill>
                    <a:latin typeface="Times New Roman" panose="02020603050405020304" pitchFamily="18" charset="0"/>
                    <a:cs typeface="Times New Roman" panose="02020603050405020304" pitchFamily="18" charset="0"/>
                  </a:rPr>
                  <a:t>X</a:t>
                </a:r>
                <a:r>
                  <a:rPr lang="en-US" sz="2000" dirty="0">
                    <a:solidFill>
                      <a:srgbClr val="000000"/>
                    </a:solidFill>
                    <a:latin typeface="Times New Roman" panose="02020603050405020304" pitchFamily="18" charset="0"/>
                    <a:cs typeface="Times New Roman" panose="02020603050405020304" pitchFamily="18" charset="0"/>
                  </a:rPr>
                  <a:t> ≤ 4) = 0.6288.</a:t>
                </a:r>
              </a:p>
              <a:p>
                <a:pPr algn="just">
                  <a:buFont typeface="+mj-lt"/>
                  <a:buAutoNum type="alphaLcParenR" startAt="4"/>
                </a:pPr>
                <a:endParaRPr lang="en-US" sz="2000" dirty="0">
                  <a:solidFill>
                    <a:srgbClr val="000000"/>
                  </a:solidFill>
                  <a:latin typeface="Times New Roman" panose="02020603050405020304" pitchFamily="18" charset="0"/>
                  <a:cs typeface="Times New Roman" panose="02020603050405020304" pitchFamily="18" charset="0"/>
                </a:endParaRPr>
              </a:p>
              <a:p>
                <a:pPr algn="just">
                  <a:buFont typeface="+mj-lt"/>
                  <a:buAutoNum type="alphaLcParenR" startAt="4"/>
                </a:pPr>
                <a:r>
                  <a:rPr lang="en-US" sz="2000" dirty="0">
                    <a:solidFill>
                      <a:srgbClr val="000000"/>
                    </a:solidFill>
                    <a:latin typeface="Times New Roman" panose="02020603050405020304" pitchFamily="18" charset="0"/>
                    <a:cs typeface="Times New Roman" panose="02020603050405020304" pitchFamily="18" charset="0"/>
                  </a:rPr>
                  <a:t>Let </a:t>
                </a:r>
                <a:r>
                  <a:rPr lang="en-US" sz="2000" i="1" dirty="0">
                    <a:solidFill>
                      <a:srgbClr val="000000"/>
                    </a:solidFill>
                    <a:latin typeface="Times New Roman" panose="02020603050405020304" pitchFamily="18" charset="0"/>
                    <a:cs typeface="Times New Roman" panose="02020603050405020304" pitchFamily="18" charset="0"/>
                  </a:rPr>
                  <a:t>Y</a:t>
                </a:r>
                <a:r>
                  <a:rPr lang="en-US" sz="2000" dirty="0">
                    <a:solidFill>
                      <a:srgbClr val="000000"/>
                    </a:solidFill>
                    <a:latin typeface="Times New Roman" panose="02020603050405020304" pitchFamily="18" charset="0"/>
                    <a:cs typeface="Times New Roman" panose="02020603050405020304" pitchFamily="18" charset="0"/>
                  </a:rPr>
                  <a:t> = the number of calls that occur during an eight-minute period. Since there is an average of four calls per minute, there is an average of (8)(4) = 32 calls during each eight-minute period. Hence, </a:t>
                </a:r>
                <a:r>
                  <a:rPr lang="en-US" sz="2000" i="1" dirty="0">
                    <a:solidFill>
                      <a:srgbClr val="000000"/>
                    </a:solidFill>
                    <a:latin typeface="Times New Roman" panose="02020603050405020304" pitchFamily="18" charset="0"/>
                    <a:cs typeface="Times New Roman" panose="02020603050405020304" pitchFamily="18" charset="0"/>
                  </a:rPr>
                  <a:t>Y</a:t>
                </a:r>
                <a:r>
                  <a:rPr lang="en-US" sz="2000" dirty="0">
                    <a:solidFill>
                      <a:srgbClr val="000000"/>
                    </a:solidFill>
                    <a:latin typeface="Times New Roman" panose="02020603050405020304" pitchFamily="18" charset="0"/>
                    <a:cs typeface="Times New Roman" panose="02020603050405020304" pitchFamily="18" charset="0"/>
                  </a:rPr>
                  <a:t> ∼ </a:t>
                </a:r>
                <a:r>
                  <a:rPr lang="en-US" sz="2000" i="1" dirty="0">
                    <a:solidFill>
                      <a:srgbClr val="000000"/>
                    </a:solidFill>
                    <a:latin typeface="Times New Roman" panose="02020603050405020304" pitchFamily="18" charset="0"/>
                    <a:cs typeface="Times New Roman" panose="02020603050405020304" pitchFamily="18" charset="0"/>
                  </a:rPr>
                  <a:t>Poisson</a:t>
                </a:r>
                <a:r>
                  <a:rPr lang="en-US" sz="2000" dirty="0">
                    <a:solidFill>
                      <a:srgbClr val="000000"/>
                    </a:solidFill>
                    <a:latin typeface="Times New Roman" panose="02020603050405020304" pitchFamily="18" charset="0"/>
                    <a:cs typeface="Times New Roman" panose="02020603050405020304" pitchFamily="18" charset="0"/>
                  </a:rPr>
                  <a:t>(32). Therefore, </a:t>
                </a:r>
                <a:r>
                  <a:rPr lang="en-US" sz="2000" i="1" dirty="0">
                    <a:solidFill>
                      <a:srgbClr val="000000"/>
                    </a:solidFill>
                    <a:latin typeface="Times New Roman" panose="02020603050405020304" pitchFamily="18" charset="0"/>
                    <a:cs typeface="Times New Roman" panose="02020603050405020304" pitchFamily="18" charset="0"/>
                  </a:rPr>
                  <a:t>P</a:t>
                </a:r>
                <a:r>
                  <a:rPr lang="en-US" sz="2000" dirty="0">
                    <a:solidFill>
                      <a:srgbClr val="000000"/>
                    </a:solidFill>
                    <a:latin typeface="Times New Roman" panose="02020603050405020304" pitchFamily="18" charset="0"/>
                    <a:cs typeface="Times New Roman" panose="02020603050405020304" pitchFamily="18" charset="0"/>
                  </a:rPr>
                  <a:t>(</a:t>
                </a:r>
                <a:r>
                  <a:rPr lang="en-US" sz="2000" i="1" dirty="0">
                    <a:solidFill>
                      <a:srgbClr val="000000"/>
                    </a:solidFill>
                    <a:latin typeface="Times New Roman" panose="02020603050405020304" pitchFamily="18" charset="0"/>
                    <a:cs typeface="Times New Roman" panose="02020603050405020304" pitchFamily="18" charset="0"/>
                  </a:rPr>
                  <a:t>Y</a:t>
                </a:r>
                <a:r>
                  <a:rPr lang="en-US" sz="2000" dirty="0">
                    <a:solidFill>
                      <a:srgbClr val="000000"/>
                    </a:solidFill>
                    <a:latin typeface="Times New Roman" panose="02020603050405020304" pitchFamily="18" charset="0"/>
                    <a:cs typeface="Times New Roman" panose="02020603050405020304" pitchFamily="18" charset="0"/>
                  </a:rPr>
                  <a:t> &gt; 40) = 1 – </a:t>
                </a:r>
                <a:r>
                  <a:rPr lang="en-US" sz="2000" i="1" dirty="0">
                    <a:solidFill>
                      <a:srgbClr val="000000"/>
                    </a:solidFill>
                    <a:latin typeface="Times New Roman" panose="02020603050405020304" pitchFamily="18" charset="0"/>
                    <a:cs typeface="Times New Roman" panose="02020603050405020304" pitchFamily="18" charset="0"/>
                  </a:rPr>
                  <a:t>P</a:t>
                </a:r>
                <a:r>
                  <a:rPr lang="en-US" sz="2000" dirty="0">
                    <a:solidFill>
                      <a:srgbClr val="000000"/>
                    </a:solidFill>
                    <a:latin typeface="Times New Roman" panose="02020603050405020304" pitchFamily="18" charset="0"/>
                    <a:cs typeface="Times New Roman" panose="02020603050405020304" pitchFamily="18" charset="0"/>
                  </a:rPr>
                  <a:t> (</a:t>
                </a:r>
                <a:r>
                  <a:rPr lang="en-US" sz="2000" i="1" dirty="0">
                    <a:solidFill>
                      <a:srgbClr val="000000"/>
                    </a:solidFill>
                    <a:latin typeface="Times New Roman" panose="02020603050405020304" pitchFamily="18" charset="0"/>
                    <a:cs typeface="Times New Roman" panose="02020603050405020304" pitchFamily="18" charset="0"/>
                  </a:rPr>
                  <a:t>Y</a:t>
                </a:r>
                <a:r>
                  <a:rPr lang="en-US" sz="2000" dirty="0">
                    <a:solidFill>
                      <a:srgbClr val="000000"/>
                    </a:solidFill>
                    <a:latin typeface="Times New Roman" panose="02020603050405020304" pitchFamily="18" charset="0"/>
                    <a:cs typeface="Times New Roman" panose="02020603050405020304" pitchFamily="18" charset="0"/>
                  </a:rPr>
                  <a:t> ≤ 40) = 1 – 0.9294 = 0.0707.</a:t>
                </a:r>
              </a:p>
              <a:p>
                <a:pPr algn="just">
                  <a:buFont typeface="+mj-lt"/>
                  <a:buAutoNum type="alphaLcParenR" startAt="4"/>
                </a:pPr>
                <a:endParaRPr lang="en-US" sz="2000" dirty="0">
                  <a:solidFill>
                    <a:srgbClr val="000000"/>
                  </a:solidFill>
                  <a:latin typeface="Times New Roman" panose="02020603050405020304" pitchFamily="18" charset="0"/>
                  <a:cs typeface="Times New Roman" panose="02020603050405020304" pitchFamily="18" charset="0"/>
                </a:endParaRPr>
              </a:p>
            </p:txBody>
          </p:sp>
        </mc:Choice>
        <mc:Fallback xmlns="">
          <p:sp>
            <p:nvSpPr>
              <p:cNvPr id="5" name="Text Box 5">
                <a:extLst>
                  <a:ext uri="{FF2B5EF4-FFF2-40B4-BE49-F238E27FC236}">
                    <a16:creationId xmlns:a16="http://schemas.microsoft.com/office/drawing/2014/main" id="{5251026C-52DD-44DA-B7F1-D76161A4B9AD}"/>
                  </a:ext>
                </a:extLst>
              </p:cNvPr>
              <p:cNvSpPr txBox="1">
                <a:spLocks noRot="1" noChangeAspect="1" noMove="1" noResize="1" noEditPoints="1" noAdjustHandles="1" noChangeArrowheads="1" noChangeShapeType="1" noTextEdit="1"/>
              </p:cNvSpPr>
              <p:nvPr/>
            </p:nvSpPr>
            <p:spPr bwMode="auto">
              <a:xfrm>
                <a:off x="609600" y="1524000"/>
                <a:ext cx="8229600" cy="5192768"/>
              </a:xfrm>
              <a:prstGeom prst="rect">
                <a:avLst/>
              </a:prstGeom>
              <a:blipFill>
                <a:blip r:embed="rId2"/>
                <a:stretch>
                  <a:fillRect l="-593" t="-587" r="-741"/>
                </a:stretch>
              </a:blipFill>
              <a:ln>
                <a:noFill/>
              </a:ln>
              <a:effectLst/>
            </p:spPr>
            <p:txBody>
              <a:bodyPr/>
              <a:lstStyle/>
              <a:p>
                <a:r>
                  <a:rPr lang="en-NZ">
                    <a:noFill/>
                  </a:rPr>
                  <a:t> </a:t>
                </a:r>
              </a:p>
            </p:txBody>
          </p:sp>
        </mc:Fallback>
      </mc:AlternateContent>
      <p:sp>
        <p:nvSpPr>
          <p:cNvPr id="3" name="Date Placeholder 2">
            <a:extLst>
              <a:ext uri="{FF2B5EF4-FFF2-40B4-BE49-F238E27FC236}">
                <a16:creationId xmlns:a16="http://schemas.microsoft.com/office/drawing/2014/main" id="{9D47B95D-C4D2-4ABB-B4A2-876B8C3897B3}"/>
              </a:ext>
            </a:extLst>
          </p:cNvPr>
          <p:cNvSpPr>
            <a:spLocks noGrp="1"/>
          </p:cNvSpPr>
          <p:nvPr>
            <p:ph type="dt" sz="half" idx="10"/>
          </p:nvPr>
        </p:nvSpPr>
        <p:spPr/>
        <p:txBody>
          <a:bodyPr/>
          <a:lstStyle/>
          <a:p>
            <a:pPr>
              <a:defRPr/>
            </a:pPr>
            <a:fld id="{B6CFB231-E9E5-4213-B53A-9DD89D1E79CF}" type="datetime5">
              <a:rPr lang="en-US" smtClean="0"/>
              <a:t>30-Dec-25</a:t>
            </a:fld>
            <a:endParaRPr lang="en-US"/>
          </a:p>
        </p:txBody>
      </p:sp>
      <p:sp>
        <p:nvSpPr>
          <p:cNvPr id="6" name="Footer Placeholder 5">
            <a:extLst>
              <a:ext uri="{FF2B5EF4-FFF2-40B4-BE49-F238E27FC236}">
                <a16:creationId xmlns:a16="http://schemas.microsoft.com/office/drawing/2014/main" id="{79C56E8F-170A-488D-87B2-CC6463EA35C6}"/>
              </a:ext>
            </a:extLst>
          </p:cNvPr>
          <p:cNvSpPr>
            <a:spLocks noGrp="1"/>
          </p:cNvSpPr>
          <p:nvPr>
            <p:ph type="ftr" sz="quarter" idx="11"/>
          </p:nvPr>
        </p:nvSpPr>
        <p:spPr/>
        <p:txBody>
          <a:bodyPr/>
          <a:lstStyle/>
          <a:p>
            <a:pPr>
              <a:defRPr/>
            </a:pPr>
            <a:r>
              <a:rPr lang="en-US"/>
              <a:t>T. Mayooran</a:t>
            </a:r>
          </a:p>
        </p:txBody>
      </p:sp>
      <p:sp>
        <p:nvSpPr>
          <p:cNvPr id="7" name="Slide Number Placeholder 6">
            <a:extLst>
              <a:ext uri="{FF2B5EF4-FFF2-40B4-BE49-F238E27FC236}">
                <a16:creationId xmlns:a16="http://schemas.microsoft.com/office/drawing/2014/main" id="{C771566F-12D4-42F6-9F80-58ECE3B9296E}"/>
              </a:ext>
            </a:extLst>
          </p:cNvPr>
          <p:cNvSpPr>
            <a:spLocks noGrp="1"/>
          </p:cNvSpPr>
          <p:nvPr>
            <p:ph type="sldNum" sz="quarter" idx="12"/>
          </p:nvPr>
        </p:nvSpPr>
        <p:spPr/>
        <p:txBody>
          <a:bodyPr/>
          <a:lstStyle/>
          <a:p>
            <a:fld id="{906F6DFE-AA00-4BFD-9D61-CA29BB78DE22}" type="slidenum">
              <a:rPr lang="en-US" altLang="en-US" smtClean="0"/>
              <a:pPr/>
              <a:t>36</a:t>
            </a:fld>
            <a:endParaRPr lang="en-US" altLang="en-US"/>
          </a:p>
        </p:txBody>
      </p:sp>
    </p:spTree>
    <p:extLst>
      <p:ext uri="{BB962C8B-B14F-4D97-AF65-F5344CB8AC3E}">
        <p14:creationId xmlns:p14="http://schemas.microsoft.com/office/powerpoint/2010/main" val="173423816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Exercises:</a:t>
            </a:r>
            <a:endParaRPr lang="en-GB" dirty="0"/>
          </a:p>
        </p:txBody>
      </p:sp>
      <p:sp>
        <p:nvSpPr>
          <p:cNvPr id="4" name="Date Placeholder 3">
            <a:extLst>
              <a:ext uri="{FF2B5EF4-FFF2-40B4-BE49-F238E27FC236}">
                <a16:creationId xmlns:a16="http://schemas.microsoft.com/office/drawing/2014/main" id="{2FD9661B-8311-48E5-9963-F9C5F2971C88}"/>
              </a:ext>
            </a:extLst>
          </p:cNvPr>
          <p:cNvSpPr>
            <a:spLocks noGrp="1"/>
          </p:cNvSpPr>
          <p:nvPr>
            <p:ph type="dt" sz="half" idx="10"/>
          </p:nvPr>
        </p:nvSpPr>
        <p:spPr/>
        <p:txBody>
          <a:bodyPr/>
          <a:lstStyle/>
          <a:p>
            <a:pPr>
              <a:defRPr/>
            </a:pPr>
            <a:fld id="{BD815728-AA39-4B37-8C66-826D857CEF44}" type="datetime5">
              <a:rPr lang="en-US" smtClean="0"/>
              <a:t>30-Dec-25</a:t>
            </a:fld>
            <a:endParaRPr lang="en-US"/>
          </a:p>
        </p:txBody>
      </p:sp>
      <p:sp>
        <p:nvSpPr>
          <p:cNvPr id="5" name="Footer Placeholder 4">
            <a:extLst>
              <a:ext uri="{FF2B5EF4-FFF2-40B4-BE49-F238E27FC236}">
                <a16:creationId xmlns:a16="http://schemas.microsoft.com/office/drawing/2014/main" id="{40BC2523-7F5C-4AC8-8C71-498469C1B9CC}"/>
              </a:ext>
            </a:extLst>
          </p:cNvPr>
          <p:cNvSpPr>
            <a:spLocks noGrp="1"/>
          </p:cNvSpPr>
          <p:nvPr>
            <p:ph type="ftr" sz="quarter" idx="11"/>
          </p:nvPr>
        </p:nvSpPr>
        <p:spPr/>
        <p:txBody>
          <a:bodyPr/>
          <a:lstStyle/>
          <a:p>
            <a:pPr>
              <a:defRPr/>
            </a:pPr>
            <a:r>
              <a:rPr lang="en-US"/>
              <a:t>T. Mayooran</a:t>
            </a:r>
          </a:p>
        </p:txBody>
      </p:sp>
      <p:sp>
        <p:nvSpPr>
          <p:cNvPr id="6" name="Slide Number Placeholder 5">
            <a:extLst>
              <a:ext uri="{FF2B5EF4-FFF2-40B4-BE49-F238E27FC236}">
                <a16:creationId xmlns:a16="http://schemas.microsoft.com/office/drawing/2014/main" id="{A5F5D363-DFAE-4005-A79A-0C3B7FFD375D}"/>
              </a:ext>
            </a:extLst>
          </p:cNvPr>
          <p:cNvSpPr>
            <a:spLocks noGrp="1"/>
          </p:cNvSpPr>
          <p:nvPr>
            <p:ph type="sldNum" sz="quarter" idx="12"/>
          </p:nvPr>
        </p:nvSpPr>
        <p:spPr/>
        <p:txBody>
          <a:bodyPr/>
          <a:lstStyle/>
          <a:p>
            <a:fld id="{906F6DFE-AA00-4BFD-9D61-CA29BB78DE22}" type="slidenum">
              <a:rPr lang="en-US" altLang="en-US" smtClean="0"/>
              <a:pPr/>
              <a:t>37</a:t>
            </a:fld>
            <a:endParaRPr lang="en-US" altLang="en-US"/>
          </a:p>
        </p:txBody>
      </p:sp>
    </p:spTree>
    <p:extLst>
      <p:ext uri="{BB962C8B-B14F-4D97-AF65-F5344CB8AC3E}">
        <p14:creationId xmlns:p14="http://schemas.microsoft.com/office/powerpoint/2010/main" val="401822053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500"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Sampling Distributions</a:t>
            </a:r>
          </a:p>
        </p:txBody>
      </p:sp>
      <p:sp>
        <p:nvSpPr>
          <p:cNvPr id="3" name="Content Placeholder 2"/>
          <p:cNvSpPr>
            <a:spLocks noGrp="1"/>
          </p:cNvSpPr>
          <p:nvPr>
            <p:ph idx="1"/>
          </p:nvPr>
        </p:nvSpPr>
        <p:spPr>
          <a:xfrm>
            <a:off x="609600" y="1524000"/>
            <a:ext cx="8229600" cy="4114800"/>
          </a:xfrm>
        </p:spPr>
        <p:txBody>
          <a:bodyPr/>
          <a:lstStyle/>
          <a:p>
            <a:pPr marL="0" indent="0" algn="just">
              <a:buNone/>
            </a:pPr>
            <a:r>
              <a:rPr lang="en-US" dirty="0">
                <a:latin typeface="Times New Roman" panose="02020603050405020304" pitchFamily="18" charset="0"/>
                <a:cs typeface="Times New Roman" panose="02020603050405020304" pitchFamily="18" charset="0"/>
              </a:rPr>
              <a:t>Let us consider T be a statistic (a function of a sample), the distribution of T is known as the sampling distribution of T .</a:t>
            </a:r>
          </a:p>
        </p:txBody>
      </p:sp>
      <p:sp>
        <p:nvSpPr>
          <p:cNvPr id="4" name="Date Placeholder 3">
            <a:extLst>
              <a:ext uri="{FF2B5EF4-FFF2-40B4-BE49-F238E27FC236}">
                <a16:creationId xmlns:a16="http://schemas.microsoft.com/office/drawing/2014/main" id="{9E22DDBA-ADC1-4851-883F-F86D169FABC1}"/>
              </a:ext>
            </a:extLst>
          </p:cNvPr>
          <p:cNvSpPr>
            <a:spLocks noGrp="1"/>
          </p:cNvSpPr>
          <p:nvPr>
            <p:ph type="dt" sz="half" idx="10"/>
          </p:nvPr>
        </p:nvSpPr>
        <p:spPr/>
        <p:txBody>
          <a:bodyPr/>
          <a:lstStyle/>
          <a:p>
            <a:pPr>
              <a:defRPr/>
            </a:pPr>
            <a:fld id="{3E1E2AAA-C241-41B7-A9E8-F2DD608D836A}" type="datetime5">
              <a:rPr lang="en-US" smtClean="0"/>
              <a:t>30-Dec-25</a:t>
            </a:fld>
            <a:endParaRPr lang="en-US"/>
          </a:p>
        </p:txBody>
      </p:sp>
      <p:sp>
        <p:nvSpPr>
          <p:cNvPr id="5" name="Footer Placeholder 4">
            <a:extLst>
              <a:ext uri="{FF2B5EF4-FFF2-40B4-BE49-F238E27FC236}">
                <a16:creationId xmlns:a16="http://schemas.microsoft.com/office/drawing/2014/main" id="{46E0987D-5F52-4117-A98B-202411779633}"/>
              </a:ext>
            </a:extLst>
          </p:cNvPr>
          <p:cNvSpPr>
            <a:spLocks noGrp="1"/>
          </p:cNvSpPr>
          <p:nvPr>
            <p:ph type="ftr" sz="quarter" idx="11"/>
          </p:nvPr>
        </p:nvSpPr>
        <p:spPr/>
        <p:txBody>
          <a:bodyPr/>
          <a:lstStyle/>
          <a:p>
            <a:pPr>
              <a:defRPr/>
            </a:pPr>
            <a:r>
              <a:rPr lang="en-US"/>
              <a:t>T. Mayooran</a:t>
            </a:r>
          </a:p>
        </p:txBody>
      </p:sp>
      <p:sp>
        <p:nvSpPr>
          <p:cNvPr id="6" name="Slide Number Placeholder 5">
            <a:extLst>
              <a:ext uri="{FF2B5EF4-FFF2-40B4-BE49-F238E27FC236}">
                <a16:creationId xmlns:a16="http://schemas.microsoft.com/office/drawing/2014/main" id="{DF916514-FC84-4F70-9B11-D51C98EB6676}"/>
              </a:ext>
            </a:extLst>
          </p:cNvPr>
          <p:cNvSpPr>
            <a:spLocks noGrp="1"/>
          </p:cNvSpPr>
          <p:nvPr>
            <p:ph type="sldNum" sz="quarter" idx="12"/>
          </p:nvPr>
        </p:nvSpPr>
        <p:spPr/>
        <p:txBody>
          <a:bodyPr/>
          <a:lstStyle/>
          <a:p>
            <a:fld id="{906F6DFE-AA00-4BFD-9D61-CA29BB78DE22}" type="slidenum">
              <a:rPr lang="en-US" altLang="en-US" smtClean="0"/>
              <a:pPr/>
              <a:t>38</a:t>
            </a:fld>
            <a:endParaRPr lang="en-US" altLang="en-US"/>
          </a:p>
        </p:txBody>
      </p:sp>
    </p:spTree>
    <p:extLst>
      <p:ext uri="{BB962C8B-B14F-4D97-AF65-F5344CB8AC3E}">
        <p14:creationId xmlns:p14="http://schemas.microsoft.com/office/powerpoint/2010/main" val="375171707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Example 10:</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09600" y="1524000"/>
                <a:ext cx="8229600" cy="4114800"/>
              </a:xfrm>
            </p:spPr>
            <p:txBody>
              <a:bodyPr/>
              <a:lstStyle/>
              <a:p>
                <a:pPr marL="0" indent="0" algn="just">
                  <a:buNone/>
                </a:pPr>
                <a:r>
                  <a:rPr lang="en-US" dirty="0">
                    <a:latin typeface="Times New Roman" panose="02020603050405020304" pitchFamily="18" charset="0"/>
                    <a:cs typeface="Times New Roman" panose="02020603050405020304" pitchFamily="18" charset="0"/>
                  </a:rPr>
                  <a:t>Let us consider a population consists of 5 numbers </a:t>
                </a:r>
                <a14:m>
                  <m:oMath xmlns:m="http://schemas.openxmlformats.org/officeDocument/2006/math">
                    <m:d>
                      <m:dPr>
                        <m:begChr m:val="{"/>
                        <m:endChr m:val="}"/>
                        <m:ctrlPr>
                          <a:rPr lang="en-US" i="1" smtClean="0">
                            <a:latin typeface="Cambria Math" panose="02040503050406030204" pitchFamily="18" charset="0"/>
                            <a:cs typeface="Times New Roman" panose="02020603050405020304" pitchFamily="18" charset="0"/>
                          </a:rPr>
                        </m:ctrlPr>
                      </m:dPr>
                      <m:e>
                        <m:r>
                          <a:rPr lang="en-US" b="0" i="1" smtClean="0">
                            <a:latin typeface="Cambria Math" panose="02040503050406030204" pitchFamily="18" charset="0"/>
                            <a:cs typeface="Times New Roman" panose="02020603050405020304" pitchFamily="18" charset="0"/>
                          </a:rPr>
                          <m:t>7,3,9,4,6</m:t>
                        </m:r>
                      </m:e>
                    </m:d>
                  </m:oMath>
                </a14:m>
                <a:r>
                  <a:rPr lang="en-US" dirty="0">
                    <a:latin typeface="Times New Roman" panose="02020603050405020304" pitchFamily="18" charset="0"/>
                    <a:cs typeface="Times New Roman" panose="02020603050405020304" pitchFamily="18" charset="0"/>
                  </a:rPr>
                  <a:t>. The population distribution can be shown as,</a:t>
                </a:r>
              </a:p>
              <a:p>
                <a:pPr marL="0" indent="0" algn="just">
                  <a:buNone/>
                </a:pPr>
                <a:endParaRPr lang="en-US" dirty="0">
                  <a:latin typeface="Times New Roman" panose="02020603050405020304" pitchFamily="18" charset="0"/>
                  <a:cs typeface="Times New Roman" panose="02020603050405020304" pitchFamily="18" charset="0"/>
                </a:endParaRPr>
              </a:p>
              <a:p>
                <a:pPr marL="0" indent="0" algn="just">
                  <a:buNone/>
                </a:pPr>
                <a:endParaRPr lang="en-US" dirty="0">
                  <a:latin typeface="Times New Roman" panose="02020603050405020304" pitchFamily="18" charset="0"/>
                  <a:cs typeface="Times New Roman" panose="02020603050405020304" pitchFamily="18" charset="0"/>
                </a:endParaRPr>
              </a:p>
              <a:p>
                <a:pPr marL="0" indent="0" algn="just">
                  <a:buNone/>
                </a:pPr>
                <a:r>
                  <a:rPr lang="en-US" dirty="0">
                    <a:latin typeface="Times New Roman" panose="02020603050405020304" pitchFamily="18" charset="0"/>
                    <a:cs typeface="Times New Roman" panose="02020603050405020304" pitchFamily="18" charset="0"/>
                  </a:rPr>
                  <a:t>For this population distribution, the population mean,</a:t>
                </a:r>
              </a:p>
              <a:p>
                <a:pPr marL="0" indent="0" algn="just">
                  <a:buNone/>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ea typeface="Cambria Math" panose="02040503050406030204" pitchFamily="18" charset="0"/>
                          <a:cs typeface="Times New Roman" panose="02020603050405020304" pitchFamily="18" charset="0"/>
                        </a:rPr>
                        <m:t>𝜇</m:t>
                      </m:r>
                      <m:r>
                        <a:rPr lang="en-GB" sz="2000" b="0" i="1" smtClean="0">
                          <a:latin typeface="Cambria Math" panose="02040503050406030204" pitchFamily="18" charset="0"/>
                          <a:ea typeface="Cambria Math" panose="02040503050406030204" pitchFamily="18" charset="0"/>
                          <a:cs typeface="Times New Roman" panose="02020603050405020304" pitchFamily="18" charset="0"/>
                        </a:rPr>
                        <m:t>=</m:t>
                      </m:r>
                      <m:nary>
                        <m:naryPr>
                          <m:chr m:val="∑"/>
                          <m:subHide m:val="on"/>
                          <m:supHide m:val="on"/>
                          <m:ctrlPr>
                            <a:rPr lang="en-GB" sz="2000" b="0" i="1" smtClean="0">
                              <a:latin typeface="Cambria Math" panose="02040503050406030204" pitchFamily="18" charset="0"/>
                              <a:ea typeface="Cambria Math" panose="02040503050406030204" pitchFamily="18" charset="0"/>
                              <a:cs typeface="Times New Roman" panose="02020603050405020304" pitchFamily="18" charset="0"/>
                            </a:rPr>
                          </m:ctrlPr>
                        </m:naryPr>
                        <m:sub/>
                        <m:sup/>
                        <m:e>
                          <m:r>
                            <a:rPr lang="en-GB" sz="2000" b="0" i="1" smtClean="0">
                              <a:latin typeface="Cambria Math" panose="02040503050406030204" pitchFamily="18" charset="0"/>
                              <a:ea typeface="Cambria Math" panose="02040503050406030204" pitchFamily="18" charset="0"/>
                              <a:cs typeface="Times New Roman" panose="02020603050405020304" pitchFamily="18" charset="0"/>
                            </a:rPr>
                            <m:t>𝑥</m:t>
                          </m:r>
                          <m:r>
                            <a:rPr lang="en-GB" sz="2000" b="0" i="1" smtClean="0">
                              <a:latin typeface="Cambria Math" panose="02040503050406030204" pitchFamily="18" charset="0"/>
                              <a:ea typeface="Cambria Math" panose="02040503050406030204" pitchFamily="18" charset="0"/>
                              <a:cs typeface="Times New Roman" panose="02020603050405020304" pitchFamily="18" charset="0"/>
                            </a:rPr>
                            <m:t>.</m:t>
                          </m:r>
                          <m:r>
                            <a:rPr lang="en-GB" sz="2000" b="0" i="1" smtClean="0">
                              <a:latin typeface="Cambria Math" panose="02040503050406030204" pitchFamily="18" charset="0"/>
                              <a:ea typeface="Cambria Math" panose="02040503050406030204" pitchFamily="18" charset="0"/>
                              <a:cs typeface="Times New Roman" panose="02020603050405020304" pitchFamily="18" charset="0"/>
                            </a:rPr>
                            <m:t>𝑓</m:t>
                          </m:r>
                          <m:d>
                            <m:dPr>
                              <m:ctrlPr>
                                <a:rPr lang="en-GB" sz="2000" b="0" i="1" smtClean="0">
                                  <a:latin typeface="Cambria Math" panose="02040503050406030204" pitchFamily="18" charset="0"/>
                                  <a:ea typeface="Cambria Math" panose="02040503050406030204" pitchFamily="18" charset="0"/>
                                  <a:cs typeface="Times New Roman" panose="02020603050405020304" pitchFamily="18" charset="0"/>
                                </a:rPr>
                              </m:ctrlPr>
                            </m:dPr>
                            <m:e>
                              <m:r>
                                <a:rPr lang="en-GB" sz="2000" b="0" i="1" smtClean="0">
                                  <a:latin typeface="Cambria Math" panose="02040503050406030204" pitchFamily="18" charset="0"/>
                                  <a:ea typeface="Cambria Math" panose="02040503050406030204" pitchFamily="18" charset="0"/>
                                  <a:cs typeface="Times New Roman" panose="02020603050405020304" pitchFamily="18" charset="0"/>
                                </a:rPr>
                                <m:t>𝑥</m:t>
                              </m:r>
                            </m:e>
                          </m:d>
                          <m:r>
                            <a:rPr lang="en-GB" sz="2000" b="0" i="1" smtClean="0">
                              <a:latin typeface="Cambria Math" panose="02040503050406030204" pitchFamily="18" charset="0"/>
                              <a:ea typeface="Cambria Math" panose="02040503050406030204" pitchFamily="18" charset="0"/>
                              <a:cs typeface="Times New Roman" panose="02020603050405020304" pitchFamily="18" charset="0"/>
                            </a:rPr>
                            <m:t>=7.</m:t>
                          </m:r>
                          <m:f>
                            <m:fPr>
                              <m:ctrlPr>
                                <a:rPr lang="en-GB" sz="2000" b="0" i="1" smtClean="0">
                                  <a:latin typeface="Cambria Math" panose="02040503050406030204" pitchFamily="18" charset="0"/>
                                  <a:ea typeface="Cambria Math" panose="02040503050406030204" pitchFamily="18" charset="0"/>
                                  <a:cs typeface="Times New Roman" panose="02020603050405020304" pitchFamily="18" charset="0"/>
                                </a:rPr>
                              </m:ctrlPr>
                            </m:fPr>
                            <m:num>
                              <m:r>
                                <a:rPr lang="en-GB" sz="2000" b="0" i="1" smtClean="0">
                                  <a:latin typeface="Cambria Math" panose="02040503050406030204" pitchFamily="18" charset="0"/>
                                  <a:ea typeface="Cambria Math" panose="02040503050406030204" pitchFamily="18" charset="0"/>
                                  <a:cs typeface="Times New Roman" panose="02020603050405020304" pitchFamily="18" charset="0"/>
                                </a:rPr>
                                <m:t>1</m:t>
                              </m:r>
                            </m:num>
                            <m:den>
                              <m:r>
                                <a:rPr lang="en-GB" sz="2000" b="0" i="1" smtClean="0">
                                  <a:latin typeface="Cambria Math" panose="02040503050406030204" pitchFamily="18" charset="0"/>
                                  <a:ea typeface="Cambria Math" panose="02040503050406030204" pitchFamily="18" charset="0"/>
                                  <a:cs typeface="Times New Roman" panose="02020603050405020304" pitchFamily="18" charset="0"/>
                                </a:rPr>
                                <m:t>5</m:t>
                              </m:r>
                            </m:den>
                          </m:f>
                          <m:r>
                            <a:rPr lang="en-GB" sz="2000" b="0" i="1" smtClean="0">
                              <a:latin typeface="Cambria Math" panose="02040503050406030204" pitchFamily="18" charset="0"/>
                              <a:ea typeface="Cambria Math" panose="02040503050406030204" pitchFamily="18" charset="0"/>
                              <a:cs typeface="Times New Roman" panose="02020603050405020304" pitchFamily="18" charset="0"/>
                            </a:rPr>
                            <m:t>+</m:t>
                          </m:r>
                        </m:e>
                      </m:nary>
                      <m:r>
                        <a:rPr lang="en-GB" sz="2000" b="0" i="1" smtClean="0">
                          <a:latin typeface="Cambria Math" panose="02040503050406030204" pitchFamily="18" charset="0"/>
                          <a:ea typeface="Cambria Math" panose="02040503050406030204" pitchFamily="18" charset="0"/>
                          <a:cs typeface="Times New Roman" panose="02020603050405020304" pitchFamily="18" charset="0"/>
                        </a:rPr>
                        <m:t>3</m:t>
                      </m:r>
                      <m:r>
                        <a:rPr lang="en-GB" sz="2000" i="1">
                          <a:latin typeface="Cambria Math" panose="02040503050406030204" pitchFamily="18" charset="0"/>
                          <a:ea typeface="Cambria Math" panose="02040503050406030204" pitchFamily="18" charset="0"/>
                          <a:cs typeface="Times New Roman" panose="02020603050405020304" pitchFamily="18" charset="0"/>
                        </a:rPr>
                        <m:t>.</m:t>
                      </m:r>
                      <m:f>
                        <m:fPr>
                          <m:ctrlPr>
                            <a:rPr lang="en-GB" sz="2000" i="1">
                              <a:latin typeface="Cambria Math" panose="02040503050406030204" pitchFamily="18" charset="0"/>
                              <a:ea typeface="Cambria Math" panose="02040503050406030204" pitchFamily="18" charset="0"/>
                              <a:cs typeface="Times New Roman" panose="02020603050405020304" pitchFamily="18" charset="0"/>
                            </a:rPr>
                          </m:ctrlPr>
                        </m:fPr>
                        <m:num>
                          <m:r>
                            <a:rPr lang="en-GB" sz="2000" i="1">
                              <a:latin typeface="Cambria Math" panose="02040503050406030204" pitchFamily="18" charset="0"/>
                              <a:ea typeface="Cambria Math" panose="02040503050406030204" pitchFamily="18" charset="0"/>
                              <a:cs typeface="Times New Roman" panose="02020603050405020304" pitchFamily="18" charset="0"/>
                            </a:rPr>
                            <m:t>1</m:t>
                          </m:r>
                        </m:num>
                        <m:den>
                          <m:r>
                            <a:rPr lang="en-GB" sz="2000" i="1">
                              <a:latin typeface="Cambria Math" panose="02040503050406030204" pitchFamily="18" charset="0"/>
                              <a:ea typeface="Cambria Math" panose="02040503050406030204" pitchFamily="18" charset="0"/>
                              <a:cs typeface="Times New Roman" panose="02020603050405020304" pitchFamily="18" charset="0"/>
                            </a:rPr>
                            <m:t>5</m:t>
                          </m:r>
                        </m:den>
                      </m:f>
                      <m:r>
                        <a:rPr lang="en-GB" sz="2000" b="0" i="1" smtClean="0">
                          <a:latin typeface="Cambria Math" panose="02040503050406030204" pitchFamily="18" charset="0"/>
                          <a:ea typeface="Cambria Math" panose="02040503050406030204" pitchFamily="18" charset="0"/>
                          <a:cs typeface="Times New Roman" panose="02020603050405020304" pitchFamily="18" charset="0"/>
                        </a:rPr>
                        <m:t>+9</m:t>
                      </m:r>
                      <m:r>
                        <a:rPr lang="en-GB" sz="2000" i="1">
                          <a:latin typeface="Cambria Math" panose="02040503050406030204" pitchFamily="18" charset="0"/>
                          <a:ea typeface="Cambria Math" panose="02040503050406030204" pitchFamily="18" charset="0"/>
                          <a:cs typeface="Times New Roman" panose="02020603050405020304" pitchFamily="18" charset="0"/>
                        </a:rPr>
                        <m:t>.</m:t>
                      </m:r>
                      <m:f>
                        <m:fPr>
                          <m:ctrlPr>
                            <a:rPr lang="en-GB" sz="2000" i="1">
                              <a:latin typeface="Cambria Math" panose="02040503050406030204" pitchFamily="18" charset="0"/>
                              <a:ea typeface="Cambria Math" panose="02040503050406030204" pitchFamily="18" charset="0"/>
                              <a:cs typeface="Times New Roman" panose="02020603050405020304" pitchFamily="18" charset="0"/>
                            </a:rPr>
                          </m:ctrlPr>
                        </m:fPr>
                        <m:num>
                          <m:r>
                            <a:rPr lang="en-GB" sz="2000" i="1">
                              <a:latin typeface="Cambria Math" panose="02040503050406030204" pitchFamily="18" charset="0"/>
                              <a:ea typeface="Cambria Math" panose="02040503050406030204" pitchFamily="18" charset="0"/>
                              <a:cs typeface="Times New Roman" panose="02020603050405020304" pitchFamily="18" charset="0"/>
                            </a:rPr>
                            <m:t>1</m:t>
                          </m:r>
                        </m:num>
                        <m:den>
                          <m:r>
                            <a:rPr lang="en-GB" sz="2000" i="1">
                              <a:latin typeface="Cambria Math" panose="02040503050406030204" pitchFamily="18" charset="0"/>
                              <a:ea typeface="Cambria Math" panose="02040503050406030204" pitchFamily="18" charset="0"/>
                              <a:cs typeface="Times New Roman" panose="02020603050405020304" pitchFamily="18" charset="0"/>
                            </a:rPr>
                            <m:t>5</m:t>
                          </m:r>
                        </m:den>
                      </m:f>
                      <m:r>
                        <a:rPr lang="en-GB" sz="2000" b="0" i="1" smtClean="0">
                          <a:latin typeface="Cambria Math" panose="02040503050406030204" pitchFamily="18" charset="0"/>
                          <a:ea typeface="Cambria Math" panose="02040503050406030204" pitchFamily="18" charset="0"/>
                          <a:cs typeface="Times New Roman" panose="02020603050405020304" pitchFamily="18" charset="0"/>
                        </a:rPr>
                        <m:t>+4</m:t>
                      </m:r>
                      <m:r>
                        <a:rPr lang="en-GB" sz="2000" i="1">
                          <a:latin typeface="Cambria Math" panose="02040503050406030204" pitchFamily="18" charset="0"/>
                          <a:ea typeface="Cambria Math" panose="02040503050406030204" pitchFamily="18" charset="0"/>
                          <a:cs typeface="Times New Roman" panose="02020603050405020304" pitchFamily="18" charset="0"/>
                        </a:rPr>
                        <m:t>.</m:t>
                      </m:r>
                      <m:f>
                        <m:fPr>
                          <m:ctrlPr>
                            <a:rPr lang="en-GB" sz="2000" i="1">
                              <a:latin typeface="Cambria Math" panose="02040503050406030204" pitchFamily="18" charset="0"/>
                              <a:ea typeface="Cambria Math" panose="02040503050406030204" pitchFamily="18" charset="0"/>
                              <a:cs typeface="Times New Roman" panose="02020603050405020304" pitchFamily="18" charset="0"/>
                            </a:rPr>
                          </m:ctrlPr>
                        </m:fPr>
                        <m:num>
                          <m:r>
                            <a:rPr lang="en-GB" sz="2000" i="1">
                              <a:latin typeface="Cambria Math" panose="02040503050406030204" pitchFamily="18" charset="0"/>
                              <a:ea typeface="Cambria Math" panose="02040503050406030204" pitchFamily="18" charset="0"/>
                              <a:cs typeface="Times New Roman" panose="02020603050405020304" pitchFamily="18" charset="0"/>
                            </a:rPr>
                            <m:t>1</m:t>
                          </m:r>
                        </m:num>
                        <m:den>
                          <m:r>
                            <a:rPr lang="en-GB" sz="2000" i="1">
                              <a:latin typeface="Cambria Math" panose="02040503050406030204" pitchFamily="18" charset="0"/>
                              <a:ea typeface="Cambria Math" panose="02040503050406030204" pitchFamily="18" charset="0"/>
                              <a:cs typeface="Times New Roman" panose="02020603050405020304" pitchFamily="18" charset="0"/>
                            </a:rPr>
                            <m:t>5</m:t>
                          </m:r>
                        </m:den>
                      </m:f>
                      <m:r>
                        <a:rPr lang="en-GB" sz="2000" b="0" i="0" smtClean="0">
                          <a:latin typeface="Cambria Math" panose="02040503050406030204" pitchFamily="18" charset="0"/>
                          <a:ea typeface="Cambria Math" panose="02040503050406030204" pitchFamily="18" charset="0"/>
                          <a:cs typeface="Times New Roman" panose="02020603050405020304" pitchFamily="18" charset="0"/>
                        </a:rPr>
                        <m:t>+</m:t>
                      </m:r>
                      <m:r>
                        <a:rPr lang="en-GB" sz="2000" b="0" i="1" smtClean="0">
                          <a:latin typeface="Cambria Math" panose="02040503050406030204" pitchFamily="18" charset="0"/>
                          <a:ea typeface="Cambria Math" panose="02040503050406030204" pitchFamily="18" charset="0"/>
                          <a:cs typeface="Times New Roman" panose="02020603050405020304" pitchFamily="18" charset="0"/>
                        </a:rPr>
                        <m:t>6</m:t>
                      </m:r>
                      <m:r>
                        <a:rPr lang="en-GB" sz="2000" i="1">
                          <a:latin typeface="Cambria Math" panose="02040503050406030204" pitchFamily="18" charset="0"/>
                          <a:ea typeface="Cambria Math" panose="02040503050406030204" pitchFamily="18" charset="0"/>
                          <a:cs typeface="Times New Roman" panose="02020603050405020304" pitchFamily="18" charset="0"/>
                        </a:rPr>
                        <m:t>.</m:t>
                      </m:r>
                      <m:f>
                        <m:fPr>
                          <m:ctrlPr>
                            <a:rPr lang="en-GB" sz="2000" i="1">
                              <a:latin typeface="Cambria Math" panose="02040503050406030204" pitchFamily="18" charset="0"/>
                              <a:ea typeface="Cambria Math" panose="02040503050406030204" pitchFamily="18" charset="0"/>
                              <a:cs typeface="Times New Roman" panose="02020603050405020304" pitchFamily="18" charset="0"/>
                            </a:rPr>
                          </m:ctrlPr>
                        </m:fPr>
                        <m:num>
                          <m:r>
                            <a:rPr lang="en-GB" sz="2000" i="1">
                              <a:latin typeface="Cambria Math" panose="02040503050406030204" pitchFamily="18" charset="0"/>
                              <a:ea typeface="Cambria Math" panose="02040503050406030204" pitchFamily="18" charset="0"/>
                              <a:cs typeface="Times New Roman" panose="02020603050405020304" pitchFamily="18" charset="0"/>
                            </a:rPr>
                            <m:t>1</m:t>
                          </m:r>
                        </m:num>
                        <m:den>
                          <m:r>
                            <a:rPr lang="en-GB" sz="2000" i="1">
                              <a:latin typeface="Cambria Math" panose="02040503050406030204" pitchFamily="18" charset="0"/>
                              <a:ea typeface="Cambria Math" panose="02040503050406030204" pitchFamily="18" charset="0"/>
                              <a:cs typeface="Times New Roman" panose="02020603050405020304" pitchFamily="18" charset="0"/>
                            </a:rPr>
                            <m:t>5</m:t>
                          </m:r>
                        </m:den>
                      </m:f>
                      <m:r>
                        <a:rPr lang="en-GB" sz="2000" b="0" i="1" smtClean="0">
                          <a:latin typeface="Cambria Math" panose="02040503050406030204" pitchFamily="18" charset="0"/>
                          <a:ea typeface="Cambria Math" panose="02040503050406030204" pitchFamily="18" charset="0"/>
                          <a:cs typeface="Times New Roman" panose="02020603050405020304" pitchFamily="18" charset="0"/>
                        </a:rPr>
                        <m:t>= </m:t>
                      </m:r>
                      <m:f>
                        <m:fPr>
                          <m:ctrlPr>
                            <a:rPr lang="en-GB" sz="2000" b="0" i="1" smtClean="0">
                              <a:latin typeface="Cambria Math" panose="02040503050406030204" pitchFamily="18" charset="0"/>
                              <a:ea typeface="Cambria Math" panose="02040503050406030204" pitchFamily="18" charset="0"/>
                              <a:cs typeface="Times New Roman" panose="02020603050405020304" pitchFamily="18" charset="0"/>
                            </a:rPr>
                          </m:ctrlPr>
                        </m:fPr>
                        <m:num>
                          <m:r>
                            <a:rPr lang="en-GB" sz="2000" b="0" i="1" smtClean="0">
                              <a:latin typeface="Cambria Math" panose="02040503050406030204" pitchFamily="18" charset="0"/>
                              <a:ea typeface="Cambria Math" panose="02040503050406030204" pitchFamily="18" charset="0"/>
                              <a:cs typeface="Times New Roman" panose="02020603050405020304" pitchFamily="18" charset="0"/>
                            </a:rPr>
                            <m:t>29</m:t>
                          </m:r>
                        </m:num>
                        <m:den>
                          <m:r>
                            <a:rPr lang="en-GB" sz="2000" b="0" i="1" smtClean="0">
                              <a:latin typeface="Cambria Math" panose="02040503050406030204" pitchFamily="18" charset="0"/>
                              <a:ea typeface="Cambria Math" panose="02040503050406030204" pitchFamily="18" charset="0"/>
                              <a:cs typeface="Times New Roman" panose="02020603050405020304" pitchFamily="18" charset="0"/>
                            </a:rPr>
                            <m:t>5</m:t>
                          </m:r>
                        </m:den>
                      </m:f>
                      <m:r>
                        <a:rPr lang="en-GB" sz="2000" b="0" i="1" smtClean="0">
                          <a:latin typeface="Cambria Math" panose="02040503050406030204" pitchFamily="18" charset="0"/>
                          <a:ea typeface="Cambria Math" panose="02040503050406030204" pitchFamily="18" charset="0"/>
                          <a:cs typeface="Times New Roman" panose="02020603050405020304" pitchFamily="18" charset="0"/>
                        </a:rPr>
                        <m:t>=5.8</m:t>
                      </m:r>
                    </m:oMath>
                  </m:oMathPara>
                </a14:m>
                <a:endParaRPr lang="en-US" sz="2000" dirty="0">
                  <a:latin typeface="Times New Roman" panose="02020603050405020304" pitchFamily="18" charset="0"/>
                  <a:cs typeface="Times New Roman" panose="02020603050405020304" pitchFamily="18" charset="0"/>
                </a:endParaRPr>
              </a:p>
              <a:p>
                <a:pPr marL="0" indent="0" algn="just">
                  <a:buNone/>
                </a:pPr>
                <a:endParaRPr lang="en-US" dirty="0">
                  <a:latin typeface="Times New Roman" panose="02020603050405020304" pitchFamily="18"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09600" y="1524000"/>
                <a:ext cx="8229600" cy="4114800"/>
              </a:xfrm>
              <a:blipFill rotWithShape="0">
                <a:blip r:embed="rId2"/>
                <a:stretch>
                  <a:fillRect l="-1852" t="-2074" r="-1852" b="-5481"/>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graphicFrame>
            <p:nvGraphicFramePr>
              <p:cNvPr id="4" name="Table 3"/>
              <p:cNvGraphicFramePr>
                <a:graphicFrameLocks noGrp="1"/>
              </p:cNvGraphicFramePr>
              <p:nvPr>
                <p:extLst>
                  <p:ext uri="{D42A27DB-BD31-4B8C-83A1-F6EECF244321}">
                    <p14:modId xmlns:p14="http://schemas.microsoft.com/office/powerpoint/2010/main" val="1172406355"/>
                  </p:ext>
                </p:extLst>
              </p:nvPr>
            </p:nvGraphicFramePr>
            <p:xfrm>
              <a:off x="2667000" y="3092545"/>
              <a:ext cx="3657600" cy="977710"/>
            </p:xfrm>
            <a:graphic>
              <a:graphicData uri="http://schemas.openxmlformats.org/drawingml/2006/table">
                <a:tbl>
                  <a:tblPr firstRow="1" bandRow="1">
                    <a:tableStyleId>{16D9F66E-5EB9-4882-86FB-DCBF35E3C3E4}</a:tableStyleId>
                  </a:tblPr>
                  <a:tblGrid>
                    <a:gridCol w="609600">
                      <a:extLst>
                        <a:ext uri="{9D8B030D-6E8A-4147-A177-3AD203B41FA5}">
                          <a16:colId xmlns:a16="http://schemas.microsoft.com/office/drawing/2014/main" val="20000"/>
                        </a:ext>
                      </a:extLst>
                    </a:gridCol>
                    <a:gridCol w="609600">
                      <a:extLst>
                        <a:ext uri="{9D8B030D-6E8A-4147-A177-3AD203B41FA5}">
                          <a16:colId xmlns:a16="http://schemas.microsoft.com/office/drawing/2014/main" val="20001"/>
                        </a:ext>
                      </a:extLst>
                    </a:gridCol>
                    <a:gridCol w="609600">
                      <a:extLst>
                        <a:ext uri="{9D8B030D-6E8A-4147-A177-3AD203B41FA5}">
                          <a16:colId xmlns:a16="http://schemas.microsoft.com/office/drawing/2014/main" val="20002"/>
                        </a:ext>
                      </a:extLst>
                    </a:gridCol>
                    <a:gridCol w="609600">
                      <a:extLst>
                        <a:ext uri="{9D8B030D-6E8A-4147-A177-3AD203B41FA5}">
                          <a16:colId xmlns:a16="http://schemas.microsoft.com/office/drawing/2014/main" val="20003"/>
                        </a:ext>
                      </a:extLst>
                    </a:gridCol>
                    <a:gridCol w="609600">
                      <a:extLst>
                        <a:ext uri="{9D8B030D-6E8A-4147-A177-3AD203B41FA5}">
                          <a16:colId xmlns:a16="http://schemas.microsoft.com/office/drawing/2014/main" val="20004"/>
                        </a:ext>
                      </a:extLst>
                    </a:gridCol>
                    <a:gridCol w="609600">
                      <a:extLst>
                        <a:ext uri="{9D8B030D-6E8A-4147-A177-3AD203B41FA5}">
                          <a16:colId xmlns:a16="http://schemas.microsoft.com/office/drawing/2014/main" val="20005"/>
                        </a:ext>
                      </a:extLst>
                    </a:gridCol>
                  </a:tblGrid>
                  <a:tr h="370840">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𝑥</m:t>
                                </m:r>
                              </m:oMath>
                            </m:oMathPara>
                          </a14:m>
                          <a:endParaRPr lang="en-US"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7</m:t>
                                </m:r>
                              </m:oMath>
                            </m:oMathPara>
                          </a14:m>
                          <a:endParaRPr lang="en-US"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3</m:t>
                                </m:r>
                              </m:oMath>
                            </m:oMathPara>
                          </a14:m>
                          <a:endParaRPr lang="en-US"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9</m:t>
                                </m:r>
                              </m:oMath>
                            </m:oMathPara>
                          </a14:m>
                          <a:endParaRPr lang="en-US"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4</m:t>
                                </m:r>
                              </m:oMath>
                            </m:oMathPara>
                          </a14:m>
                          <a:endParaRPr lang="en-US"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6</m:t>
                                </m:r>
                              </m:oMath>
                            </m:oMathPara>
                          </a14:m>
                          <a:endParaRPr lang="en-US" dirty="0"/>
                        </a:p>
                      </a:txBody>
                      <a:tcPr/>
                    </a:tc>
                    <a:extLst>
                      <a:ext uri="{0D108BD9-81ED-4DB2-BD59-A6C34878D82A}">
                        <a16:rowId xmlns:a16="http://schemas.microsoft.com/office/drawing/2014/main" val="10000"/>
                      </a:ext>
                    </a:extLst>
                  </a:tr>
                  <a:tr h="370840">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𝑓</m:t>
                                </m:r>
                                <m:r>
                                  <a:rPr lang="en-US" i="1" dirty="0" smtClean="0">
                                    <a:latin typeface="Cambria Math" panose="02040503050406030204" pitchFamily="18" charset="0"/>
                                  </a:rPr>
                                  <m:t>(</m:t>
                                </m:r>
                                <m:r>
                                  <a:rPr lang="en-US" i="1" dirty="0" smtClean="0">
                                    <a:latin typeface="Cambria Math" panose="02040503050406030204" pitchFamily="18" charset="0"/>
                                  </a:rPr>
                                  <m:t>𝑥</m:t>
                                </m:r>
                                <m:r>
                                  <a:rPr lang="en-US" i="1" dirty="0" smtClean="0">
                                    <a:latin typeface="Cambria Math" panose="02040503050406030204" pitchFamily="18" charset="0"/>
                                  </a:rPr>
                                  <m:t>)</m:t>
                                </m:r>
                              </m:oMath>
                            </m:oMathPara>
                          </a14:m>
                          <a:endParaRPr lang="en-US" dirty="0"/>
                        </a:p>
                      </a:txBody>
                      <a:tcPr/>
                    </a:tc>
                    <a:tc>
                      <a:txBody>
                        <a:bodyPr/>
                        <a:lstStyle/>
                        <a:p>
                          <a:pPr algn="ct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5</m:t>
                                    </m:r>
                                  </m:den>
                                </m:f>
                              </m:oMath>
                            </m:oMathPara>
                          </a14:m>
                          <a:endParaRPr lang="en-US" dirty="0"/>
                        </a:p>
                      </a:txBody>
                      <a:tcPr/>
                    </a:tc>
                    <a:tc>
                      <a:txBody>
                        <a:bodyPr/>
                        <a:lstStyle/>
                        <a:p>
                          <a:pPr algn="ct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5</m:t>
                                    </m:r>
                                  </m:den>
                                </m:f>
                              </m:oMath>
                            </m:oMathPara>
                          </a14:m>
                          <a:endParaRPr lang="en-US" dirty="0"/>
                        </a:p>
                      </a:txBody>
                      <a:tcPr/>
                    </a:tc>
                    <a:tc>
                      <a:txBody>
                        <a:bodyPr/>
                        <a:lstStyle/>
                        <a:p>
                          <a:pPr algn="ct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5</m:t>
                                    </m:r>
                                  </m:den>
                                </m:f>
                              </m:oMath>
                            </m:oMathPara>
                          </a14:m>
                          <a:endParaRPr lang="en-US" dirty="0"/>
                        </a:p>
                      </a:txBody>
                      <a:tcPr/>
                    </a:tc>
                    <a:tc>
                      <a:txBody>
                        <a:bodyPr/>
                        <a:lstStyle/>
                        <a:p>
                          <a:pPr algn="ct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5</m:t>
                                    </m:r>
                                  </m:den>
                                </m:f>
                              </m:oMath>
                            </m:oMathPara>
                          </a14:m>
                          <a:endParaRPr lang="en-US" dirty="0"/>
                        </a:p>
                      </a:txBody>
                      <a:tcPr/>
                    </a:tc>
                    <a:tc>
                      <a:txBody>
                        <a:bodyPr/>
                        <a:lstStyle/>
                        <a:p>
                          <a:pPr algn="ct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5</m:t>
                                    </m:r>
                                  </m:den>
                                </m:f>
                              </m:oMath>
                            </m:oMathPara>
                          </a14:m>
                          <a:endParaRPr lang="en-US" dirty="0"/>
                        </a:p>
                      </a:txBody>
                      <a:tcPr/>
                    </a:tc>
                    <a:extLst>
                      <a:ext uri="{0D108BD9-81ED-4DB2-BD59-A6C34878D82A}">
                        <a16:rowId xmlns:a16="http://schemas.microsoft.com/office/drawing/2014/main" val="10001"/>
                      </a:ext>
                    </a:extLst>
                  </a:tr>
                </a:tbl>
              </a:graphicData>
            </a:graphic>
          </p:graphicFrame>
        </mc:Choice>
        <mc:Fallback xmlns="">
          <p:graphicFrame>
            <p:nvGraphicFramePr>
              <p:cNvPr id="4" name="Table 3"/>
              <p:cNvGraphicFramePr>
                <a:graphicFrameLocks noGrp="1"/>
              </p:cNvGraphicFramePr>
              <p:nvPr>
                <p:extLst>
                  <p:ext uri="{D42A27DB-BD31-4B8C-83A1-F6EECF244321}">
                    <p14:modId xmlns:p14="http://schemas.microsoft.com/office/powerpoint/2010/main" val="1172406355"/>
                  </p:ext>
                </p:extLst>
              </p:nvPr>
            </p:nvGraphicFramePr>
            <p:xfrm>
              <a:off x="2667000" y="3092545"/>
              <a:ext cx="3657600" cy="977710"/>
            </p:xfrm>
            <a:graphic>
              <a:graphicData uri="http://schemas.openxmlformats.org/drawingml/2006/table">
                <a:tbl>
                  <a:tblPr firstRow="1" bandRow="1">
                    <a:tableStyleId>{16D9F66E-5EB9-4882-86FB-DCBF35E3C3E4}</a:tableStyleId>
                  </a:tblPr>
                  <a:tblGrid>
                    <a:gridCol w="609600"/>
                    <a:gridCol w="609600"/>
                    <a:gridCol w="609600"/>
                    <a:gridCol w="609600"/>
                    <a:gridCol w="609600"/>
                    <a:gridCol w="609600"/>
                  </a:tblGrid>
                  <a:tr h="370840">
                    <a:tc>
                      <a:txBody>
                        <a:bodyPr/>
                        <a:lstStyle/>
                        <a:p>
                          <a:endParaRPr lang="en-US"/>
                        </a:p>
                      </a:txBody>
                      <a:tcPr>
                        <a:blipFill rotWithShape="0">
                          <a:blip r:embed="rId3"/>
                          <a:stretch>
                            <a:fillRect l="-1000" t="-1639" r="-503000" b="-167213"/>
                          </a:stretch>
                        </a:blipFill>
                      </a:tcPr>
                    </a:tc>
                    <a:tc>
                      <a:txBody>
                        <a:bodyPr/>
                        <a:lstStyle/>
                        <a:p>
                          <a:endParaRPr lang="en-US"/>
                        </a:p>
                      </a:txBody>
                      <a:tcPr>
                        <a:blipFill rotWithShape="0">
                          <a:blip r:embed="rId3"/>
                          <a:stretch>
                            <a:fillRect l="-101000" t="-1639" r="-403000" b="-167213"/>
                          </a:stretch>
                        </a:blipFill>
                      </a:tcPr>
                    </a:tc>
                    <a:tc>
                      <a:txBody>
                        <a:bodyPr/>
                        <a:lstStyle/>
                        <a:p>
                          <a:endParaRPr lang="en-US"/>
                        </a:p>
                      </a:txBody>
                      <a:tcPr>
                        <a:blipFill rotWithShape="0">
                          <a:blip r:embed="rId3"/>
                          <a:stretch>
                            <a:fillRect l="-199010" t="-1639" r="-299010" b="-167213"/>
                          </a:stretch>
                        </a:blipFill>
                      </a:tcPr>
                    </a:tc>
                    <a:tc>
                      <a:txBody>
                        <a:bodyPr/>
                        <a:lstStyle/>
                        <a:p>
                          <a:endParaRPr lang="en-US"/>
                        </a:p>
                      </a:txBody>
                      <a:tcPr>
                        <a:blipFill rotWithShape="0">
                          <a:blip r:embed="rId3"/>
                          <a:stretch>
                            <a:fillRect l="-302000" t="-1639" r="-202000" b="-167213"/>
                          </a:stretch>
                        </a:blipFill>
                      </a:tcPr>
                    </a:tc>
                    <a:tc>
                      <a:txBody>
                        <a:bodyPr/>
                        <a:lstStyle/>
                        <a:p>
                          <a:endParaRPr lang="en-US"/>
                        </a:p>
                      </a:txBody>
                      <a:tcPr>
                        <a:blipFill rotWithShape="0">
                          <a:blip r:embed="rId3"/>
                          <a:stretch>
                            <a:fillRect l="-402000" t="-1639" r="-102000" b="-167213"/>
                          </a:stretch>
                        </a:blipFill>
                      </a:tcPr>
                    </a:tc>
                    <a:tc>
                      <a:txBody>
                        <a:bodyPr/>
                        <a:lstStyle/>
                        <a:p>
                          <a:endParaRPr lang="en-US"/>
                        </a:p>
                      </a:txBody>
                      <a:tcPr>
                        <a:blipFill rotWithShape="0">
                          <a:blip r:embed="rId3"/>
                          <a:stretch>
                            <a:fillRect l="-502000" t="-1639" r="-2000" b="-167213"/>
                          </a:stretch>
                        </a:blipFill>
                      </a:tcPr>
                    </a:tc>
                  </a:tr>
                  <a:tr h="606870">
                    <a:tc>
                      <a:txBody>
                        <a:bodyPr/>
                        <a:lstStyle/>
                        <a:p>
                          <a:endParaRPr lang="en-US"/>
                        </a:p>
                      </a:txBody>
                      <a:tcPr>
                        <a:blipFill rotWithShape="0">
                          <a:blip r:embed="rId3"/>
                          <a:stretch>
                            <a:fillRect l="-1000" t="-62000" r="-503000" b="-2000"/>
                          </a:stretch>
                        </a:blipFill>
                      </a:tcPr>
                    </a:tc>
                    <a:tc>
                      <a:txBody>
                        <a:bodyPr/>
                        <a:lstStyle/>
                        <a:p>
                          <a:endParaRPr lang="en-US"/>
                        </a:p>
                      </a:txBody>
                      <a:tcPr>
                        <a:blipFill rotWithShape="0">
                          <a:blip r:embed="rId3"/>
                          <a:stretch>
                            <a:fillRect l="-101000" t="-62000" r="-403000" b="-2000"/>
                          </a:stretch>
                        </a:blipFill>
                      </a:tcPr>
                    </a:tc>
                    <a:tc>
                      <a:txBody>
                        <a:bodyPr/>
                        <a:lstStyle/>
                        <a:p>
                          <a:endParaRPr lang="en-US"/>
                        </a:p>
                      </a:txBody>
                      <a:tcPr>
                        <a:blipFill rotWithShape="0">
                          <a:blip r:embed="rId3"/>
                          <a:stretch>
                            <a:fillRect l="-199010" t="-62000" r="-299010" b="-2000"/>
                          </a:stretch>
                        </a:blipFill>
                      </a:tcPr>
                    </a:tc>
                    <a:tc>
                      <a:txBody>
                        <a:bodyPr/>
                        <a:lstStyle/>
                        <a:p>
                          <a:endParaRPr lang="en-US"/>
                        </a:p>
                      </a:txBody>
                      <a:tcPr>
                        <a:blipFill rotWithShape="0">
                          <a:blip r:embed="rId3"/>
                          <a:stretch>
                            <a:fillRect l="-302000" t="-62000" r="-202000" b="-2000"/>
                          </a:stretch>
                        </a:blipFill>
                      </a:tcPr>
                    </a:tc>
                    <a:tc>
                      <a:txBody>
                        <a:bodyPr/>
                        <a:lstStyle/>
                        <a:p>
                          <a:endParaRPr lang="en-US"/>
                        </a:p>
                      </a:txBody>
                      <a:tcPr>
                        <a:blipFill rotWithShape="0">
                          <a:blip r:embed="rId3"/>
                          <a:stretch>
                            <a:fillRect l="-402000" t="-62000" r="-102000" b="-2000"/>
                          </a:stretch>
                        </a:blipFill>
                      </a:tcPr>
                    </a:tc>
                    <a:tc>
                      <a:txBody>
                        <a:bodyPr/>
                        <a:lstStyle/>
                        <a:p>
                          <a:endParaRPr lang="en-US"/>
                        </a:p>
                      </a:txBody>
                      <a:tcPr>
                        <a:blipFill rotWithShape="0">
                          <a:blip r:embed="rId3"/>
                          <a:stretch>
                            <a:fillRect l="-502000" t="-62000" r="-2000" b="-2000"/>
                          </a:stretch>
                        </a:blipFill>
                      </a:tcPr>
                    </a:tc>
                  </a:tr>
                </a:tbl>
              </a:graphicData>
            </a:graphic>
          </p:graphicFrame>
        </mc:Fallback>
      </mc:AlternateContent>
      <p:sp>
        <p:nvSpPr>
          <p:cNvPr id="5" name="Date Placeholder 4">
            <a:extLst>
              <a:ext uri="{FF2B5EF4-FFF2-40B4-BE49-F238E27FC236}">
                <a16:creationId xmlns:a16="http://schemas.microsoft.com/office/drawing/2014/main" id="{351D3955-582C-4649-825E-A1F376CC0B82}"/>
              </a:ext>
            </a:extLst>
          </p:cNvPr>
          <p:cNvSpPr>
            <a:spLocks noGrp="1"/>
          </p:cNvSpPr>
          <p:nvPr>
            <p:ph type="dt" sz="half" idx="10"/>
          </p:nvPr>
        </p:nvSpPr>
        <p:spPr/>
        <p:txBody>
          <a:bodyPr/>
          <a:lstStyle/>
          <a:p>
            <a:pPr>
              <a:defRPr/>
            </a:pPr>
            <a:fld id="{33CFAB28-FDDF-4F27-9459-D79A54A0DC5D}" type="datetime5">
              <a:rPr lang="en-US" smtClean="0"/>
              <a:t>30-Dec-25</a:t>
            </a:fld>
            <a:endParaRPr lang="en-US"/>
          </a:p>
        </p:txBody>
      </p:sp>
      <p:sp>
        <p:nvSpPr>
          <p:cNvPr id="6" name="Footer Placeholder 5">
            <a:extLst>
              <a:ext uri="{FF2B5EF4-FFF2-40B4-BE49-F238E27FC236}">
                <a16:creationId xmlns:a16="http://schemas.microsoft.com/office/drawing/2014/main" id="{F9FFE3DA-341C-4918-9730-76F2A7C70ED3}"/>
              </a:ext>
            </a:extLst>
          </p:cNvPr>
          <p:cNvSpPr>
            <a:spLocks noGrp="1"/>
          </p:cNvSpPr>
          <p:nvPr>
            <p:ph type="ftr" sz="quarter" idx="11"/>
          </p:nvPr>
        </p:nvSpPr>
        <p:spPr/>
        <p:txBody>
          <a:bodyPr/>
          <a:lstStyle/>
          <a:p>
            <a:pPr>
              <a:defRPr/>
            </a:pPr>
            <a:r>
              <a:rPr lang="en-US"/>
              <a:t>T. Mayooran</a:t>
            </a:r>
          </a:p>
        </p:txBody>
      </p:sp>
      <p:sp>
        <p:nvSpPr>
          <p:cNvPr id="7" name="Slide Number Placeholder 6">
            <a:extLst>
              <a:ext uri="{FF2B5EF4-FFF2-40B4-BE49-F238E27FC236}">
                <a16:creationId xmlns:a16="http://schemas.microsoft.com/office/drawing/2014/main" id="{80B028B0-DB27-4022-B597-6A085729DE3E}"/>
              </a:ext>
            </a:extLst>
          </p:cNvPr>
          <p:cNvSpPr>
            <a:spLocks noGrp="1"/>
          </p:cNvSpPr>
          <p:nvPr>
            <p:ph type="sldNum" sz="quarter" idx="12"/>
          </p:nvPr>
        </p:nvSpPr>
        <p:spPr/>
        <p:txBody>
          <a:bodyPr/>
          <a:lstStyle/>
          <a:p>
            <a:fld id="{906F6DFE-AA00-4BFD-9D61-CA29BB78DE22}" type="slidenum">
              <a:rPr lang="en-US" altLang="en-US" smtClean="0"/>
              <a:pPr/>
              <a:t>39</a:t>
            </a:fld>
            <a:endParaRPr lang="en-US" altLang="en-US"/>
          </a:p>
        </p:txBody>
      </p:sp>
    </p:spTree>
    <p:extLst>
      <p:ext uri="{BB962C8B-B14F-4D97-AF65-F5344CB8AC3E}">
        <p14:creationId xmlns:p14="http://schemas.microsoft.com/office/powerpoint/2010/main" val="3610871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a:xfrm>
            <a:off x="571500" y="838200"/>
            <a:ext cx="6896100" cy="762000"/>
          </a:xfrm>
        </p:spPr>
        <p:txBody>
          <a:bodyPr/>
          <a:lstStyle/>
          <a:p>
            <a:r>
              <a:rPr lang="en-US" sz="3500"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Continuous Probability Distributions</a:t>
            </a:r>
          </a:p>
        </p:txBody>
      </p:sp>
      <p:sp>
        <p:nvSpPr>
          <p:cNvPr id="34819" name="Rectangle 3"/>
          <p:cNvSpPr>
            <a:spLocks noGrp="1" noChangeArrowheads="1"/>
          </p:cNvSpPr>
          <p:nvPr>
            <p:ph type="body" idx="1"/>
          </p:nvPr>
        </p:nvSpPr>
        <p:spPr>
          <a:xfrm>
            <a:off x="571500" y="1700808"/>
            <a:ext cx="8001000" cy="4648200"/>
          </a:xfrm>
        </p:spPr>
        <p:txBody>
          <a:bodyPr/>
          <a:lstStyle/>
          <a:p>
            <a:pPr marL="0" indent="0" algn="just">
              <a:buNone/>
            </a:pPr>
            <a:r>
              <a:rPr lang="en-US" sz="2800" dirty="0">
                <a:solidFill>
                  <a:schemeClr val="bg2">
                    <a:lumMod val="25000"/>
                  </a:schemeClr>
                </a:solidFill>
                <a:latin typeface="Times New Roman" panose="02020603050405020304" pitchFamily="18" charset="0"/>
                <a:cs typeface="Times New Roman" panose="02020603050405020304" pitchFamily="18" charset="0"/>
              </a:rPr>
              <a:t>A continuous random variable is a variable that can assume any value on a continuum (can assume an uncountable number of values)</a:t>
            </a:r>
          </a:p>
          <a:p>
            <a:pPr lvl="1" algn="just"/>
            <a:r>
              <a:rPr lang="en-NZ" sz="2400" dirty="0">
                <a:solidFill>
                  <a:schemeClr val="bg2">
                    <a:lumMod val="25000"/>
                  </a:schemeClr>
                </a:solidFill>
                <a:latin typeface="Times New Roman" panose="02020603050405020304" pitchFamily="18" charset="0"/>
                <a:cs typeface="Times New Roman" panose="02020603050405020304" pitchFamily="18" charset="0"/>
              </a:rPr>
              <a:t>volume of milk produced in a morning milking</a:t>
            </a:r>
            <a:endParaRPr lang="en-US" sz="2400" dirty="0">
              <a:solidFill>
                <a:schemeClr val="bg2">
                  <a:lumMod val="25000"/>
                </a:schemeClr>
              </a:solidFill>
              <a:latin typeface="Times New Roman" panose="02020603050405020304" pitchFamily="18" charset="0"/>
              <a:cs typeface="Times New Roman" panose="02020603050405020304" pitchFamily="18" charset="0"/>
            </a:endParaRPr>
          </a:p>
          <a:p>
            <a:pPr lvl="1" algn="just"/>
            <a:r>
              <a:rPr lang="en-US" sz="2400" dirty="0">
                <a:solidFill>
                  <a:schemeClr val="bg2">
                    <a:lumMod val="25000"/>
                  </a:schemeClr>
                </a:solidFill>
                <a:latin typeface="Times New Roman" panose="02020603050405020304" pitchFamily="18" charset="0"/>
                <a:cs typeface="Times New Roman" panose="02020603050405020304" pitchFamily="18" charset="0"/>
              </a:rPr>
              <a:t>Time required to complete a task</a:t>
            </a:r>
          </a:p>
          <a:p>
            <a:pPr algn="just">
              <a:lnSpc>
                <a:spcPct val="20000"/>
              </a:lnSpc>
              <a:buFont typeface="Wingdings" pitchFamily="2" charset="2"/>
              <a:buNone/>
            </a:pPr>
            <a:endParaRPr lang="en-US" dirty="0">
              <a:solidFill>
                <a:schemeClr val="bg2">
                  <a:lumMod val="25000"/>
                </a:schemeClr>
              </a:solidFill>
              <a:latin typeface="Times New Roman" panose="02020603050405020304" pitchFamily="18" charset="0"/>
              <a:cs typeface="Times New Roman" panose="02020603050405020304" pitchFamily="18" charset="0"/>
            </a:endParaRPr>
          </a:p>
          <a:p>
            <a:pPr marL="0" indent="0" algn="just">
              <a:buNone/>
            </a:pPr>
            <a:r>
              <a:rPr lang="en-US" sz="2800" dirty="0">
                <a:solidFill>
                  <a:schemeClr val="bg2">
                    <a:lumMod val="25000"/>
                  </a:schemeClr>
                </a:solidFill>
                <a:latin typeface="Times New Roman" panose="02020603050405020304" pitchFamily="18" charset="0"/>
                <a:cs typeface="Times New Roman" panose="02020603050405020304" pitchFamily="18" charset="0"/>
              </a:rPr>
              <a:t>These can potentially take on any value, depending only on the ability to measure accurately</a:t>
            </a:r>
          </a:p>
          <a:p>
            <a:pPr algn="just">
              <a:buFont typeface="Wingdings" pitchFamily="2" charset="2"/>
              <a:buNone/>
            </a:pPr>
            <a:endParaRPr lang="en-US" dirty="0">
              <a:solidFill>
                <a:schemeClr val="bg2">
                  <a:lumMod val="25000"/>
                </a:schemeClr>
              </a:solidFill>
              <a:latin typeface="Times New Roman" panose="02020603050405020304" pitchFamily="18" charset="0"/>
              <a:cs typeface="Times New Roman" panose="02020603050405020304" pitchFamily="18" charset="0"/>
            </a:endParaRPr>
          </a:p>
        </p:txBody>
      </p:sp>
      <p:pic>
        <p:nvPicPr>
          <p:cNvPr id="97283" name="Picture 3" descr="C:\Users\dleader\AppData\Local\Microsoft\Windows\Temporary Internet Files\Content.IE5\DK3BMDA1\beaver[1].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5207000"/>
            <a:ext cx="2082800" cy="1041400"/>
          </a:xfrm>
          <a:prstGeom prst="rect">
            <a:avLst/>
          </a:prstGeom>
          <a:noFill/>
          <a:extLst>
            <a:ext uri="{909E8E84-426E-40DD-AFC4-6F175D3DCCD1}">
              <a14:hiddenFill xmlns:a14="http://schemas.microsoft.com/office/drawing/2010/main">
                <a:solidFill>
                  <a:srgbClr val="FFFFFF"/>
                </a:solidFill>
              </a14:hiddenFill>
            </a:ext>
          </a:extLst>
        </p:spPr>
      </p:pic>
      <p:sp>
        <p:nvSpPr>
          <p:cNvPr id="2" name="Date Placeholder 1">
            <a:extLst>
              <a:ext uri="{FF2B5EF4-FFF2-40B4-BE49-F238E27FC236}">
                <a16:creationId xmlns:a16="http://schemas.microsoft.com/office/drawing/2014/main" id="{B49C1DBC-C8F4-44A5-8ED7-0132CA8D77F2}"/>
              </a:ext>
            </a:extLst>
          </p:cNvPr>
          <p:cNvSpPr>
            <a:spLocks noGrp="1"/>
          </p:cNvSpPr>
          <p:nvPr>
            <p:ph type="dt" sz="half" idx="10"/>
          </p:nvPr>
        </p:nvSpPr>
        <p:spPr/>
        <p:txBody>
          <a:bodyPr/>
          <a:lstStyle/>
          <a:p>
            <a:pPr>
              <a:defRPr/>
            </a:pPr>
            <a:fld id="{9891BAC0-BEAB-4B0E-AF3C-70395E91131B}" type="datetime5">
              <a:rPr lang="en-US" smtClean="0"/>
              <a:t>30-Dec-25</a:t>
            </a:fld>
            <a:endParaRPr lang="en-US"/>
          </a:p>
        </p:txBody>
      </p:sp>
      <p:sp>
        <p:nvSpPr>
          <p:cNvPr id="3" name="Footer Placeholder 2">
            <a:extLst>
              <a:ext uri="{FF2B5EF4-FFF2-40B4-BE49-F238E27FC236}">
                <a16:creationId xmlns:a16="http://schemas.microsoft.com/office/drawing/2014/main" id="{6E1DF68F-F110-48A6-8699-F17844EF1CC6}"/>
              </a:ext>
            </a:extLst>
          </p:cNvPr>
          <p:cNvSpPr>
            <a:spLocks noGrp="1"/>
          </p:cNvSpPr>
          <p:nvPr>
            <p:ph type="ftr" sz="quarter" idx="11"/>
          </p:nvPr>
        </p:nvSpPr>
        <p:spPr/>
        <p:txBody>
          <a:bodyPr/>
          <a:lstStyle/>
          <a:p>
            <a:pPr>
              <a:defRPr/>
            </a:pPr>
            <a:r>
              <a:rPr lang="en-US"/>
              <a:t>T. Mayooran</a:t>
            </a:r>
          </a:p>
        </p:txBody>
      </p:sp>
      <p:sp>
        <p:nvSpPr>
          <p:cNvPr id="4" name="Slide Number Placeholder 3">
            <a:extLst>
              <a:ext uri="{FF2B5EF4-FFF2-40B4-BE49-F238E27FC236}">
                <a16:creationId xmlns:a16="http://schemas.microsoft.com/office/drawing/2014/main" id="{E8B1A3E7-2AD3-4BBD-A729-EEBDDF286659}"/>
              </a:ext>
            </a:extLst>
          </p:cNvPr>
          <p:cNvSpPr>
            <a:spLocks noGrp="1"/>
          </p:cNvSpPr>
          <p:nvPr>
            <p:ph type="sldNum" sz="quarter" idx="12"/>
          </p:nvPr>
        </p:nvSpPr>
        <p:spPr/>
        <p:txBody>
          <a:bodyPr/>
          <a:lstStyle/>
          <a:p>
            <a:fld id="{906F6DFE-AA00-4BFD-9D61-CA29BB78DE22}" type="slidenum">
              <a:rPr lang="en-US" altLang="en-US" smtClean="0"/>
              <a:pPr/>
              <a:t>4</a:t>
            </a:fld>
            <a:endParaRPr lang="en-US" altLang="en-US"/>
          </a:p>
        </p:txBody>
      </p:sp>
    </p:spTree>
    <p:extLst>
      <p:ext uri="{BB962C8B-B14F-4D97-AF65-F5344CB8AC3E}">
        <p14:creationId xmlns:p14="http://schemas.microsoft.com/office/powerpoint/2010/main" val="35556438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81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09600" y="1524000"/>
                <a:ext cx="7772400" cy="4114800"/>
              </a:xfrm>
            </p:spPr>
            <p:txBody>
              <a:bodyPr/>
              <a:lstStyle/>
              <a:p>
                <a:pPr marL="0" indent="0" algn="just">
                  <a:buNone/>
                </a:pPr>
                <a:r>
                  <a:rPr lang="en-GB" dirty="0">
                    <a:latin typeface="Times New Roman" panose="02020603050405020304" pitchFamily="18" charset="0"/>
                    <a:cs typeface="Times New Roman" panose="02020603050405020304" pitchFamily="18" charset="0"/>
                  </a:rPr>
                  <a:t>The population variance,</a:t>
                </a:r>
              </a:p>
              <a:p>
                <a:pPr marL="0" indent="0" algn="just">
                  <a:buNone/>
                </a:pPr>
                <a14:m>
                  <m:oMathPara xmlns:m="http://schemas.openxmlformats.org/officeDocument/2006/math">
                    <m:oMathParaPr>
                      <m:jc m:val="centerGroup"/>
                    </m:oMathParaPr>
                    <m:oMath xmlns:m="http://schemas.openxmlformats.org/officeDocument/2006/math">
                      <m:sSup>
                        <m:sSupPr>
                          <m:ctrlPr>
                            <a:rPr lang="en-GB" i="1" smtClean="0">
                              <a:latin typeface="Cambria Math" panose="02040503050406030204" pitchFamily="18" charset="0"/>
                            </a:rPr>
                          </m:ctrlPr>
                        </m:sSupPr>
                        <m:e>
                          <m:r>
                            <a:rPr lang="en-GB" i="1" smtClean="0">
                              <a:latin typeface="Cambria Math" panose="02040503050406030204" pitchFamily="18" charset="0"/>
                              <a:ea typeface="Cambria Math" panose="02040503050406030204" pitchFamily="18" charset="0"/>
                            </a:rPr>
                            <m:t>𝜎</m:t>
                          </m:r>
                        </m:e>
                        <m:sup>
                          <m:r>
                            <a:rPr lang="en-GB" b="0" i="1" smtClean="0">
                              <a:latin typeface="Cambria Math" panose="02040503050406030204" pitchFamily="18" charset="0"/>
                            </a:rPr>
                            <m:t>2</m:t>
                          </m:r>
                        </m:sup>
                      </m:sSup>
                      <m:r>
                        <a:rPr lang="en-GB" b="0" i="1" smtClean="0">
                          <a:latin typeface="Cambria Math" panose="02040503050406030204" pitchFamily="18" charset="0"/>
                        </a:rPr>
                        <m:t>=</m:t>
                      </m:r>
                      <m:nary>
                        <m:naryPr>
                          <m:chr m:val="∑"/>
                          <m:subHide m:val="on"/>
                          <m:supHide m:val="on"/>
                          <m:ctrlPr>
                            <a:rPr lang="en-GB" b="0" i="1" smtClean="0">
                              <a:latin typeface="Cambria Math" panose="02040503050406030204" pitchFamily="18" charset="0"/>
                            </a:rPr>
                          </m:ctrlPr>
                        </m:naryPr>
                        <m:sub/>
                        <m:sup/>
                        <m:e>
                          <m:sSup>
                            <m:sSupPr>
                              <m:ctrlPr>
                                <a:rPr lang="en-GB" b="0" i="1" smtClean="0">
                                  <a:latin typeface="Cambria Math" panose="02040503050406030204" pitchFamily="18" charset="0"/>
                                </a:rPr>
                              </m:ctrlPr>
                            </m:sSupPr>
                            <m:e>
                              <m:d>
                                <m:dPr>
                                  <m:ctrlPr>
                                    <a:rPr lang="en-GB" i="1">
                                      <a:latin typeface="Cambria Math" panose="02040503050406030204" pitchFamily="18" charset="0"/>
                                    </a:rPr>
                                  </m:ctrlPr>
                                </m:dPr>
                                <m:e>
                                  <m:r>
                                    <a:rPr lang="en-GB" b="0" i="1" smtClean="0">
                                      <a:latin typeface="Cambria Math" panose="02040503050406030204" pitchFamily="18" charset="0"/>
                                    </a:rPr>
                                    <m:t>𝑥</m:t>
                                  </m:r>
                                  <m:r>
                                    <a:rPr lang="en-GB" b="0" i="1" smtClean="0">
                                      <a:latin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𝜇</m:t>
                                  </m:r>
                                </m:e>
                              </m:d>
                            </m:e>
                            <m:sup>
                              <m:r>
                                <a:rPr lang="en-GB" b="0" i="1" smtClean="0">
                                  <a:latin typeface="Cambria Math" panose="02040503050406030204" pitchFamily="18" charset="0"/>
                                </a:rPr>
                                <m:t>2</m:t>
                              </m:r>
                            </m:sup>
                          </m:sSup>
                          <m:r>
                            <a:rPr lang="en-GB" b="0" i="1" smtClean="0">
                              <a:latin typeface="Cambria Math" panose="02040503050406030204" pitchFamily="18" charset="0"/>
                            </a:rPr>
                            <m:t>.</m:t>
                          </m:r>
                          <m:r>
                            <a:rPr lang="en-GB" b="0" i="1" smtClean="0">
                              <a:latin typeface="Cambria Math" panose="02040503050406030204" pitchFamily="18" charset="0"/>
                            </a:rPr>
                            <m:t>𝑓</m:t>
                          </m:r>
                          <m:d>
                            <m:dPr>
                              <m:ctrlPr>
                                <a:rPr lang="en-GB" b="0" i="1" smtClean="0">
                                  <a:latin typeface="Cambria Math" panose="02040503050406030204" pitchFamily="18" charset="0"/>
                                </a:rPr>
                              </m:ctrlPr>
                            </m:dPr>
                            <m:e>
                              <m:r>
                                <a:rPr lang="en-GB" b="0" i="1" smtClean="0">
                                  <a:latin typeface="Cambria Math" panose="02040503050406030204" pitchFamily="18" charset="0"/>
                                </a:rPr>
                                <m:t>𝑥</m:t>
                              </m:r>
                            </m:e>
                          </m:d>
                        </m:e>
                      </m:nary>
                      <m:r>
                        <a:rPr lang="en-GB" b="0" i="1" smtClean="0">
                          <a:latin typeface="Cambria Math" panose="02040503050406030204" pitchFamily="18" charset="0"/>
                        </a:rPr>
                        <m:t>=4.56</m:t>
                      </m:r>
                    </m:oMath>
                  </m:oMathPara>
                </a14:m>
                <a:endParaRPr lang="en-GB" dirty="0">
                  <a:latin typeface="Times New Roman" panose="02020603050405020304" pitchFamily="18" charset="0"/>
                  <a:cs typeface="Times New Roman" panose="02020603050405020304" pitchFamily="18" charset="0"/>
                </a:endParaRPr>
              </a:p>
              <a:p>
                <a:pPr marL="0" indent="0" algn="just">
                  <a:buNone/>
                </a:pPr>
                <a:r>
                  <a:rPr lang="en-IN" dirty="0">
                    <a:latin typeface="Times New Roman" panose="02020603050405020304" pitchFamily="18" charset="0"/>
                    <a:cs typeface="Times New Roman" panose="02020603050405020304" pitchFamily="18" charset="0"/>
                  </a:rPr>
                  <a:t>If we take a random sample of size 2 with replacement, there are total </a:t>
                </a:r>
                <a14:m>
                  <m:oMath xmlns:m="http://schemas.openxmlformats.org/officeDocument/2006/math">
                    <m:sSup>
                      <m:sSupPr>
                        <m:ctrlPr>
                          <a:rPr lang="en-IN" i="1" smtClean="0">
                            <a:latin typeface="Cambria Math" panose="02040503050406030204" pitchFamily="18" charset="0"/>
                            <a:cs typeface="Times New Roman" panose="02020603050405020304" pitchFamily="18" charset="0"/>
                          </a:rPr>
                        </m:ctrlPr>
                      </m:sSupPr>
                      <m:e>
                        <m:r>
                          <a:rPr lang="en-GB" b="0" i="1" smtClean="0">
                            <a:latin typeface="Cambria Math" panose="02040503050406030204" pitchFamily="18" charset="0"/>
                            <a:cs typeface="Times New Roman" panose="02020603050405020304" pitchFamily="18" charset="0"/>
                          </a:rPr>
                          <m:t>5</m:t>
                        </m:r>
                      </m:e>
                      <m:sup>
                        <m:r>
                          <a:rPr lang="en-GB" b="0" i="1" smtClean="0">
                            <a:latin typeface="Cambria Math" panose="02040503050406030204" pitchFamily="18" charset="0"/>
                            <a:cs typeface="Times New Roman" panose="02020603050405020304" pitchFamily="18" charset="0"/>
                          </a:rPr>
                          <m:t>2</m:t>
                        </m:r>
                      </m:sup>
                    </m:sSup>
                    <m:r>
                      <a:rPr lang="en-GB" b="0" i="1" smtClean="0">
                        <a:latin typeface="Cambria Math" panose="02040503050406030204" pitchFamily="18" charset="0"/>
                        <a:cs typeface="Times New Roman" panose="02020603050405020304" pitchFamily="18" charset="0"/>
                      </a:rPr>
                      <m:t>=25</m:t>
                    </m:r>
                  </m:oMath>
                </a14:m>
                <a:r>
                  <a:rPr lang="en-IN" dirty="0">
                    <a:latin typeface="Times New Roman" panose="02020603050405020304" pitchFamily="18" charset="0"/>
                    <a:cs typeface="Times New Roman" panose="02020603050405020304" pitchFamily="18" charset="0"/>
                  </a:rPr>
                  <a:t> possible samples and they are</a:t>
                </a:r>
              </a:p>
              <a:p>
                <a:pPr marL="0" indent="0" algn="just">
                  <a:buNone/>
                </a:pPr>
                <a:endParaRPr lang="en-GB" dirty="0">
                  <a:latin typeface="Times New Roman" panose="02020603050405020304" pitchFamily="18"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09600" y="1524000"/>
                <a:ext cx="7772400" cy="4114800"/>
              </a:xfrm>
              <a:blipFill rotWithShape="0">
                <a:blip r:embed="rId3"/>
                <a:stretch>
                  <a:fillRect l="-1961" t="-2074" r="-1961"/>
                </a:stretch>
              </a:blipFill>
            </p:spPr>
            <p:txBody>
              <a:bodyPr/>
              <a:lstStyle/>
              <a:p>
                <a:r>
                  <a:rPr lang="en-GB">
                    <a:noFill/>
                  </a:rPr>
                  <a:t> </a:t>
                </a:r>
              </a:p>
            </p:txBody>
          </p:sp>
        </mc:Fallback>
      </mc:AlternateContent>
      <p:graphicFrame>
        <p:nvGraphicFramePr>
          <p:cNvPr id="2" name="Object 1"/>
          <p:cNvGraphicFramePr>
            <a:graphicFrameLocks noChangeAspect="1"/>
          </p:cNvGraphicFramePr>
          <p:nvPr>
            <p:extLst>
              <p:ext uri="{D42A27DB-BD31-4B8C-83A1-F6EECF244321}">
                <p14:modId xmlns:p14="http://schemas.microsoft.com/office/powerpoint/2010/main" val="902579232"/>
              </p:ext>
            </p:extLst>
          </p:nvPr>
        </p:nvGraphicFramePr>
        <p:xfrm>
          <a:off x="1054823" y="4800600"/>
          <a:ext cx="7308850" cy="1478508"/>
        </p:xfrm>
        <a:graphic>
          <a:graphicData uri="http://schemas.openxmlformats.org/presentationml/2006/ole">
            <mc:AlternateContent xmlns:mc="http://schemas.openxmlformats.org/markup-compatibility/2006">
              <mc:Choice xmlns:v="urn:schemas-microsoft-com:vml" Requires="v">
                <p:oleObj name="Equation" r:id="rId4" imgW="3327120" imgH="672840" progId="Equation.3">
                  <p:embed/>
                </p:oleObj>
              </mc:Choice>
              <mc:Fallback>
                <p:oleObj name="Equation" r:id="rId4" imgW="3327120" imgH="672840" progId="Equation.3">
                  <p:embed/>
                  <p:pic>
                    <p:nvPicPr>
                      <p:cNvPr id="2" name="Object 1"/>
                      <p:cNvPicPr/>
                      <p:nvPr/>
                    </p:nvPicPr>
                    <p:blipFill>
                      <a:blip r:embed="rId5"/>
                      <a:stretch>
                        <a:fillRect/>
                      </a:stretch>
                    </p:blipFill>
                    <p:spPr>
                      <a:xfrm>
                        <a:off x="1054823" y="4800600"/>
                        <a:ext cx="7308850" cy="1478508"/>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6462D906-94A1-4B18-BB8E-AFCC8377E960}"/>
              </a:ext>
            </a:extLst>
          </p:cNvPr>
          <p:cNvSpPr>
            <a:spLocks noGrp="1"/>
          </p:cNvSpPr>
          <p:nvPr>
            <p:ph type="dt" sz="half" idx="10"/>
          </p:nvPr>
        </p:nvSpPr>
        <p:spPr/>
        <p:txBody>
          <a:bodyPr/>
          <a:lstStyle/>
          <a:p>
            <a:pPr>
              <a:defRPr/>
            </a:pPr>
            <a:fld id="{6A2457B9-2F9D-4A2A-B5DB-6968572CD588}" type="datetime5">
              <a:rPr lang="en-US" smtClean="0"/>
              <a:t>30-Dec-25</a:t>
            </a:fld>
            <a:endParaRPr lang="en-US"/>
          </a:p>
        </p:txBody>
      </p:sp>
      <p:sp>
        <p:nvSpPr>
          <p:cNvPr id="5" name="Footer Placeholder 4">
            <a:extLst>
              <a:ext uri="{FF2B5EF4-FFF2-40B4-BE49-F238E27FC236}">
                <a16:creationId xmlns:a16="http://schemas.microsoft.com/office/drawing/2014/main" id="{CDF6E2BD-258A-4F4B-8199-9D6FE761A546}"/>
              </a:ext>
            </a:extLst>
          </p:cNvPr>
          <p:cNvSpPr>
            <a:spLocks noGrp="1"/>
          </p:cNvSpPr>
          <p:nvPr>
            <p:ph type="ftr" sz="quarter" idx="11"/>
          </p:nvPr>
        </p:nvSpPr>
        <p:spPr/>
        <p:txBody>
          <a:bodyPr/>
          <a:lstStyle/>
          <a:p>
            <a:pPr>
              <a:defRPr/>
            </a:pPr>
            <a:r>
              <a:rPr lang="en-US"/>
              <a:t>T. Mayooran</a:t>
            </a:r>
          </a:p>
        </p:txBody>
      </p:sp>
      <p:sp>
        <p:nvSpPr>
          <p:cNvPr id="6" name="Slide Number Placeholder 5">
            <a:extLst>
              <a:ext uri="{FF2B5EF4-FFF2-40B4-BE49-F238E27FC236}">
                <a16:creationId xmlns:a16="http://schemas.microsoft.com/office/drawing/2014/main" id="{FE762A53-621E-4EE6-AA47-34B38BCCB826}"/>
              </a:ext>
            </a:extLst>
          </p:cNvPr>
          <p:cNvSpPr>
            <a:spLocks noGrp="1"/>
          </p:cNvSpPr>
          <p:nvPr>
            <p:ph type="sldNum" sz="quarter" idx="12"/>
          </p:nvPr>
        </p:nvSpPr>
        <p:spPr/>
        <p:txBody>
          <a:bodyPr/>
          <a:lstStyle/>
          <a:p>
            <a:fld id="{906F6DFE-AA00-4BFD-9D61-CA29BB78DE22}" type="slidenum">
              <a:rPr lang="en-US" altLang="en-US" smtClean="0"/>
              <a:pPr/>
              <a:t>40</a:t>
            </a:fld>
            <a:endParaRPr lang="en-US" altLang="en-US"/>
          </a:p>
        </p:txBody>
      </p:sp>
    </p:spTree>
    <p:extLst>
      <p:ext uri="{BB962C8B-B14F-4D97-AF65-F5344CB8AC3E}">
        <p14:creationId xmlns:p14="http://schemas.microsoft.com/office/powerpoint/2010/main" val="40732604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09600" y="1524000"/>
                <a:ext cx="8229600" cy="4114800"/>
              </a:xfrm>
            </p:spPr>
            <p:txBody>
              <a:bodyPr/>
              <a:lstStyle/>
              <a:p>
                <a:pPr marL="0" indent="0" algn="just">
                  <a:buNone/>
                </a:pPr>
                <a:r>
                  <a:rPr lang="en-IN" dirty="0">
                    <a:latin typeface="Times New Roman" panose="02020603050405020304" pitchFamily="18" charset="0"/>
                    <a:cs typeface="Times New Roman" panose="02020603050405020304" pitchFamily="18" charset="0"/>
                  </a:rPr>
                  <a:t>Let us consider that the statistic of interest is the sample mean </a:t>
                </a:r>
                <a14:m>
                  <m:oMath xmlns:m="http://schemas.openxmlformats.org/officeDocument/2006/math">
                    <m:acc>
                      <m:accPr>
                        <m:chr m:val="̅"/>
                        <m:ctrlPr>
                          <a:rPr lang="en-IN" i="1" smtClean="0">
                            <a:latin typeface="Cambria Math" panose="02040503050406030204" pitchFamily="18" charset="0"/>
                            <a:cs typeface="Times New Roman" panose="02020603050405020304" pitchFamily="18" charset="0"/>
                          </a:rPr>
                        </m:ctrlPr>
                      </m:accPr>
                      <m:e>
                        <m:r>
                          <a:rPr lang="en-GB" b="0" i="1" smtClean="0">
                            <a:latin typeface="Cambria Math" panose="02040503050406030204" pitchFamily="18" charset="0"/>
                            <a:cs typeface="Times New Roman" panose="02020603050405020304" pitchFamily="18" charset="0"/>
                          </a:rPr>
                          <m:t>𝑥</m:t>
                        </m:r>
                      </m:e>
                    </m:acc>
                  </m:oMath>
                </a14:m>
                <a:r>
                  <a:rPr lang="en-IN" dirty="0">
                    <a:latin typeface="Times New Roman" panose="02020603050405020304" pitchFamily="18" charset="0"/>
                    <a:cs typeface="Times New Roman" panose="02020603050405020304" pitchFamily="18" charset="0"/>
                  </a:rPr>
                  <a:t> . The respective values of are: 3.0, 3.5, 4.5, 5.0, 6.0, 3.5, 4.0, 5.0, 5.5, 6.5, 4.5, 5.0, 6.0, 6.5, 7.5, 5.0, 5.5, 6.5, 7.0, 8.0, 6.0, 6.5, 7.5, 8.0, and 9.0.</a:t>
                </a:r>
                <a:r>
                  <a:rPr lang="en-GB" dirty="0">
                    <a:latin typeface="Times New Roman" panose="02020603050405020304" pitchFamily="18" charset="0"/>
                    <a:cs typeface="Times New Roman" panose="02020603050405020304" pitchFamily="18" charset="0"/>
                  </a:rPr>
                  <a:t> Then the distribution of </a:t>
                </a:r>
                <a14:m>
                  <m:oMath xmlns:m="http://schemas.openxmlformats.org/officeDocument/2006/math">
                    <m:acc>
                      <m:accPr>
                        <m:chr m:val="̅"/>
                        <m:ctrlPr>
                          <a:rPr lang="en-IN" i="1">
                            <a:latin typeface="Cambria Math" panose="02040503050406030204" pitchFamily="18" charset="0"/>
                            <a:cs typeface="Times New Roman" panose="02020603050405020304" pitchFamily="18" charset="0"/>
                          </a:rPr>
                        </m:ctrlPr>
                      </m:accPr>
                      <m:e>
                        <m:r>
                          <a:rPr lang="en-GB" i="1" smtClean="0">
                            <a:latin typeface="Cambria Math" panose="02040503050406030204" pitchFamily="18" charset="0"/>
                            <a:cs typeface="Times New Roman" panose="02020603050405020304" pitchFamily="18" charset="0"/>
                          </a:rPr>
                          <m:t>𝑥</m:t>
                        </m:r>
                      </m:e>
                    </m:acc>
                  </m:oMath>
                </a14:m>
                <a:r>
                  <a:rPr lang="en-GB" dirty="0">
                    <a:latin typeface="Times New Roman" panose="02020603050405020304" pitchFamily="18" charset="0"/>
                    <a:cs typeface="Times New Roman" panose="02020603050405020304" pitchFamily="18" charset="0"/>
                  </a:rPr>
                  <a:t>,</a:t>
                </a:r>
              </a:p>
              <a:p>
                <a:pPr marL="0" indent="0" algn="just">
                  <a:buNone/>
                </a:pPr>
                <a:endParaRPr lang="en-GB" dirty="0">
                  <a:latin typeface="Times New Roman" panose="02020603050405020304" pitchFamily="18"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09600" y="1524000"/>
                <a:ext cx="8229600" cy="4114800"/>
              </a:xfrm>
              <a:blipFill rotWithShape="0">
                <a:blip r:embed="rId2"/>
                <a:stretch>
                  <a:fillRect l="-1852" t="-2074" r="-1852"/>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graphicFrame>
            <p:nvGraphicFramePr>
              <p:cNvPr id="4" name="Table 3"/>
              <p:cNvGraphicFramePr>
                <a:graphicFrameLocks noGrp="1"/>
              </p:cNvGraphicFramePr>
              <p:nvPr>
                <p:extLst>
                  <p:ext uri="{D42A27DB-BD31-4B8C-83A1-F6EECF244321}">
                    <p14:modId xmlns:p14="http://schemas.microsoft.com/office/powerpoint/2010/main" val="4162154440"/>
                  </p:ext>
                </p:extLst>
              </p:nvPr>
            </p:nvGraphicFramePr>
            <p:xfrm>
              <a:off x="1028701" y="4114800"/>
              <a:ext cx="7391397" cy="977710"/>
            </p:xfrm>
            <a:graphic>
              <a:graphicData uri="http://schemas.openxmlformats.org/drawingml/2006/table">
                <a:tbl>
                  <a:tblPr firstRow="1" bandRow="1">
                    <a:tableStyleId>{21E4AEA4-8DFA-4A89-87EB-49C32662AFE0}</a:tableStyleId>
                  </a:tblPr>
                  <a:tblGrid>
                    <a:gridCol w="568569">
                      <a:extLst>
                        <a:ext uri="{9D8B030D-6E8A-4147-A177-3AD203B41FA5}">
                          <a16:colId xmlns:a16="http://schemas.microsoft.com/office/drawing/2014/main" val="20000"/>
                        </a:ext>
                      </a:extLst>
                    </a:gridCol>
                    <a:gridCol w="568569">
                      <a:extLst>
                        <a:ext uri="{9D8B030D-6E8A-4147-A177-3AD203B41FA5}">
                          <a16:colId xmlns:a16="http://schemas.microsoft.com/office/drawing/2014/main" val="20001"/>
                        </a:ext>
                      </a:extLst>
                    </a:gridCol>
                    <a:gridCol w="568569">
                      <a:extLst>
                        <a:ext uri="{9D8B030D-6E8A-4147-A177-3AD203B41FA5}">
                          <a16:colId xmlns:a16="http://schemas.microsoft.com/office/drawing/2014/main" val="20002"/>
                        </a:ext>
                      </a:extLst>
                    </a:gridCol>
                    <a:gridCol w="568569">
                      <a:extLst>
                        <a:ext uri="{9D8B030D-6E8A-4147-A177-3AD203B41FA5}">
                          <a16:colId xmlns:a16="http://schemas.microsoft.com/office/drawing/2014/main" val="20003"/>
                        </a:ext>
                      </a:extLst>
                    </a:gridCol>
                    <a:gridCol w="568569">
                      <a:extLst>
                        <a:ext uri="{9D8B030D-6E8A-4147-A177-3AD203B41FA5}">
                          <a16:colId xmlns:a16="http://schemas.microsoft.com/office/drawing/2014/main" val="20004"/>
                        </a:ext>
                      </a:extLst>
                    </a:gridCol>
                    <a:gridCol w="568569">
                      <a:extLst>
                        <a:ext uri="{9D8B030D-6E8A-4147-A177-3AD203B41FA5}">
                          <a16:colId xmlns:a16="http://schemas.microsoft.com/office/drawing/2014/main" val="20005"/>
                        </a:ext>
                      </a:extLst>
                    </a:gridCol>
                    <a:gridCol w="568569">
                      <a:extLst>
                        <a:ext uri="{9D8B030D-6E8A-4147-A177-3AD203B41FA5}">
                          <a16:colId xmlns:a16="http://schemas.microsoft.com/office/drawing/2014/main" val="20006"/>
                        </a:ext>
                      </a:extLst>
                    </a:gridCol>
                    <a:gridCol w="568569">
                      <a:extLst>
                        <a:ext uri="{9D8B030D-6E8A-4147-A177-3AD203B41FA5}">
                          <a16:colId xmlns:a16="http://schemas.microsoft.com/office/drawing/2014/main" val="20007"/>
                        </a:ext>
                      </a:extLst>
                    </a:gridCol>
                    <a:gridCol w="568569">
                      <a:extLst>
                        <a:ext uri="{9D8B030D-6E8A-4147-A177-3AD203B41FA5}">
                          <a16:colId xmlns:a16="http://schemas.microsoft.com/office/drawing/2014/main" val="20008"/>
                        </a:ext>
                      </a:extLst>
                    </a:gridCol>
                    <a:gridCol w="568569">
                      <a:extLst>
                        <a:ext uri="{9D8B030D-6E8A-4147-A177-3AD203B41FA5}">
                          <a16:colId xmlns:a16="http://schemas.microsoft.com/office/drawing/2014/main" val="20009"/>
                        </a:ext>
                      </a:extLst>
                    </a:gridCol>
                    <a:gridCol w="568569">
                      <a:extLst>
                        <a:ext uri="{9D8B030D-6E8A-4147-A177-3AD203B41FA5}">
                          <a16:colId xmlns:a16="http://schemas.microsoft.com/office/drawing/2014/main" val="20010"/>
                        </a:ext>
                      </a:extLst>
                    </a:gridCol>
                    <a:gridCol w="568569">
                      <a:extLst>
                        <a:ext uri="{9D8B030D-6E8A-4147-A177-3AD203B41FA5}">
                          <a16:colId xmlns:a16="http://schemas.microsoft.com/office/drawing/2014/main" val="20011"/>
                        </a:ext>
                      </a:extLst>
                    </a:gridCol>
                    <a:gridCol w="568569">
                      <a:extLst>
                        <a:ext uri="{9D8B030D-6E8A-4147-A177-3AD203B41FA5}">
                          <a16:colId xmlns:a16="http://schemas.microsoft.com/office/drawing/2014/main" val="20012"/>
                        </a:ext>
                      </a:extLst>
                    </a:gridCol>
                  </a:tblGrid>
                  <a:tr h="370840">
                    <a:tc>
                      <a:txBody>
                        <a:bodyPr/>
                        <a:lstStyle/>
                        <a:p>
                          <a:pPr/>
                          <a14:m>
                            <m:oMathPara xmlns:m="http://schemas.openxmlformats.org/officeDocument/2006/math">
                              <m:oMathParaPr>
                                <m:jc m:val="centerGroup"/>
                              </m:oMathParaPr>
                              <m:oMath xmlns:m="http://schemas.openxmlformats.org/officeDocument/2006/math">
                                <m:acc>
                                  <m:accPr>
                                    <m:chr m:val="̅"/>
                                    <m:ctrlPr>
                                      <a:rPr lang="en-IN" i="1" smtClean="0">
                                        <a:latin typeface="Cambria Math" panose="02040503050406030204" pitchFamily="18" charset="0"/>
                                        <a:cs typeface="Times New Roman" panose="02020603050405020304" pitchFamily="18" charset="0"/>
                                      </a:rPr>
                                    </m:ctrlPr>
                                  </m:accPr>
                                  <m:e>
                                    <m:r>
                                      <a:rPr lang="en-GB" i="1">
                                        <a:latin typeface="Cambria Math" panose="02040503050406030204" pitchFamily="18" charset="0"/>
                                        <a:cs typeface="Times New Roman" panose="02020603050405020304" pitchFamily="18" charset="0"/>
                                      </a:rPr>
                                      <m:t>𝑥</m:t>
                                    </m:r>
                                  </m:e>
                                </m:acc>
                              </m:oMath>
                            </m:oMathPara>
                          </a14:m>
                          <a:endParaRPr lang="en-GB" dirty="0"/>
                        </a:p>
                      </a:txBody>
                      <a:tcPr/>
                    </a:tc>
                    <a:tc>
                      <a:txBody>
                        <a:bodyPr/>
                        <a:lstStyle/>
                        <a:p>
                          <a:pPr/>
                          <a14:m>
                            <m:oMathPara xmlns:m="http://schemas.openxmlformats.org/officeDocument/2006/math">
                              <m:oMathParaPr>
                                <m:jc m:val="centerGroup"/>
                              </m:oMathParaPr>
                              <m:oMath xmlns:m="http://schemas.openxmlformats.org/officeDocument/2006/math">
                                <m:r>
                                  <a:rPr lang="en-GB" i="1" dirty="0" smtClean="0">
                                    <a:latin typeface="Cambria Math" panose="02040503050406030204" pitchFamily="18" charset="0"/>
                                  </a:rPr>
                                  <m:t>3.0</m:t>
                                </m:r>
                              </m:oMath>
                            </m:oMathPara>
                          </a14:m>
                          <a:endParaRPr lang="en-GB" dirty="0"/>
                        </a:p>
                      </a:txBody>
                      <a:tcPr/>
                    </a:tc>
                    <a:tc>
                      <a:txBody>
                        <a:bodyPr/>
                        <a:lstStyle/>
                        <a:p>
                          <a:pPr/>
                          <a14:m>
                            <m:oMathPara xmlns:m="http://schemas.openxmlformats.org/officeDocument/2006/math">
                              <m:oMathParaPr>
                                <m:jc m:val="centerGroup"/>
                              </m:oMathParaPr>
                              <m:oMath xmlns:m="http://schemas.openxmlformats.org/officeDocument/2006/math">
                                <m:r>
                                  <a:rPr lang="en-GB" i="1" dirty="0" smtClean="0">
                                    <a:latin typeface="Cambria Math" panose="02040503050406030204" pitchFamily="18" charset="0"/>
                                  </a:rPr>
                                  <m:t>3.5</m:t>
                                </m:r>
                              </m:oMath>
                            </m:oMathPara>
                          </a14:m>
                          <a:endParaRPr lang="en-GB" dirty="0"/>
                        </a:p>
                      </a:txBody>
                      <a:tcPr/>
                    </a:tc>
                    <a:tc>
                      <a:txBody>
                        <a:bodyPr/>
                        <a:lstStyle/>
                        <a:p>
                          <a:pPr/>
                          <a14:m>
                            <m:oMathPara xmlns:m="http://schemas.openxmlformats.org/officeDocument/2006/math">
                              <m:oMathParaPr>
                                <m:jc m:val="centerGroup"/>
                              </m:oMathParaPr>
                              <m:oMath xmlns:m="http://schemas.openxmlformats.org/officeDocument/2006/math">
                                <m:r>
                                  <a:rPr lang="en-GB" i="1" dirty="0" smtClean="0">
                                    <a:latin typeface="Cambria Math" panose="02040503050406030204" pitchFamily="18" charset="0"/>
                                  </a:rPr>
                                  <m:t>4.0</m:t>
                                </m:r>
                              </m:oMath>
                            </m:oMathPara>
                          </a14:m>
                          <a:endParaRPr lang="en-GB" dirty="0"/>
                        </a:p>
                      </a:txBody>
                      <a:tcPr/>
                    </a:tc>
                    <a:tc>
                      <a:txBody>
                        <a:bodyPr/>
                        <a:lstStyle/>
                        <a:p>
                          <a:pPr/>
                          <a14:m>
                            <m:oMathPara xmlns:m="http://schemas.openxmlformats.org/officeDocument/2006/math">
                              <m:oMathParaPr>
                                <m:jc m:val="centerGroup"/>
                              </m:oMathParaPr>
                              <m:oMath xmlns:m="http://schemas.openxmlformats.org/officeDocument/2006/math">
                                <m:r>
                                  <a:rPr lang="en-GB" i="1" dirty="0" smtClean="0">
                                    <a:latin typeface="Cambria Math" panose="02040503050406030204" pitchFamily="18" charset="0"/>
                                  </a:rPr>
                                  <m:t>4.5</m:t>
                                </m:r>
                              </m:oMath>
                            </m:oMathPara>
                          </a14:m>
                          <a:endParaRPr lang="en-GB" dirty="0"/>
                        </a:p>
                      </a:txBody>
                      <a:tcPr/>
                    </a:tc>
                    <a:tc>
                      <a:txBody>
                        <a:bodyPr/>
                        <a:lstStyle/>
                        <a:p>
                          <a:pPr/>
                          <a14:m>
                            <m:oMathPara xmlns:m="http://schemas.openxmlformats.org/officeDocument/2006/math">
                              <m:oMathParaPr>
                                <m:jc m:val="centerGroup"/>
                              </m:oMathParaPr>
                              <m:oMath xmlns:m="http://schemas.openxmlformats.org/officeDocument/2006/math">
                                <m:r>
                                  <a:rPr lang="en-GB" i="1" dirty="0" smtClean="0">
                                    <a:latin typeface="Cambria Math" panose="02040503050406030204" pitchFamily="18" charset="0"/>
                                  </a:rPr>
                                  <m:t>5.0</m:t>
                                </m:r>
                              </m:oMath>
                            </m:oMathPara>
                          </a14:m>
                          <a:endParaRPr lang="en-GB" dirty="0"/>
                        </a:p>
                      </a:txBody>
                      <a:tcPr/>
                    </a:tc>
                    <a:tc>
                      <a:txBody>
                        <a:bodyPr/>
                        <a:lstStyle/>
                        <a:p>
                          <a:pPr/>
                          <a14:m>
                            <m:oMathPara xmlns:m="http://schemas.openxmlformats.org/officeDocument/2006/math">
                              <m:oMathParaPr>
                                <m:jc m:val="centerGroup"/>
                              </m:oMathParaPr>
                              <m:oMath xmlns:m="http://schemas.openxmlformats.org/officeDocument/2006/math">
                                <m:r>
                                  <a:rPr lang="en-GB" i="1" dirty="0" smtClean="0">
                                    <a:latin typeface="Cambria Math" panose="02040503050406030204" pitchFamily="18" charset="0"/>
                                  </a:rPr>
                                  <m:t>5.5</m:t>
                                </m:r>
                              </m:oMath>
                            </m:oMathPara>
                          </a14:m>
                          <a:endParaRPr lang="en-GB" dirty="0"/>
                        </a:p>
                      </a:txBody>
                      <a:tcPr/>
                    </a:tc>
                    <a:tc>
                      <a:txBody>
                        <a:bodyPr/>
                        <a:lstStyle/>
                        <a:p>
                          <a:pPr/>
                          <a14:m>
                            <m:oMathPara xmlns:m="http://schemas.openxmlformats.org/officeDocument/2006/math">
                              <m:oMathParaPr>
                                <m:jc m:val="centerGroup"/>
                              </m:oMathParaPr>
                              <m:oMath xmlns:m="http://schemas.openxmlformats.org/officeDocument/2006/math">
                                <m:r>
                                  <a:rPr lang="en-GB" i="1" dirty="0" smtClean="0">
                                    <a:latin typeface="Cambria Math" panose="02040503050406030204" pitchFamily="18" charset="0"/>
                                  </a:rPr>
                                  <m:t>6.0</m:t>
                                </m:r>
                              </m:oMath>
                            </m:oMathPara>
                          </a14:m>
                          <a:endParaRPr lang="en-GB" dirty="0"/>
                        </a:p>
                      </a:txBody>
                      <a:tcPr/>
                    </a:tc>
                    <a:tc>
                      <a:txBody>
                        <a:bodyPr/>
                        <a:lstStyle/>
                        <a:p>
                          <a:pPr/>
                          <a14:m>
                            <m:oMathPara xmlns:m="http://schemas.openxmlformats.org/officeDocument/2006/math">
                              <m:oMathParaPr>
                                <m:jc m:val="centerGroup"/>
                              </m:oMathParaPr>
                              <m:oMath xmlns:m="http://schemas.openxmlformats.org/officeDocument/2006/math">
                                <m:r>
                                  <a:rPr lang="en-GB" i="1" dirty="0" smtClean="0">
                                    <a:latin typeface="Cambria Math" panose="02040503050406030204" pitchFamily="18" charset="0"/>
                                  </a:rPr>
                                  <m:t>6.5</m:t>
                                </m:r>
                              </m:oMath>
                            </m:oMathPara>
                          </a14:m>
                          <a:endParaRPr lang="en-GB" dirty="0"/>
                        </a:p>
                      </a:txBody>
                      <a:tcPr/>
                    </a:tc>
                    <a:tc>
                      <a:txBody>
                        <a:bodyPr/>
                        <a:lstStyle/>
                        <a:p>
                          <a:pPr/>
                          <a14:m>
                            <m:oMathPara xmlns:m="http://schemas.openxmlformats.org/officeDocument/2006/math">
                              <m:oMathParaPr>
                                <m:jc m:val="centerGroup"/>
                              </m:oMathParaPr>
                              <m:oMath xmlns:m="http://schemas.openxmlformats.org/officeDocument/2006/math">
                                <m:r>
                                  <a:rPr lang="en-GB" i="1" dirty="0" smtClean="0">
                                    <a:latin typeface="Cambria Math" panose="02040503050406030204" pitchFamily="18" charset="0"/>
                                  </a:rPr>
                                  <m:t>7.0</m:t>
                                </m:r>
                              </m:oMath>
                            </m:oMathPara>
                          </a14:m>
                          <a:endParaRPr lang="en-GB" dirty="0"/>
                        </a:p>
                      </a:txBody>
                      <a:tcPr/>
                    </a:tc>
                    <a:tc>
                      <a:txBody>
                        <a:bodyPr/>
                        <a:lstStyle/>
                        <a:p>
                          <a:pPr/>
                          <a14:m>
                            <m:oMathPara xmlns:m="http://schemas.openxmlformats.org/officeDocument/2006/math">
                              <m:oMathParaPr>
                                <m:jc m:val="centerGroup"/>
                              </m:oMathParaPr>
                              <m:oMath xmlns:m="http://schemas.openxmlformats.org/officeDocument/2006/math">
                                <m:r>
                                  <a:rPr lang="en-GB" i="1" dirty="0" smtClean="0">
                                    <a:latin typeface="Cambria Math" panose="02040503050406030204" pitchFamily="18" charset="0"/>
                                  </a:rPr>
                                  <m:t>7.5</m:t>
                                </m:r>
                              </m:oMath>
                            </m:oMathPara>
                          </a14:m>
                          <a:endParaRPr lang="en-GB" dirty="0"/>
                        </a:p>
                      </a:txBody>
                      <a:tcPr/>
                    </a:tc>
                    <a:tc>
                      <a:txBody>
                        <a:bodyPr/>
                        <a:lstStyle/>
                        <a:p>
                          <a:pPr/>
                          <a14:m>
                            <m:oMathPara xmlns:m="http://schemas.openxmlformats.org/officeDocument/2006/math">
                              <m:oMathParaPr>
                                <m:jc m:val="centerGroup"/>
                              </m:oMathParaPr>
                              <m:oMath xmlns:m="http://schemas.openxmlformats.org/officeDocument/2006/math">
                                <m:r>
                                  <a:rPr lang="en-GB" i="1" dirty="0" smtClean="0">
                                    <a:latin typeface="Cambria Math" panose="02040503050406030204" pitchFamily="18" charset="0"/>
                                  </a:rPr>
                                  <m:t>8.0</m:t>
                                </m:r>
                              </m:oMath>
                            </m:oMathPara>
                          </a14:m>
                          <a:endParaRPr lang="en-GB" dirty="0"/>
                        </a:p>
                      </a:txBody>
                      <a:tcPr/>
                    </a:tc>
                    <a:tc>
                      <a:txBody>
                        <a:bodyPr/>
                        <a:lstStyle/>
                        <a:p>
                          <a:pPr/>
                          <a14:m>
                            <m:oMathPara xmlns:m="http://schemas.openxmlformats.org/officeDocument/2006/math">
                              <m:oMathParaPr>
                                <m:jc m:val="centerGroup"/>
                              </m:oMathParaPr>
                              <m:oMath xmlns:m="http://schemas.openxmlformats.org/officeDocument/2006/math">
                                <m:r>
                                  <a:rPr lang="en-GB" i="1" dirty="0" smtClean="0">
                                    <a:latin typeface="Cambria Math" panose="02040503050406030204" pitchFamily="18" charset="0"/>
                                  </a:rPr>
                                  <m:t>9.0</m:t>
                                </m:r>
                              </m:oMath>
                            </m:oMathPara>
                          </a14:m>
                          <a:endParaRPr lang="en-GB" dirty="0"/>
                        </a:p>
                      </a:txBody>
                      <a:tcPr/>
                    </a:tc>
                    <a:extLst>
                      <a:ext uri="{0D108BD9-81ED-4DB2-BD59-A6C34878D82A}">
                        <a16:rowId xmlns:a16="http://schemas.microsoft.com/office/drawing/2014/main" val="10000"/>
                      </a:ext>
                    </a:extLst>
                  </a:tr>
                  <a:tr h="370840">
                    <a:tc>
                      <a:txBody>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cs typeface="Times New Roman" panose="02020603050405020304" pitchFamily="18" charset="0"/>
                                  </a:rPr>
                                  <m:t>𝑓</m:t>
                                </m:r>
                                <m:r>
                                  <a:rPr lang="en-GB" b="0" i="1" smtClean="0">
                                    <a:latin typeface="Cambria Math" panose="02040503050406030204" pitchFamily="18" charset="0"/>
                                    <a:cs typeface="Times New Roman" panose="02020603050405020304" pitchFamily="18" charset="0"/>
                                  </a:rPr>
                                  <m:t>(</m:t>
                                </m:r>
                                <m:acc>
                                  <m:accPr>
                                    <m:chr m:val="̅"/>
                                    <m:ctrlPr>
                                      <a:rPr lang="en-IN" i="1" smtClean="0">
                                        <a:latin typeface="Cambria Math" panose="02040503050406030204" pitchFamily="18" charset="0"/>
                                        <a:cs typeface="Times New Roman" panose="02020603050405020304" pitchFamily="18" charset="0"/>
                                      </a:rPr>
                                    </m:ctrlPr>
                                  </m:accPr>
                                  <m:e>
                                    <m:r>
                                      <a:rPr lang="en-GB" i="1">
                                        <a:latin typeface="Cambria Math" panose="02040503050406030204" pitchFamily="18" charset="0"/>
                                        <a:cs typeface="Times New Roman" panose="02020603050405020304" pitchFamily="18" charset="0"/>
                                      </a:rPr>
                                      <m:t>𝑥</m:t>
                                    </m:r>
                                  </m:e>
                                </m:acc>
                                <m:r>
                                  <a:rPr lang="en-GB" b="0" i="1" smtClean="0">
                                    <a:latin typeface="Cambria Math" panose="02040503050406030204" pitchFamily="18" charset="0"/>
                                    <a:cs typeface="Times New Roman" panose="02020603050405020304" pitchFamily="18" charset="0"/>
                                  </a:rPr>
                                  <m:t>)</m:t>
                                </m:r>
                              </m:oMath>
                            </m:oMathPara>
                          </a14:m>
                          <a:endParaRPr lang="en-GB" dirty="0"/>
                        </a:p>
                      </a:txBody>
                      <a:tcPr/>
                    </a:tc>
                    <a:tc>
                      <a:txBody>
                        <a:bodyPr/>
                        <a:lstStyle/>
                        <a:p>
                          <a:pPr/>
                          <a14:m>
                            <m:oMathPara xmlns:m="http://schemas.openxmlformats.org/officeDocument/2006/math">
                              <m:oMathParaPr>
                                <m:jc m:val="centerGroup"/>
                              </m:oMathParaPr>
                              <m:oMath xmlns:m="http://schemas.openxmlformats.org/officeDocument/2006/math">
                                <m:f>
                                  <m:fPr>
                                    <m:ctrlPr>
                                      <a:rPr lang="en-GB" i="1" smtClean="0">
                                        <a:latin typeface="Cambria Math" panose="02040503050406030204" pitchFamily="18" charset="0"/>
                                      </a:rPr>
                                    </m:ctrlPr>
                                  </m:fPr>
                                  <m:num>
                                    <m:r>
                                      <a:rPr lang="en-GB" b="0" i="1" smtClean="0">
                                        <a:latin typeface="Cambria Math" panose="02040503050406030204" pitchFamily="18" charset="0"/>
                                      </a:rPr>
                                      <m:t>1</m:t>
                                    </m:r>
                                  </m:num>
                                  <m:den>
                                    <m:r>
                                      <a:rPr lang="en-GB" b="0" i="1" smtClean="0">
                                        <a:latin typeface="Cambria Math" panose="02040503050406030204" pitchFamily="18" charset="0"/>
                                      </a:rPr>
                                      <m:t>25</m:t>
                                    </m:r>
                                  </m:den>
                                </m:f>
                              </m:oMath>
                            </m:oMathPara>
                          </a14:m>
                          <a:endParaRPr lang="en-GB" dirty="0"/>
                        </a:p>
                      </a:txBody>
                      <a:tcPr/>
                    </a:tc>
                    <a:tc>
                      <a:txBody>
                        <a:bodyPr/>
                        <a:lstStyle/>
                        <a:p>
                          <a:pPr/>
                          <a14:m>
                            <m:oMathPara xmlns:m="http://schemas.openxmlformats.org/officeDocument/2006/math">
                              <m:oMathParaPr>
                                <m:jc m:val="centerGroup"/>
                              </m:oMathParaPr>
                              <m:oMath xmlns:m="http://schemas.openxmlformats.org/officeDocument/2006/math">
                                <m:f>
                                  <m:fPr>
                                    <m:ctrlPr>
                                      <a:rPr lang="en-GB" i="1" smtClean="0">
                                        <a:latin typeface="Cambria Math" panose="02040503050406030204" pitchFamily="18" charset="0"/>
                                      </a:rPr>
                                    </m:ctrlPr>
                                  </m:fPr>
                                  <m:num>
                                    <m:r>
                                      <a:rPr lang="en-GB" b="0" i="1" smtClean="0">
                                        <a:latin typeface="Cambria Math" panose="02040503050406030204" pitchFamily="18" charset="0"/>
                                      </a:rPr>
                                      <m:t>2</m:t>
                                    </m:r>
                                  </m:num>
                                  <m:den>
                                    <m:r>
                                      <a:rPr lang="en-GB" b="0" i="1" smtClean="0">
                                        <a:latin typeface="Cambria Math" panose="02040503050406030204" pitchFamily="18" charset="0"/>
                                      </a:rPr>
                                      <m:t>25</m:t>
                                    </m:r>
                                  </m:den>
                                </m:f>
                              </m:oMath>
                            </m:oMathPara>
                          </a14:m>
                          <a:endParaRPr lang="en-GB" dirty="0"/>
                        </a:p>
                      </a:txBody>
                      <a:tcPr/>
                    </a:tc>
                    <a:tc>
                      <a:txBody>
                        <a:bodyPr/>
                        <a:lstStyle/>
                        <a:p>
                          <a:pPr/>
                          <a14:m>
                            <m:oMathPara xmlns:m="http://schemas.openxmlformats.org/officeDocument/2006/math">
                              <m:oMathParaPr>
                                <m:jc m:val="centerGroup"/>
                              </m:oMathParaPr>
                              <m:oMath xmlns:m="http://schemas.openxmlformats.org/officeDocument/2006/math">
                                <m:f>
                                  <m:fPr>
                                    <m:ctrlPr>
                                      <a:rPr lang="en-GB" i="1" smtClean="0">
                                        <a:latin typeface="Cambria Math" panose="02040503050406030204" pitchFamily="18" charset="0"/>
                                      </a:rPr>
                                    </m:ctrlPr>
                                  </m:fPr>
                                  <m:num>
                                    <m:r>
                                      <a:rPr lang="en-GB" b="0" i="1" smtClean="0">
                                        <a:latin typeface="Cambria Math" panose="02040503050406030204" pitchFamily="18" charset="0"/>
                                      </a:rPr>
                                      <m:t>1</m:t>
                                    </m:r>
                                  </m:num>
                                  <m:den>
                                    <m:r>
                                      <a:rPr lang="en-GB" b="0" i="1" smtClean="0">
                                        <a:latin typeface="Cambria Math" panose="02040503050406030204" pitchFamily="18" charset="0"/>
                                      </a:rPr>
                                      <m:t>25</m:t>
                                    </m:r>
                                  </m:den>
                                </m:f>
                              </m:oMath>
                            </m:oMathPara>
                          </a14:m>
                          <a:endParaRPr lang="en-GB" dirty="0"/>
                        </a:p>
                      </a:txBody>
                      <a:tcPr/>
                    </a:tc>
                    <a:tc>
                      <a:txBody>
                        <a:bodyPr/>
                        <a:lstStyle/>
                        <a:p>
                          <a:pPr/>
                          <a14:m>
                            <m:oMathPara xmlns:m="http://schemas.openxmlformats.org/officeDocument/2006/math">
                              <m:oMathParaPr>
                                <m:jc m:val="centerGroup"/>
                              </m:oMathParaPr>
                              <m:oMath xmlns:m="http://schemas.openxmlformats.org/officeDocument/2006/math">
                                <m:f>
                                  <m:fPr>
                                    <m:ctrlPr>
                                      <a:rPr lang="en-GB" i="1" smtClean="0">
                                        <a:latin typeface="Cambria Math" panose="02040503050406030204" pitchFamily="18" charset="0"/>
                                      </a:rPr>
                                    </m:ctrlPr>
                                  </m:fPr>
                                  <m:num>
                                    <m:r>
                                      <a:rPr lang="en-GB" b="0" i="1" smtClean="0">
                                        <a:latin typeface="Cambria Math" panose="02040503050406030204" pitchFamily="18" charset="0"/>
                                      </a:rPr>
                                      <m:t>2</m:t>
                                    </m:r>
                                  </m:num>
                                  <m:den>
                                    <m:r>
                                      <a:rPr lang="en-GB" b="0" i="1" smtClean="0">
                                        <a:latin typeface="Cambria Math" panose="02040503050406030204" pitchFamily="18" charset="0"/>
                                      </a:rPr>
                                      <m:t>25</m:t>
                                    </m:r>
                                  </m:den>
                                </m:f>
                              </m:oMath>
                            </m:oMathPara>
                          </a14:m>
                          <a:endParaRPr lang="en-GB" dirty="0"/>
                        </a:p>
                      </a:txBody>
                      <a:tcPr/>
                    </a:tc>
                    <a:tc>
                      <a:txBody>
                        <a:bodyPr/>
                        <a:lstStyle/>
                        <a:p>
                          <a:pPr/>
                          <a14:m>
                            <m:oMathPara xmlns:m="http://schemas.openxmlformats.org/officeDocument/2006/math">
                              <m:oMathParaPr>
                                <m:jc m:val="centerGroup"/>
                              </m:oMathParaPr>
                              <m:oMath xmlns:m="http://schemas.openxmlformats.org/officeDocument/2006/math">
                                <m:f>
                                  <m:fPr>
                                    <m:ctrlPr>
                                      <a:rPr lang="en-GB" i="1" smtClean="0">
                                        <a:latin typeface="Cambria Math" panose="02040503050406030204" pitchFamily="18" charset="0"/>
                                      </a:rPr>
                                    </m:ctrlPr>
                                  </m:fPr>
                                  <m:num>
                                    <m:r>
                                      <a:rPr lang="en-GB" b="0" i="1" smtClean="0">
                                        <a:latin typeface="Cambria Math" panose="02040503050406030204" pitchFamily="18" charset="0"/>
                                      </a:rPr>
                                      <m:t>4</m:t>
                                    </m:r>
                                  </m:num>
                                  <m:den>
                                    <m:r>
                                      <a:rPr lang="en-GB" b="0" i="1" smtClean="0">
                                        <a:latin typeface="Cambria Math" panose="02040503050406030204" pitchFamily="18" charset="0"/>
                                      </a:rPr>
                                      <m:t>25</m:t>
                                    </m:r>
                                  </m:den>
                                </m:f>
                              </m:oMath>
                            </m:oMathPara>
                          </a14:m>
                          <a:endParaRPr lang="en-GB" dirty="0"/>
                        </a:p>
                      </a:txBody>
                      <a:tcPr/>
                    </a:tc>
                    <a:tc>
                      <a:txBody>
                        <a:bodyPr/>
                        <a:lstStyle/>
                        <a:p>
                          <a:pPr/>
                          <a14:m>
                            <m:oMathPara xmlns:m="http://schemas.openxmlformats.org/officeDocument/2006/math">
                              <m:oMathParaPr>
                                <m:jc m:val="centerGroup"/>
                              </m:oMathParaPr>
                              <m:oMath xmlns:m="http://schemas.openxmlformats.org/officeDocument/2006/math">
                                <m:f>
                                  <m:fPr>
                                    <m:ctrlPr>
                                      <a:rPr lang="en-GB" i="1" smtClean="0">
                                        <a:latin typeface="Cambria Math" panose="02040503050406030204" pitchFamily="18" charset="0"/>
                                      </a:rPr>
                                    </m:ctrlPr>
                                  </m:fPr>
                                  <m:num>
                                    <m:r>
                                      <a:rPr lang="en-GB" b="0" i="1" smtClean="0">
                                        <a:latin typeface="Cambria Math" panose="02040503050406030204" pitchFamily="18" charset="0"/>
                                      </a:rPr>
                                      <m:t>2</m:t>
                                    </m:r>
                                  </m:num>
                                  <m:den>
                                    <m:r>
                                      <a:rPr lang="en-GB" b="0" i="1" smtClean="0">
                                        <a:latin typeface="Cambria Math" panose="02040503050406030204" pitchFamily="18" charset="0"/>
                                      </a:rPr>
                                      <m:t>25</m:t>
                                    </m:r>
                                  </m:den>
                                </m:f>
                              </m:oMath>
                            </m:oMathPara>
                          </a14:m>
                          <a:endParaRPr lang="en-GB" dirty="0"/>
                        </a:p>
                      </a:txBody>
                      <a:tcPr/>
                    </a:tc>
                    <a:tc>
                      <a:txBody>
                        <a:bodyPr/>
                        <a:lstStyle/>
                        <a:p>
                          <a:pPr/>
                          <a14:m>
                            <m:oMathPara xmlns:m="http://schemas.openxmlformats.org/officeDocument/2006/math">
                              <m:oMathParaPr>
                                <m:jc m:val="centerGroup"/>
                              </m:oMathParaPr>
                              <m:oMath xmlns:m="http://schemas.openxmlformats.org/officeDocument/2006/math">
                                <m:f>
                                  <m:fPr>
                                    <m:ctrlPr>
                                      <a:rPr lang="en-GB" i="1" smtClean="0">
                                        <a:latin typeface="Cambria Math" panose="02040503050406030204" pitchFamily="18" charset="0"/>
                                      </a:rPr>
                                    </m:ctrlPr>
                                  </m:fPr>
                                  <m:num>
                                    <m:r>
                                      <a:rPr lang="en-GB" b="0" i="1" smtClean="0">
                                        <a:latin typeface="Cambria Math" panose="02040503050406030204" pitchFamily="18" charset="0"/>
                                      </a:rPr>
                                      <m:t>3</m:t>
                                    </m:r>
                                  </m:num>
                                  <m:den>
                                    <m:r>
                                      <a:rPr lang="en-GB" b="0" i="1" smtClean="0">
                                        <a:latin typeface="Cambria Math" panose="02040503050406030204" pitchFamily="18" charset="0"/>
                                      </a:rPr>
                                      <m:t>25</m:t>
                                    </m:r>
                                  </m:den>
                                </m:f>
                              </m:oMath>
                            </m:oMathPara>
                          </a14:m>
                          <a:endParaRPr lang="en-GB" dirty="0"/>
                        </a:p>
                      </a:txBody>
                      <a:tcPr/>
                    </a:tc>
                    <a:tc>
                      <a:txBody>
                        <a:bodyPr/>
                        <a:lstStyle/>
                        <a:p>
                          <a:pPr/>
                          <a14:m>
                            <m:oMathPara xmlns:m="http://schemas.openxmlformats.org/officeDocument/2006/math">
                              <m:oMathParaPr>
                                <m:jc m:val="centerGroup"/>
                              </m:oMathParaPr>
                              <m:oMath xmlns:m="http://schemas.openxmlformats.org/officeDocument/2006/math">
                                <m:f>
                                  <m:fPr>
                                    <m:ctrlPr>
                                      <a:rPr lang="en-GB" i="1" smtClean="0">
                                        <a:latin typeface="Cambria Math" panose="02040503050406030204" pitchFamily="18" charset="0"/>
                                      </a:rPr>
                                    </m:ctrlPr>
                                  </m:fPr>
                                  <m:num>
                                    <m:r>
                                      <a:rPr lang="en-GB" b="0" i="1" smtClean="0">
                                        <a:latin typeface="Cambria Math" panose="02040503050406030204" pitchFamily="18" charset="0"/>
                                      </a:rPr>
                                      <m:t>4</m:t>
                                    </m:r>
                                  </m:num>
                                  <m:den>
                                    <m:r>
                                      <a:rPr lang="en-GB" b="0" i="1" smtClean="0">
                                        <a:latin typeface="Cambria Math" panose="02040503050406030204" pitchFamily="18" charset="0"/>
                                      </a:rPr>
                                      <m:t>25</m:t>
                                    </m:r>
                                  </m:den>
                                </m:f>
                              </m:oMath>
                            </m:oMathPara>
                          </a14:m>
                          <a:endParaRPr lang="en-GB" dirty="0"/>
                        </a:p>
                      </a:txBody>
                      <a:tcPr/>
                    </a:tc>
                    <a:tc>
                      <a:txBody>
                        <a:bodyPr/>
                        <a:lstStyle/>
                        <a:p>
                          <a:pPr/>
                          <a14:m>
                            <m:oMathPara xmlns:m="http://schemas.openxmlformats.org/officeDocument/2006/math">
                              <m:oMathParaPr>
                                <m:jc m:val="centerGroup"/>
                              </m:oMathParaPr>
                              <m:oMath xmlns:m="http://schemas.openxmlformats.org/officeDocument/2006/math">
                                <m:f>
                                  <m:fPr>
                                    <m:ctrlPr>
                                      <a:rPr lang="en-GB" i="1" smtClean="0">
                                        <a:latin typeface="Cambria Math" panose="02040503050406030204" pitchFamily="18" charset="0"/>
                                      </a:rPr>
                                    </m:ctrlPr>
                                  </m:fPr>
                                  <m:num>
                                    <m:r>
                                      <a:rPr lang="en-GB" b="0" i="1" smtClean="0">
                                        <a:latin typeface="Cambria Math" panose="02040503050406030204" pitchFamily="18" charset="0"/>
                                      </a:rPr>
                                      <m:t>1</m:t>
                                    </m:r>
                                  </m:num>
                                  <m:den>
                                    <m:r>
                                      <a:rPr lang="en-GB" b="0" i="1" smtClean="0">
                                        <a:latin typeface="Cambria Math" panose="02040503050406030204" pitchFamily="18" charset="0"/>
                                      </a:rPr>
                                      <m:t>25</m:t>
                                    </m:r>
                                  </m:den>
                                </m:f>
                              </m:oMath>
                            </m:oMathPara>
                          </a14:m>
                          <a:endParaRPr lang="en-GB" dirty="0"/>
                        </a:p>
                      </a:txBody>
                      <a:tcPr/>
                    </a:tc>
                    <a:tc>
                      <a:txBody>
                        <a:bodyPr/>
                        <a:lstStyle/>
                        <a:p>
                          <a:pPr/>
                          <a14:m>
                            <m:oMathPara xmlns:m="http://schemas.openxmlformats.org/officeDocument/2006/math">
                              <m:oMathParaPr>
                                <m:jc m:val="centerGroup"/>
                              </m:oMathParaPr>
                              <m:oMath xmlns:m="http://schemas.openxmlformats.org/officeDocument/2006/math">
                                <m:f>
                                  <m:fPr>
                                    <m:ctrlPr>
                                      <a:rPr lang="en-GB" i="1" smtClean="0">
                                        <a:latin typeface="Cambria Math" panose="02040503050406030204" pitchFamily="18" charset="0"/>
                                      </a:rPr>
                                    </m:ctrlPr>
                                  </m:fPr>
                                  <m:num>
                                    <m:r>
                                      <a:rPr lang="en-GB" b="0" i="1" smtClean="0">
                                        <a:latin typeface="Cambria Math" panose="02040503050406030204" pitchFamily="18" charset="0"/>
                                      </a:rPr>
                                      <m:t>2</m:t>
                                    </m:r>
                                  </m:num>
                                  <m:den>
                                    <m:r>
                                      <a:rPr lang="en-GB" b="0" i="1" smtClean="0">
                                        <a:latin typeface="Cambria Math" panose="02040503050406030204" pitchFamily="18" charset="0"/>
                                      </a:rPr>
                                      <m:t>25</m:t>
                                    </m:r>
                                  </m:den>
                                </m:f>
                              </m:oMath>
                            </m:oMathPara>
                          </a14:m>
                          <a:endParaRPr lang="en-GB" dirty="0"/>
                        </a:p>
                      </a:txBody>
                      <a:tcPr/>
                    </a:tc>
                    <a:tc>
                      <a:txBody>
                        <a:bodyPr/>
                        <a:lstStyle/>
                        <a:p>
                          <a:pPr/>
                          <a14:m>
                            <m:oMathPara xmlns:m="http://schemas.openxmlformats.org/officeDocument/2006/math">
                              <m:oMathParaPr>
                                <m:jc m:val="centerGroup"/>
                              </m:oMathParaPr>
                              <m:oMath xmlns:m="http://schemas.openxmlformats.org/officeDocument/2006/math">
                                <m:f>
                                  <m:fPr>
                                    <m:ctrlPr>
                                      <a:rPr lang="en-GB" i="1" smtClean="0">
                                        <a:latin typeface="Cambria Math" panose="02040503050406030204" pitchFamily="18" charset="0"/>
                                      </a:rPr>
                                    </m:ctrlPr>
                                  </m:fPr>
                                  <m:num>
                                    <m:r>
                                      <a:rPr lang="en-GB" b="0" i="1" smtClean="0">
                                        <a:latin typeface="Cambria Math" panose="02040503050406030204" pitchFamily="18" charset="0"/>
                                      </a:rPr>
                                      <m:t>2</m:t>
                                    </m:r>
                                  </m:num>
                                  <m:den>
                                    <m:r>
                                      <a:rPr lang="en-GB" b="0" i="1" smtClean="0">
                                        <a:latin typeface="Cambria Math" panose="02040503050406030204" pitchFamily="18" charset="0"/>
                                      </a:rPr>
                                      <m:t>25</m:t>
                                    </m:r>
                                  </m:den>
                                </m:f>
                              </m:oMath>
                            </m:oMathPara>
                          </a14:m>
                          <a:endParaRPr lang="en-GB" dirty="0"/>
                        </a:p>
                      </a:txBody>
                      <a:tcPr/>
                    </a:tc>
                    <a:tc>
                      <a:txBody>
                        <a:bodyPr/>
                        <a:lstStyle/>
                        <a:p>
                          <a:pPr/>
                          <a14:m>
                            <m:oMathPara xmlns:m="http://schemas.openxmlformats.org/officeDocument/2006/math">
                              <m:oMathParaPr>
                                <m:jc m:val="centerGroup"/>
                              </m:oMathParaPr>
                              <m:oMath xmlns:m="http://schemas.openxmlformats.org/officeDocument/2006/math">
                                <m:f>
                                  <m:fPr>
                                    <m:ctrlPr>
                                      <a:rPr lang="en-GB" i="1" smtClean="0">
                                        <a:latin typeface="Cambria Math" panose="02040503050406030204" pitchFamily="18" charset="0"/>
                                      </a:rPr>
                                    </m:ctrlPr>
                                  </m:fPr>
                                  <m:num>
                                    <m:r>
                                      <a:rPr lang="en-GB" b="0" i="1" smtClean="0">
                                        <a:latin typeface="Cambria Math" panose="02040503050406030204" pitchFamily="18" charset="0"/>
                                      </a:rPr>
                                      <m:t>1</m:t>
                                    </m:r>
                                  </m:num>
                                  <m:den>
                                    <m:r>
                                      <a:rPr lang="en-GB" b="0" i="1" smtClean="0">
                                        <a:latin typeface="Cambria Math" panose="02040503050406030204" pitchFamily="18" charset="0"/>
                                      </a:rPr>
                                      <m:t>25</m:t>
                                    </m:r>
                                  </m:den>
                                </m:f>
                              </m:oMath>
                            </m:oMathPara>
                          </a14:m>
                          <a:endParaRPr lang="en-GB" dirty="0"/>
                        </a:p>
                      </a:txBody>
                      <a:tcPr/>
                    </a:tc>
                    <a:extLst>
                      <a:ext uri="{0D108BD9-81ED-4DB2-BD59-A6C34878D82A}">
                        <a16:rowId xmlns:a16="http://schemas.microsoft.com/office/drawing/2014/main" val="10001"/>
                      </a:ext>
                    </a:extLst>
                  </a:tr>
                </a:tbl>
              </a:graphicData>
            </a:graphic>
          </p:graphicFrame>
        </mc:Choice>
        <mc:Fallback xmlns="">
          <p:graphicFrame>
            <p:nvGraphicFramePr>
              <p:cNvPr id="4" name="Table 3"/>
              <p:cNvGraphicFramePr>
                <a:graphicFrameLocks noGrp="1"/>
              </p:cNvGraphicFramePr>
              <p:nvPr>
                <p:extLst>
                  <p:ext uri="{D42A27DB-BD31-4B8C-83A1-F6EECF244321}">
                    <p14:modId xmlns:p14="http://schemas.microsoft.com/office/powerpoint/2010/main" val="4162154440"/>
                  </p:ext>
                </p:extLst>
              </p:nvPr>
            </p:nvGraphicFramePr>
            <p:xfrm>
              <a:off x="1028701" y="4114800"/>
              <a:ext cx="7391397" cy="977710"/>
            </p:xfrm>
            <a:graphic>
              <a:graphicData uri="http://schemas.openxmlformats.org/drawingml/2006/table">
                <a:tbl>
                  <a:tblPr firstRow="1" bandRow="1">
                    <a:tableStyleId>{21E4AEA4-8DFA-4A89-87EB-49C32662AFE0}</a:tableStyleId>
                  </a:tblPr>
                  <a:tblGrid>
                    <a:gridCol w="568569"/>
                    <a:gridCol w="568569"/>
                    <a:gridCol w="568569"/>
                    <a:gridCol w="568569"/>
                    <a:gridCol w="568569"/>
                    <a:gridCol w="568569"/>
                    <a:gridCol w="568569"/>
                    <a:gridCol w="568569"/>
                    <a:gridCol w="568569"/>
                    <a:gridCol w="568569"/>
                    <a:gridCol w="568569"/>
                    <a:gridCol w="568569"/>
                    <a:gridCol w="568569"/>
                  </a:tblGrid>
                  <a:tr h="370840">
                    <a:tc>
                      <a:txBody>
                        <a:bodyPr/>
                        <a:lstStyle/>
                        <a:p>
                          <a:endParaRPr lang="en-US"/>
                        </a:p>
                      </a:txBody>
                      <a:tcPr>
                        <a:blipFill rotWithShape="0">
                          <a:blip r:embed="rId3"/>
                          <a:stretch>
                            <a:fillRect l="-1075" t="-3279" r="-1209677" b="-167213"/>
                          </a:stretch>
                        </a:blipFill>
                      </a:tcPr>
                    </a:tc>
                    <a:tc>
                      <a:txBody>
                        <a:bodyPr/>
                        <a:lstStyle/>
                        <a:p>
                          <a:endParaRPr lang="en-US"/>
                        </a:p>
                      </a:txBody>
                      <a:tcPr>
                        <a:blipFill rotWithShape="0">
                          <a:blip r:embed="rId3"/>
                          <a:stretch>
                            <a:fillRect l="-100000" t="-3279" r="-1096809" b="-167213"/>
                          </a:stretch>
                        </a:blipFill>
                      </a:tcPr>
                    </a:tc>
                    <a:tc>
                      <a:txBody>
                        <a:bodyPr/>
                        <a:lstStyle/>
                        <a:p>
                          <a:endParaRPr lang="en-US"/>
                        </a:p>
                      </a:txBody>
                      <a:tcPr>
                        <a:blipFill rotWithShape="0">
                          <a:blip r:embed="rId3"/>
                          <a:stretch>
                            <a:fillRect l="-202151" t="-3279" r="-1008602" b="-167213"/>
                          </a:stretch>
                        </a:blipFill>
                      </a:tcPr>
                    </a:tc>
                    <a:tc>
                      <a:txBody>
                        <a:bodyPr/>
                        <a:lstStyle/>
                        <a:p>
                          <a:endParaRPr lang="en-US"/>
                        </a:p>
                      </a:txBody>
                      <a:tcPr>
                        <a:blipFill rotWithShape="0">
                          <a:blip r:embed="rId3"/>
                          <a:stretch>
                            <a:fillRect l="-298936" t="-3279" r="-897872" b="-167213"/>
                          </a:stretch>
                        </a:blipFill>
                      </a:tcPr>
                    </a:tc>
                    <a:tc>
                      <a:txBody>
                        <a:bodyPr/>
                        <a:lstStyle/>
                        <a:p>
                          <a:endParaRPr lang="en-US"/>
                        </a:p>
                      </a:txBody>
                      <a:tcPr>
                        <a:blipFill rotWithShape="0">
                          <a:blip r:embed="rId3"/>
                          <a:stretch>
                            <a:fillRect l="-403226" t="-3279" r="-807527" b="-167213"/>
                          </a:stretch>
                        </a:blipFill>
                      </a:tcPr>
                    </a:tc>
                    <a:tc>
                      <a:txBody>
                        <a:bodyPr/>
                        <a:lstStyle/>
                        <a:p>
                          <a:endParaRPr lang="en-US"/>
                        </a:p>
                      </a:txBody>
                      <a:tcPr>
                        <a:blipFill rotWithShape="0">
                          <a:blip r:embed="rId3"/>
                          <a:stretch>
                            <a:fillRect l="-503226" t="-3279" r="-707527" b="-167213"/>
                          </a:stretch>
                        </a:blipFill>
                      </a:tcPr>
                    </a:tc>
                    <a:tc>
                      <a:txBody>
                        <a:bodyPr/>
                        <a:lstStyle/>
                        <a:p>
                          <a:endParaRPr lang="en-US"/>
                        </a:p>
                      </a:txBody>
                      <a:tcPr>
                        <a:blipFill rotWithShape="0">
                          <a:blip r:embed="rId3"/>
                          <a:stretch>
                            <a:fillRect l="-596809" t="-3279" r="-600000" b="-167213"/>
                          </a:stretch>
                        </a:blipFill>
                      </a:tcPr>
                    </a:tc>
                    <a:tc>
                      <a:txBody>
                        <a:bodyPr/>
                        <a:lstStyle/>
                        <a:p>
                          <a:endParaRPr lang="en-US"/>
                        </a:p>
                      </a:txBody>
                      <a:tcPr>
                        <a:blipFill rotWithShape="0">
                          <a:blip r:embed="rId3"/>
                          <a:stretch>
                            <a:fillRect l="-704301" t="-3279" r="-506452" b="-167213"/>
                          </a:stretch>
                        </a:blipFill>
                      </a:tcPr>
                    </a:tc>
                    <a:tc>
                      <a:txBody>
                        <a:bodyPr/>
                        <a:lstStyle/>
                        <a:p>
                          <a:endParaRPr lang="en-US"/>
                        </a:p>
                      </a:txBody>
                      <a:tcPr>
                        <a:blipFill rotWithShape="0">
                          <a:blip r:embed="rId3"/>
                          <a:stretch>
                            <a:fillRect l="-804301" t="-3279" r="-406452" b="-167213"/>
                          </a:stretch>
                        </a:blipFill>
                      </a:tcPr>
                    </a:tc>
                    <a:tc>
                      <a:txBody>
                        <a:bodyPr/>
                        <a:lstStyle/>
                        <a:p>
                          <a:endParaRPr lang="en-US"/>
                        </a:p>
                      </a:txBody>
                      <a:tcPr>
                        <a:blipFill rotWithShape="0">
                          <a:blip r:embed="rId3"/>
                          <a:stretch>
                            <a:fillRect l="-894681" t="-3279" r="-302128" b="-167213"/>
                          </a:stretch>
                        </a:blipFill>
                      </a:tcPr>
                    </a:tc>
                    <a:tc>
                      <a:txBody>
                        <a:bodyPr/>
                        <a:lstStyle/>
                        <a:p>
                          <a:endParaRPr lang="en-US"/>
                        </a:p>
                      </a:txBody>
                      <a:tcPr>
                        <a:blipFill rotWithShape="0">
                          <a:blip r:embed="rId3"/>
                          <a:stretch>
                            <a:fillRect l="-1005376" t="-3279" r="-205376" b="-167213"/>
                          </a:stretch>
                        </a:blipFill>
                      </a:tcPr>
                    </a:tc>
                    <a:tc>
                      <a:txBody>
                        <a:bodyPr/>
                        <a:lstStyle/>
                        <a:p>
                          <a:endParaRPr lang="en-US"/>
                        </a:p>
                      </a:txBody>
                      <a:tcPr>
                        <a:blipFill rotWithShape="0">
                          <a:blip r:embed="rId3"/>
                          <a:stretch>
                            <a:fillRect l="-1093617" t="-3279" r="-103191" b="-167213"/>
                          </a:stretch>
                        </a:blipFill>
                      </a:tcPr>
                    </a:tc>
                    <a:tc>
                      <a:txBody>
                        <a:bodyPr/>
                        <a:lstStyle/>
                        <a:p>
                          <a:endParaRPr lang="en-US"/>
                        </a:p>
                      </a:txBody>
                      <a:tcPr>
                        <a:blipFill rotWithShape="0">
                          <a:blip r:embed="rId3"/>
                          <a:stretch>
                            <a:fillRect l="-1206452" t="-3279" r="-4301" b="-167213"/>
                          </a:stretch>
                        </a:blipFill>
                      </a:tcPr>
                    </a:tc>
                  </a:tr>
                  <a:tr h="606870">
                    <a:tc>
                      <a:txBody>
                        <a:bodyPr/>
                        <a:lstStyle/>
                        <a:p>
                          <a:endParaRPr lang="en-US"/>
                        </a:p>
                      </a:txBody>
                      <a:tcPr>
                        <a:blipFill rotWithShape="0">
                          <a:blip r:embed="rId3"/>
                          <a:stretch>
                            <a:fillRect l="-1075" t="-63000" r="-1209677" b="-2000"/>
                          </a:stretch>
                        </a:blipFill>
                      </a:tcPr>
                    </a:tc>
                    <a:tc>
                      <a:txBody>
                        <a:bodyPr/>
                        <a:lstStyle/>
                        <a:p>
                          <a:endParaRPr lang="en-US"/>
                        </a:p>
                      </a:txBody>
                      <a:tcPr>
                        <a:blipFill rotWithShape="0">
                          <a:blip r:embed="rId3"/>
                          <a:stretch>
                            <a:fillRect l="-100000" t="-63000" r="-1096809" b="-2000"/>
                          </a:stretch>
                        </a:blipFill>
                      </a:tcPr>
                    </a:tc>
                    <a:tc>
                      <a:txBody>
                        <a:bodyPr/>
                        <a:lstStyle/>
                        <a:p>
                          <a:endParaRPr lang="en-US"/>
                        </a:p>
                      </a:txBody>
                      <a:tcPr>
                        <a:blipFill rotWithShape="0">
                          <a:blip r:embed="rId3"/>
                          <a:stretch>
                            <a:fillRect l="-202151" t="-63000" r="-1008602" b="-2000"/>
                          </a:stretch>
                        </a:blipFill>
                      </a:tcPr>
                    </a:tc>
                    <a:tc>
                      <a:txBody>
                        <a:bodyPr/>
                        <a:lstStyle/>
                        <a:p>
                          <a:endParaRPr lang="en-US"/>
                        </a:p>
                      </a:txBody>
                      <a:tcPr>
                        <a:blipFill rotWithShape="0">
                          <a:blip r:embed="rId3"/>
                          <a:stretch>
                            <a:fillRect l="-298936" t="-63000" r="-897872" b="-2000"/>
                          </a:stretch>
                        </a:blipFill>
                      </a:tcPr>
                    </a:tc>
                    <a:tc>
                      <a:txBody>
                        <a:bodyPr/>
                        <a:lstStyle/>
                        <a:p>
                          <a:endParaRPr lang="en-US"/>
                        </a:p>
                      </a:txBody>
                      <a:tcPr>
                        <a:blipFill rotWithShape="0">
                          <a:blip r:embed="rId3"/>
                          <a:stretch>
                            <a:fillRect l="-403226" t="-63000" r="-807527" b="-2000"/>
                          </a:stretch>
                        </a:blipFill>
                      </a:tcPr>
                    </a:tc>
                    <a:tc>
                      <a:txBody>
                        <a:bodyPr/>
                        <a:lstStyle/>
                        <a:p>
                          <a:endParaRPr lang="en-US"/>
                        </a:p>
                      </a:txBody>
                      <a:tcPr>
                        <a:blipFill rotWithShape="0">
                          <a:blip r:embed="rId3"/>
                          <a:stretch>
                            <a:fillRect l="-503226" t="-63000" r="-707527" b="-2000"/>
                          </a:stretch>
                        </a:blipFill>
                      </a:tcPr>
                    </a:tc>
                    <a:tc>
                      <a:txBody>
                        <a:bodyPr/>
                        <a:lstStyle/>
                        <a:p>
                          <a:endParaRPr lang="en-US"/>
                        </a:p>
                      </a:txBody>
                      <a:tcPr>
                        <a:blipFill rotWithShape="0">
                          <a:blip r:embed="rId3"/>
                          <a:stretch>
                            <a:fillRect l="-596809" t="-63000" r="-600000" b="-2000"/>
                          </a:stretch>
                        </a:blipFill>
                      </a:tcPr>
                    </a:tc>
                    <a:tc>
                      <a:txBody>
                        <a:bodyPr/>
                        <a:lstStyle/>
                        <a:p>
                          <a:endParaRPr lang="en-US"/>
                        </a:p>
                      </a:txBody>
                      <a:tcPr>
                        <a:blipFill rotWithShape="0">
                          <a:blip r:embed="rId3"/>
                          <a:stretch>
                            <a:fillRect l="-704301" t="-63000" r="-506452" b="-2000"/>
                          </a:stretch>
                        </a:blipFill>
                      </a:tcPr>
                    </a:tc>
                    <a:tc>
                      <a:txBody>
                        <a:bodyPr/>
                        <a:lstStyle/>
                        <a:p>
                          <a:endParaRPr lang="en-US"/>
                        </a:p>
                      </a:txBody>
                      <a:tcPr>
                        <a:blipFill rotWithShape="0">
                          <a:blip r:embed="rId3"/>
                          <a:stretch>
                            <a:fillRect l="-804301" t="-63000" r="-406452" b="-2000"/>
                          </a:stretch>
                        </a:blipFill>
                      </a:tcPr>
                    </a:tc>
                    <a:tc>
                      <a:txBody>
                        <a:bodyPr/>
                        <a:lstStyle/>
                        <a:p>
                          <a:endParaRPr lang="en-US"/>
                        </a:p>
                      </a:txBody>
                      <a:tcPr>
                        <a:blipFill rotWithShape="0">
                          <a:blip r:embed="rId3"/>
                          <a:stretch>
                            <a:fillRect l="-894681" t="-63000" r="-302128" b="-2000"/>
                          </a:stretch>
                        </a:blipFill>
                      </a:tcPr>
                    </a:tc>
                    <a:tc>
                      <a:txBody>
                        <a:bodyPr/>
                        <a:lstStyle/>
                        <a:p>
                          <a:endParaRPr lang="en-US"/>
                        </a:p>
                      </a:txBody>
                      <a:tcPr>
                        <a:blipFill rotWithShape="0">
                          <a:blip r:embed="rId3"/>
                          <a:stretch>
                            <a:fillRect l="-1005376" t="-63000" r="-205376" b="-2000"/>
                          </a:stretch>
                        </a:blipFill>
                      </a:tcPr>
                    </a:tc>
                    <a:tc>
                      <a:txBody>
                        <a:bodyPr/>
                        <a:lstStyle/>
                        <a:p>
                          <a:endParaRPr lang="en-US"/>
                        </a:p>
                      </a:txBody>
                      <a:tcPr>
                        <a:blipFill rotWithShape="0">
                          <a:blip r:embed="rId3"/>
                          <a:stretch>
                            <a:fillRect l="-1093617" t="-63000" r="-103191" b="-2000"/>
                          </a:stretch>
                        </a:blipFill>
                      </a:tcPr>
                    </a:tc>
                    <a:tc>
                      <a:txBody>
                        <a:bodyPr/>
                        <a:lstStyle/>
                        <a:p>
                          <a:endParaRPr lang="en-US"/>
                        </a:p>
                      </a:txBody>
                      <a:tcPr>
                        <a:blipFill rotWithShape="0">
                          <a:blip r:embed="rId3"/>
                          <a:stretch>
                            <a:fillRect l="-1206452" t="-63000" r="-4301" b="-2000"/>
                          </a:stretch>
                        </a:blipFill>
                      </a:tcPr>
                    </a:tc>
                  </a:tr>
                </a:tbl>
              </a:graphicData>
            </a:graphic>
          </p:graphicFrame>
        </mc:Fallback>
      </mc:AlternateContent>
      <mc:AlternateContent xmlns:mc="http://schemas.openxmlformats.org/markup-compatibility/2006" xmlns:a14="http://schemas.microsoft.com/office/drawing/2010/main">
        <mc:Choice Requires="a14">
          <p:sp>
            <p:nvSpPr>
              <p:cNvPr id="5" name="Rectangle 4"/>
              <p:cNvSpPr/>
              <p:nvPr/>
            </p:nvSpPr>
            <p:spPr>
              <a:xfrm>
                <a:off x="609600" y="5257800"/>
                <a:ext cx="8229600" cy="1077218"/>
              </a:xfrm>
              <a:prstGeom prst="rect">
                <a:avLst/>
              </a:prstGeom>
            </p:spPr>
            <p:txBody>
              <a:bodyPr wrap="square">
                <a:spAutoFit/>
              </a:bodyPr>
              <a:lstStyle/>
              <a:p>
                <a:r>
                  <a:rPr lang="en-IN" sz="3200" dirty="0">
                    <a:latin typeface="Times New Roman" panose="02020603050405020304" pitchFamily="18" charset="0"/>
                    <a:cs typeface="Times New Roman" panose="02020603050405020304" pitchFamily="18" charset="0"/>
                  </a:rPr>
                  <a:t>is known as the sampling distribution of the sample mean </a:t>
                </a:r>
                <a14:m>
                  <m:oMath xmlns:m="http://schemas.openxmlformats.org/officeDocument/2006/math">
                    <m:acc>
                      <m:accPr>
                        <m:chr m:val="̅"/>
                        <m:ctrlPr>
                          <a:rPr lang="en-IN" sz="3200" i="1">
                            <a:latin typeface="Cambria Math" panose="02040503050406030204" pitchFamily="18" charset="0"/>
                            <a:cs typeface="Times New Roman" panose="02020603050405020304" pitchFamily="18" charset="0"/>
                          </a:rPr>
                        </m:ctrlPr>
                      </m:accPr>
                      <m:e>
                        <m:r>
                          <a:rPr lang="en-GB" sz="3200" i="1">
                            <a:latin typeface="Cambria Math" panose="02040503050406030204" pitchFamily="18" charset="0"/>
                            <a:cs typeface="Times New Roman" panose="02020603050405020304" pitchFamily="18" charset="0"/>
                          </a:rPr>
                          <m:t>𝑥</m:t>
                        </m:r>
                      </m:e>
                    </m:acc>
                  </m:oMath>
                </a14:m>
                <a:r>
                  <a:rPr lang="en-GB" sz="3200" dirty="0">
                    <a:latin typeface="Times New Roman" panose="02020603050405020304" pitchFamily="18" charset="0"/>
                    <a:cs typeface="Times New Roman" panose="02020603050405020304" pitchFamily="18" charset="0"/>
                  </a:rPr>
                  <a:t>.</a:t>
                </a:r>
              </a:p>
            </p:txBody>
          </p:sp>
        </mc:Choice>
        <mc:Fallback xmlns="">
          <p:sp>
            <p:nvSpPr>
              <p:cNvPr id="5" name="Rectangle 4"/>
              <p:cNvSpPr>
                <a:spLocks noRot="1" noChangeAspect="1" noMove="1" noResize="1" noEditPoints="1" noAdjustHandles="1" noChangeArrowheads="1" noChangeShapeType="1" noTextEdit="1"/>
              </p:cNvSpPr>
              <p:nvPr/>
            </p:nvSpPr>
            <p:spPr>
              <a:xfrm>
                <a:off x="609600" y="5257800"/>
                <a:ext cx="8229600" cy="1077218"/>
              </a:xfrm>
              <a:prstGeom prst="rect">
                <a:avLst/>
              </a:prstGeom>
              <a:blipFill rotWithShape="0">
                <a:blip r:embed="rId4"/>
                <a:stretch>
                  <a:fillRect l="-1852" t="-7955" b="-17045"/>
                </a:stretch>
              </a:blipFill>
            </p:spPr>
            <p:txBody>
              <a:bodyPr/>
              <a:lstStyle/>
              <a:p>
                <a:r>
                  <a:rPr lang="en-GB">
                    <a:noFill/>
                  </a:rPr>
                  <a:t> </a:t>
                </a:r>
              </a:p>
            </p:txBody>
          </p:sp>
        </mc:Fallback>
      </mc:AlternateContent>
      <p:sp>
        <p:nvSpPr>
          <p:cNvPr id="2" name="Date Placeholder 1">
            <a:extLst>
              <a:ext uri="{FF2B5EF4-FFF2-40B4-BE49-F238E27FC236}">
                <a16:creationId xmlns:a16="http://schemas.microsoft.com/office/drawing/2014/main" id="{CF915ED6-242A-4CEB-A817-9E46C947C9A4}"/>
              </a:ext>
            </a:extLst>
          </p:cNvPr>
          <p:cNvSpPr>
            <a:spLocks noGrp="1"/>
          </p:cNvSpPr>
          <p:nvPr>
            <p:ph type="dt" sz="half" idx="10"/>
          </p:nvPr>
        </p:nvSpPr>
        <p:spPr/>
        <p:txBody>
          <a:bodyPr/>
          <a:lstStyle/>
          <a:p>
            <a:pPr>
              <a:defRPr/>
            </a:pPr>
            <a:fld id="{F6AA1191-60E8-43C0-AB91-E26EBE8FD2FD}" type="datetime5">
              <a:rPr lang="en-US" smtClean="0"/>
              <a:t>30-Dec-25</a:t>
            </a:fld>
            <a:endParaRPr lang="en-US"/>
          </a:p>
        </p:txBody>
      </p:sp>
      <p:sp>
        <p:nvSpPr>
          <p:cNvPr id="6" name="Footer Placeholder 5">
            <a:extLst>
              <a:ext uri="{FF2B5EF4-FFF2-40B4-BE49-F238E27FC236}">
                <a16:creationId xmlns:a16="http://schemas.microsoft.com/office/drawing/2014/main" id="{3B85263E-493D-4813-888A-4657191159C8}"/>
              </a:ext>
            </a:extLst>
          </p:cNvPr>
          <p:cNvSpPr>
            <a:spLocks noGrp="1"/>
          </p:cNvSpPr>
          <p:nvPr>
            <p:ph type="ftr" sz="quarter" idx="11"/>
          </p:nvPr>
        </p:nvSpPr>
        <p:spPr/>
        <p:txBody>
          <a:bodyPr/>
          <a:lstStyle/>
          <a:p>
            <a:pPr>
              <a:defRPr/>
            </a:pPr>
            <a:r>
              <a:rPr lang="en-US"/>
              <a:t>T. Mayooran</a:t>
            </a:r>
          </a:p>
        </p:txBody>
      </p:sp>
      <p:sp>
        <p:nvSpPr>
          <p:cNvPr id="7" name="Slide Number Placeholder 6">
            <a:extLst>
              <a:ext uri="{FF2B5EF4-FFF2-40B4-BE49-F238E27FC236}">
                <a16:creationId xmlns:a16="http://schemas.microsoft.com/office/drawing/2014/main" id="{43DF4528-1A14-43D3-B0D0-626FBFA7CE1E}"/>
              </a:ext>
            </a:extLst>
          </p:cNvPr>
          <p:cNvSpPr>
            <a:spLocks noGrp="1"/>
          </p:cNvSpPr>
          <p:nvPr>
            <p:ph type="sldNum" sz="quarter" idx="12"/>
          </p:nvPr>
        </p:nvSpPr>
        <p:spPr/>
        <p:txBody>
          <a:bodyPr/>
          <a:lstStyle/>
          <a:p>
            <a:fld id="{906F6DFE-AA00-4BFD-9D61-CA29BB78DE22}" type="slidenum">
              <a:rPr lang="en-US" altLang="en-US" smtClean="0"/>
              <a:pPr/>
              <a:t>41</a:t>
            </a:fld>
            <a:endParaRPr lang="en-US" altLang="en-US"/>
          </a:p>
        </p:txBody>
      </p:sp>
    </p:spTree>
    <p:extLst>
      <p:ext uri="{BB962C8B-B14F-4D97-AF65-F5344CB8AC3E}">
        <p14:creationId xmlns:p14="http://schemas.microsoft.com/office/powerpoint/2010/main" val="420060875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09600" y="1524000"/>
                <a:ext cx="8229600" cy="4114800"/>
              </a:xfrm>
            </p:spPr>
            <p:txBody>
              <a:bodyPr/>
              <a:lstStyle/>
              <a:p>
                <a:pPr marL="0" indent="0">
                  <a:buNone/>
                </a:pPr>
                <a:r>
                  <a:rPr lang="en-IN" dirty="0">
                    <a:latin typeface="Times New Roman" panose="02020603050405020304" pitchFamily="18" charset="0"/>
                    <a:cs typeface="Times New Roman" panose="02020603050405020304" pitchFamily="18" charset="0"/>
                  </a:rPr>
                  <a:t>For this sampling distribution of </a:t>
                </a:r>
                <a14:m>
                  <m:oMath xmlns:m="http://schemas.openxmlformats.org/officeDocument/2006/math">
                    <m:acc>
                      <m:accPr>
                        <m:chr m:val="̅"/>
                        <m:ctrlPr>
                          <a:rPr lang="en-IN" i="1" smtClean="0">
                            <a:latin typeface="Cambria Math" panose="02040503050406030204" pitchFamily="18" charset="0"/>
                            <a:cs typeface="Times New Roman" panose="02020603050405020304" pitchFamily="18" charset="0"/>
                          </a:rPr>
                        </m:ctrlPr>
                      </m:accPr>
                      <m:e>
                        <m:r>
                          <a:rPr lang="en-GB" b="0" i="1" smtClean="0">
                            <a:latin typeface="Cambria Math" panose="02040503050406030204" pitchFamily="18" charset="0"/>
                            <a:cs typeface="Times New Roman" panose="02020603050405020304" pitchFamily="18" charset="0"/>
                          </a:rPr>
                          <m:t>𝑥</m:t>
                        </m:r>
                      </m:e>
                    </m:acc>
                  </m:oMath>
                </a14:m>
                <a:r>
                  <a:rPr lang="en-IN" dirty="0">
                    <a:latin typeface="Times New Roman" panose="02020603050405020304" pitchFamily="18" charset="0"/>
                    <a:cs typeface="Times New Roman" panose="02020603050405020304" pitchFamily="18" charset="0"/>
                  </a:rPr>
                  <a:t>, the population mean,</a:t>
                </a:r>
              </a:p>
              <a:p>
                <a:pPr marL="0" indent="0">
                  <a:buNone/>
                </a:pPr>
                <a14:m>
                  <m:oMathPara xmlns:m="http://schemas.openxmlformats.org/officeDocument/2006/math">
                    <m:oMathParaPr>
                      <m:jc m:val="left"/>
                    </m:oMathParaPr>
                    <m:oMath xmlns:m="http://schemas.openxmlformats.org/officeDocument/2006/math">
                      <m:sSub>
                        <m:sSubPr>
                          <m:ctrlPr>
                            <a:rPr lang="en-GB" sz="2800" i="1" smtClean="0">
                              <a:latin typeface="Cambria Math" panose="02040503050406030204" pitchFamily="18" charset="0"/>
                              <a:cs typeface="Times New Roman" panose="02020603050405020304" pitchFamily="18" charset="0"/>
                            </a:rPr>
                          </m:ctrlPr>
                        </m:sSubPr>
                        <m:e>
                          <m:r>
                            <a:rPr lang="en-GB" sz="2800" i="1" smtClean="0">
                              <a:latin typeface="Cambria Math" panose="02040503050406030204" pitchFamily="18" charset="0"/>
                              <a:ea typeface="Cambria Math" panose="02040503050406030204" pitchFamily="18" charset="0"/>
                              <a:cs typeface="Times New Roman" panose="02020603050405020304" pitchFamily="18" charset="0"/>
                            </a:rPr>
                            <m:t>𝜇</m:t>
                          </m:r>
                        </m:e>
                        <m:sub>
                          <m:acc>
                            <m:accPr>
                              <m:chr m:val="̅"/>
                              <m:ctrlPr>
                                <a:rPr lang="en-GB" sz="2800" i="1" smtClean="0">
                                  <a:latin typeface="Cambria Math" panose="02040503050406030204" pitchFamily="18" charset="0"/>
                                  <a:cs typeface="Times New Roman" panose="02020603050405020304" pitchFamily="18" charset="0"/>
                                </a:rPr>
                              </m:ctrlPr>
                            </m:accPr>
                            <m:e>
                              <m:r>
                                <a:rPr lang="en-GB" sz="2800" b="0" i="1" smtClean="0">
                                  <a:latin typeface="Cambria Math" panose="02040503050406030204" pitchFamily="18" charset="0"/>
                                  <a:cs typeface="Times New Roman" panose="02020603050405020304" pitchFamily="18" charset="0"/>
                                </a:rPr>
                                <m:t>𝑥</m:t>
                              </m:r>
                            </m:e>
                          </m:acc>
                        </m:sub>
                      </m:sSub>
                      <m:r>
                        <a:rPr lang="en-GB" sz="2800" b="0" i="1" smtClean="0">
                          <a:latin typeface="Cambria Math" panose="02040503050406030204" pitchFamily="18" charset="0"/>
                          <a:cs typeface="Times New Roman" panose="02020603050405020304" pitchFamily="18" charset="0"/>
                        </a:rPr>
                        <m:t>= </m:t>
                      </m:r>
                      <m:nary>
                        <m:naryPr>
                          <m:chr m:val="∑"/>
                          <m:subHide m:val="on"/>
                          <m:supHide m:val="on"/>
                          <m:ctrlPr>
                            <a:rPr lang="en-GB" sz="2800" b="0" i="1" smtClean="0">
                              <a:latin typeface="Cambria Math" panose="02040503050406030204" pitchFamily="18" charset="0"/>
                              <a:cs typeface="Times New Roman" panose="02020603050405020304" pitchFamily="18" charset="0"/>
                            </a:rPr>
                          </m:ctrlPr>
                        </m:naryPr>
                        <m:sub/>
                        <m:sup/>
                        <m:e>
                          <m:acc>
                            <m:accPr>
                              <m:chr m:val="̅"/>
                              <m:ctrlPr>
                                <a:rPr lang="en-GB" sz="2800" b="0" i="1" smtClean="0">
                                  <a:latin typeface="Cambria Math" panose="02040503050406030204" pitchFamily="18" charset="0"/>
                                  <a:cs typeface="Times New Roman" panose="02020603050405020304" pitchFamily="18" charset="0"/>
                                </a:rPr>
                              </m:ctrlPr>
                            </m:accPr>
                            <m:e>
                              <m:r>
                                <a:rPr lang="en-GB" sz="2800" b="0" i="1" smtClean="0">
                                  <a:latin typeface="Cambria Math" panose="02040503050406030204" pitchFamily="18" charset="0"/>
                                  <a:cs typeface="Times New Roman" panose="02020603050405020304" pitchFamily="18" charset="0"/>
                                </a:rPr>
                                <m:t>𝑥</m:t>
                              </m:r>
                            </m:e>
                          </m:acc>
                          <m:r>
                            <a:rPr lang="en-GB" sz="2800" b="0" i="1" smtClean="0">
                              <a:latin typeface="Cambria Math" panose="02040503050406030204" pitchFamily="18" charset="0"/>
                              <a:cs typeface="Times New Roman" panose="02020603050405020304" pitchFamily="18" charset="0"/>
                            </a:rPr>
                            <m:t>∗</m:t>
                          </m:r>
                          <m:r>
                            <a:rPr lang="en-GB" sz="2800" b="0" i="1" smtClean="0">
                              <a:latin typeface="Cambria Math" panose="02040503050406030204" pitchFamily="18" charset="0"/>
                              <a:cs typeface="Times New Roman" panose="02020603050405020304" pitchFamily="18" charset="0"/>
                            </a:rPr>
                            <m:t>𝑓</m:t>
                          </m:r>
                          <m:r>
                            <a:rPr lang="en-GB" sz="2800" b="0" i="1" smtClean="0">
                              <a:latin typeface="Cambria Math" panose="02040503050406030204" pitchFamily="18" charset="0"/>
                              <a:cs typeface="Times New Roman" panose="02020603050405020304" pitchFamily="18" charset="0"/>
                            </a:rPr>
                            <m:t>(</m:t>
                          </m:r>
                          <m:acc>
                            <m:accPr>
                              <m:chr m:val="̅"/>
                              <m:ctrlPr>
                                <a:rPr lang="en-GB" sz="2800" b="0" i="1" smtClean="0">
                                  <a:latin typeface="Cambria Math" panose="02040503050406030204" pitchFamily="18" charset="0"/>
                                  <a:cs typeface="Times New Roman" panose="02020603050405020304" pitchFamily="18" charset="0"/>
                                </a:rPr>
                              </m:ctrlPr>
                            </m:accPr>
                            <m:e>
                              <m:r>
                                <a:rPr lang="en-GB" sz="2800" b="0" i="1" smtClean="0">
                                  <a:latin typeface="Cambria Math" panose="02040503050406030204" pitchFamily="18" charset="0"/>
                                  <a:cs typeface="Times New Roman" panose="02020603050405020304" pitchFamily="18" charset="0"/>
                                </a:rPr>
                                <m:t>𝑥</m:t>
                              </m:r>
                            </m:e>
                          </m:acc>
                          <m:r>
                            <a:rPr lang="en-GB" sz="2800" b="0" i="1" smtClean="0">
                              <a:latin typeface="Cambria Math" panose="02040503050406030204" pitchFamily="18" charset="0"/>
                              <a:cs typeface="Times New Roman" panose="02020603050405020304" pitchFamily="18" charset="0"/>
                            </a:rPr>
                            <m:t>)</m:t>
                          </m:r>
                        </m:e>
                      </m:nary>
                      <m:r>
                        <a:rPr lang="en-GB" sz="2800" b="0" i="0" smtClean="0">
                          <a:latin typeface="Cambria Math" panose="02040503050406030204" pitchFamily="18" charset="0"/>
                          <a:cs typeface="Times New Roman" panose="02020603050405020304" pitchFamily="18" charset="0"/>
                        </a:rPr>
                        <m:t>=</m:t>
                      </m:r>
                      <m:r>
                        <a:rPr lang="en-GB" sz="2800" i="1">
                          <a:latin typeface="Cambria Math" panose="02040503050406030204" pitchFamily="18" charset="0"/>
                          <a:ea typeface="Cambria Math" panose="02040503050406030204" pitchFamily="18" charset="0"/>
                          <a:cs typeface="Times New Roman" panose="02020603050405020304" pitchFamily="18" charset="0"/>
                        </a:rPr>
                        <m:t>3.</m:t>
                      </m:r>
                      <m:r>
                        <a:rPr lang="en-GB" sz="2800" b="0" i="1" smtClean="0">
                          <a:latin typeface="Cambria Math" panose="02040503050406030204" pitchFamily="18" charset="0"/>
                          <a:ea typeface="Cambria Math" panose="02040503050406030204" pitchFamily="18" charset="0"/>
                          <a:cs typeface="Times New Roman" panose="02020603050405020304" pitchFamily="18" charset="0"/>
                        </a:rPr>
                        <m:t>0∗</m:t>
                      </m:r>
                      <m:f>
                        <m:fPr>
                          <m:ctrlPr>
                            <a:rPr lang="en-GB" sz="2800" i="1">
                              <a:latin typeface="Cambria Math" panose="02040503050406030204" pitchFamily="18" charset="0"/>
                              <a:ea typeface="Cambria Math" panose="02040503050406030204" pitchFamily="18" charset="0"/>
                              <a:cs typeface="Times New Roman" panose="02020603050405020304" pitchFamily="18" charset="0"/>
                            </a:rPr>
                          </m:ctrlPr>
                        </m:fPr>
                        <m:num>
                          <m:r>
                            <a:rPr lang="en-GB" sz="2800" i="1">
                              <a:latin typeface="Cambria Math" panose="02040503050406030204" pitchFamily="18" charset="0"/>
                              <a:ea typeface="Cambria Math" panose="02040503050406030204" pitchFamily="18" charset="0"/>
                              <a:cs typeface="Times New Roman" panose="02020603050405020304" pitchFamily="18" charset="0"/>
                            </a:rPr>
                            <m:t>1</m:t>
                          </m:r>
                        </m:num>
                        <m:den>
                          <m:r>
                            <a:rPr lang="en-GB" sz="2800" b="0" i="1" smtClean="0">
                              <a:latin typeface="Cambria Math" panose="02040503050406030204" pitchFamily="18" charset="0"/>
                              <a:ea typeface="Cambria Math" panose="02040503050406030204" pitchFamily="18" charset="0"/>
                              <a:cs typeface="Times New Roman" panose="02020603050405020304" pitchFamily="18" charset="0"/>
                            </a:rPr>
                            <m:t>2</m:t>
                          </m:r>
                          <m:r>
                            <a:rPr lang="en-GB" sz="2800" i="1">
                              <a:latin typeface="Cambria Math" panose="02040503050406030204" pitchFamily="18" charset="0"/>
                              <a:ea typeface="Cambria Math" panose="02040503050406030204" pitchFamily="18" charset="0"/>
                              <a:cs typeface="Times New Roman" panose="02020603050405020304" pitchFamily="18" charset="0"/>
                            </a:rPr>
                            <m:t>5</m:t>
                          </m:r>
                        </m:den>
                      </m:f>
                      <m:r>
                        <a:rPr lang="en-GB" sz="2800" i="1">
                          <a:latin typeface="Cambria Math" panose="02040503050406030204" pitchFamily="18" charset="0"/>
                          <a:ea typeface="Cambria Math" panose="02040503050406030204" pitchFamily="18" charset="0"/>
                          <a:cs typeface="Times New Roman" panose="02020603050405020304" pitchFamily="18" charset="0"/>
                        </a:rPr>
                        <m:t>+</m:t>
                      </m:r>
                      <m:r>
                        <a:rPr lang="en-GB" sz="2800" b="0" i="1" smtClean="0">
                          <a:latin typeface="Cambria Math" panose="02040503050406030204" pitchFamily="18" charset="0"/>
                          <a:ea typeface="Cambria Math" panose="02040503050406030204" pitchFamily="18" charset="0"/>
                          <a:cs typeface="Times New Roman" panose="02020603050405020304" pitchFamily="18" charset="0"/>
                        </a:rPr>
                        <m:t>3.5∗</m:t>
                      </m:r>
                      <m:f>
                        <m:fPr>
                          <m:ctrlPr>
                            <a:rPr lang="en-GB" sz="2800" i="1">
                              <a:latin typeface="Cambria Math" panose="02040503050406030204" pitchFamily="18" charset="0"/>
                              <a:ea typeface="Cambria Math" panose="02040503050406030204" pitchFamily="18" charset="0"/>
                              <a:cs typeface="Times New Roman" panose="02020603050405020304" pitchFamily="18" charset="0"/>
                            </a:rPr>
                          </m:ctrlPr>
                        </m:fPr>
                        <m:num>
                          <m:r>
                            <a:rPr lang="en-GB" sz="2800" b="0" i="1" smtClean="0">
                              <a:latin typeface="Cambria Math" panose="02040503050406030204" pitchFamily="18" charset="0"/>
                              <a:ea typeface="Cambria Math" panose="02040503050406030204" pitchFamily="18" charset="0"/>
                              <a:cs typeface="Times New Roman" panose="02020603050405020304" pitchFamily="18" charset="0"/>
                            </a:rPr>
                            <m:t>2</m:t>
                          </m:r>
                        </m:num>
                        <m:den>
                          <m:r>
                            <a:rPr lang="en-GB" sz="2800" b="0" i="1" smtClean="0">
                              <a:latin typeface="Cambria Math" panose="02040503050406030204" pitchFamily="18" charset="0"/>
                              <a:ea typeface="Cambria Math" panose="02040503050406030204" pitchFamily="18" charset="0"/>
                              <a:cs typeface="Times New Roman" panose="02020603050405020304" pitchFamily="18" charset="0"/>
                            </a:rPr>
                            <m:t>2</m:t>
                          </m:r>
                          <m:r>
                            <a:rPr lang="en-GB" sz="2800" i="1">
                              <a:latin typeface="Cambria Math" panose="02040503050406030204" pitchFamily="18" charset="0"/>
                              <a:ea typeface="Cambria Math" panose="02040503050406030204" pitchFamily="18" charset="0"/>
                              <a:cs typeface="Times New Roman" panose="02020603050405020304" pitchFamily="18" charset="0"/>
                            </a:rPr>
                            <m:t>5</m:t>
                          </m:r>
                        </m:den>
                      </m:f>
                      <m:r>
                        <a:rPr lang="en-GB" sz="2800" i="1">
                          <a:latin typeface="Cambria Math" panose="02040503050406030204" pitchFamily="18" charset="0"/>
                          <a:ea typeface="Cambria Math" panose="02040503050406030204" pitchFamily="18" charset="0"/>
                          <a:cs typeface="Times New Roman" panose="02020603050405020304" pitchFamily="18" charset="0"/>
                        </a:rPr>
                        <m:t>+</m:t>
                      </m:r>
                      <m:r>
                        <a:rPr lang="en-GB" sz="2800" b="0" i="1" smtClean="0">
                          <a:latin typeface="Cambria Math" panose="02040503050406030204" pitchFamily="18" charset="0"/>
                          <a:ea typeface="Cambria Math" panose="02040503050406030204" pitchFamily="18" charset="0"/>
                          <a:cs typeface="Times New Roman" panose="02020603050405020304" pitchFamily="18" charset="0"/>
                        </a:rPr>
                        <m:t>4.0∗</m:t>
                      </m:r>
                      <m:f>
                        <m:fPr>
                          <m:ctrlPr>
                            <a:rPr lang="en-GB" sz="2800" i="1">
                              <a:latin typeface="Cambria Math" panose="02040503050406030204" pitchFamily="18" charset="0"/>
                              <a:ea typeface="Cambria Math" panose="02040503050406030204" pitchFamily="18" charset="0"/>
                              <a:cs typeface="Times New Roman" panose="02020603050405020304" pitchFamily="18" charset="0"/>
                            </a:rPr>
                          </m:ctrlPr>
                        </m:fPr>
                        <m:num>
                          <m:r>
                            <a:rPr lang="en-GB" sz="2800" i="1">
                              <a:latin typeface="Cambria Math" panose="02040503050406030204" pitchFamily="18" charset="0"/>
                              <a:ea typeface="Cambria Math" panose="02040503050406030204" pitchFamily="18" charset="0"/>
                              <a:cs typeface="Times New Roman" panose="02020603050405020304" pitchFamily="18" charset="0"/>
                            </a:rPr>
                            <m:t>1</m:t>
                          </m:r>
                        </m:num>
                        <m:den>
                          <m:r>
                            <a:rPr lang="en-GB" sz="2800" b="0" i="1" smtClean="0">
                              <a:latin typeface="Cambria Math" panose="02040503050406030204" pitchFamily="18" charset="0"/>
                              <a:ea typeface="Cambria Math" panose="02040503050406030204" pitchFamily="18" charset="0"/>
                              <a:cs typeface="Times New Roman" panose="02020603050405020304" pitchFamily="18" charset="0"/>
                            </a:rPr>
                            <m:t>2</m:t>
                          </m:r>
                          <m:r>
                            <a:rPr lang="en-GB" sz="2800" i="1">
                              <a:latin typeface="Cambria Math" panose="02040503050406030204" pitchFamily="18" charset="0"/>
                              <a:ea typeface="Cambria Math" panose="02040503050406030204" pitchFamily="18" charset="0"/>
                              <a:cs typeface="Times New Roman" panose="02020603050405020304" pitchFamily="18" charset="0"/>
                            </a:rPr>
                            <m:t>5</m:t>
                          </m:r>
                        </m:den>
                      </m:f>
                      <m:r>
                        <a:rPr lang="en-GB" sz="2800" b="0" i="1" smtClean="0">
                          <a:latin typeface="Cambria Math" panose="02040503050406030204" pitchFamily="18" charset="0"/>
                          <a:ea typeface="Cambria Math" panose="02040503050406030204" pitchFamily="18" charset="0"/>
                          <a:cs typeface="Times New Roman" panose="02020603050405020304" pitchFamily="18" charset="0"/>
                        </a:rPr>
                        <m:t>+4.5</m:t>
                      </m:r>
                      <m:r>
                        <a:rPr lang="en-GB" sz="2800" i="1">
                          <a:latin typeface="Cambria Math" panose="02040503050406030204" pitchFamily="18" charset="0"/>
                          <a:ea typeface="Cambria Math" panose="02040503050406030204" pitchFamily="18" charset="0"/>
                          <a:cs typeface="Times New Roman" panose="02020603050405020304" pitchFamily="18" charset="0"/>
                        </a:rPr>
                        <m:t>∗</m:t>
                      </m:r>
                      <m:f>
                        <m:fPr>
                          <m:ctrlPr>
                            <a:rPr lang="en-GB" sz="2800" i="1">
                              <a:latin typeface="Cambria Math" panose="02040503050406030204" pitchFamily="18" charset="0"/>
                              <a:ea typeface="Cambria Math" panose="02040503050406030204" pitchFamily="18" charset="0"/>
                              <a:cs typeface="Times New Roman" panose="02020603050405020304" pitchFamily="18" charset="0"/>
                            </a:rPr>
                          </m:ctrlPr>
                        </m:fPr>
                        <m:num>
                          <m:r>
                            <a:rPr lang="en-GB" sz="2800" b="0" i="1" smtClean="0">
                              <a:latin typeface="Cambria Math" panose="02040503050406030204" pitchFamily="18" charset="0"/>
                              <a:ea typeface="Cambria Math" panose="02040503050406030204" pitchFamily="18" charset="0"/>
                              <a:cs typeface="Times New Roman" panose="02020603050405020304" pitchFamily="18" charset="0"/>
                            </a:rPr>
                            <m:t>2</m:t>
                          </m:r>
                        </m:num>
                        <m:den>
                          <m:r>
                            <a:rPr lang="en-GB" sz="2800" i="1">
                              <a:latin typeface="Cambria Math" panose="02040503050406030204" pitchFamily="18" charset="0"/>
                              <a:ea typeface="Cambria Math" panose="02040503050406030204" pitchFamily="18" charset="0"/>
                              <a:cs typeface="Times New Roman" panose="02020603050405020304" pitchFamily="18" charset="0"/>
                            </a:rPr>
                            <m:t>25</m:t>
                          </m:r>
                        </m:den>
                      </m:f>
                      <m:r>
                        <a:rPr lang="en-GB" sz="2800" i="1">
                          <a:latin typeface="Cambria Math" panose="02040503050406030204" pitchFamily="18" charset="0"/>
                          <a:ea typeface="Cambria Math" panose="02040503050406030204" pitchFamily="18" charset="0"/>
                          <a:cs typeface="Times New Roman" panose="02020603050405020304" pitchFamily="18" charset="0"/>
                        </a:rPr>
                        <m:t>+5</m:t>
                      </m:r>
                      <m:r>
                        <a:rPr lang="en-GB" sz="2800" b="0" i="1" smtClean="0">
                          <a:latin typeface="Cambria Math" panose="02040503050406030204" pitchFamily="18" charset="0"/>
                          <a:ea typeface="Cambria Math" panose="02040503050406030204" pitchFamily="18" charset="0"/>
                          <a:cs typeface="Times New Roman" panose="02020603050405020304" pitchFamily="18" charset="0"/>
                        </a:rPr>
                        <m:t>.0</m:t>
                      </m:r>
                      <m:r>
                        <a:rPr lang="en-GB" sz="2800" i="1">
                          <a:latin typeface="Cambria Math" panose="02040503050406030204" pitchFamily="18" charset="0"/>
                          <a:ea typeface="Cambria Math" panose="02040503050406030204" pitchFamily="18" charset="0"/>
                          <a:cs typeface="Times New Roman" panose="02020603050405020304" pitchFamily="18" charset="0"/>
                        </a:rPr>
                        <m:t>∗</m:t>
                      </m:r>
                      <m:f>
                        <m:fPr>
                          <m:ctrlPr>
                            <a:rPr lang="en-GB" sz="2800" i="1">
                              <a:latin typeface="Cambria Math" panose="02040503050406030204" pitchFamily="18" charset="0"/>
                              <a:ea typeface="Cambria Math" panose="02040503050406030204" pitchFamily="18" charset="0"/>
                              <a:cs typeface="Times New Roman" panose="02020603050405020304" pitchFamily="18" charset="0"/>
                            </a:rPr>
                          </m:ctrlPr>
                        </m:fPr>
                        <m:num>
                          <m:r>
                            <a:rPr lang="en-GB" sz="2800" b="0" i="1" smtClean="0">
                              <a:latin typeface="Cambria Math" panose="02040503050406030204" pitchFamily="18" charset="0"/>
                              <a:ea typeface="Cambria Math" panose="02040503050406030204" pitchFamily="18" charset="0"/>
                              <a:cs typeface="Times New Roman" panose="02020603050405020304" pitchFamily="18" charset="0"/>
                            </a:rPr>
                            <m:t>4</m:t>
                          </m:r>
                        </m:num>
                        <m:den>
                          <m:r>
                            <a:rPr lang="en-GB" sz="2800" i="1">
                              <a:latin typeface="Cambria Math" panose="02040503050406030204" pitchFamily="18" charset="0"/>
                              <a:ea typeface="Cambria Math" panose="02040503050406030204" pitchFamily="18" charset="0"/>
                              <a:cs typeface="Times New Roman" panose="02020603050405020304" pitchFamily="18" charset="0"/>
                            </a:rPr>
                            <m:t>25</m:t>
                          </m:r>
                        </m:den>
                      </m:f>
                      <m:r>
                        <a:rPr lang="en-GB" sz="2800" i="1">
                          <a:latin typeface="Cambria Math" panose="02040503050406030204" pitchFamily="18" charset="0"/>
                          <a:ea typeface="Cambria Math" panose="02040503050406030204" pitchFamily="18" charset="0"/>
                          <a:cs typeface="Times New Roman" panose="02020603050405020304" pitchFamily="18" charset="0"/>
                        </a:rPr>
                        <m:t>+</m:t>
                      </m:r>
                      <m:r>
                        <a:rPr lang="en-GB" sz="2800" b="0" i="1" smtClean="0">
                          <a:latin typeface="Cambria Math" panose="02040503050406030204" pitchFamily="18" charset="0"/>
                          <a:ea typeface="Cambria Math" panose="02040503050406030204" pitchFamily="18" charset="0"/>
                          <a:cs typeface="Times New Roman" panose="02020603050405020304" pitchFamily="18" charset="0"/>
                        </a:rPr>
                        <m:t>5.5</m:t>
                      </m:r>
                      <m:r>
                        <a:rPr lang="en-GB" sz="2800" i="1">
                          <a:latin typeface="Cambria Math" panose="02040503050406030204" pitchFamily="18" charset="0"/>
                          <a:ea typeface="Cambria Math" panose="02040503050406030204" pitchFamily="18" charset="0"/>
                          <a:cs typeface="Times New Roman" panose="02020603050405020304" pitchFamily="18" charset="0"/>
                        </a:rPr>
                        <m:t>∗</m:t>
                      </m:r>
                      <m:f>
                        <m:fPr>
                          <m:ctrlPr>
                            <a:rPr lang="en-GB" sz="2800" i="1">
                              <a:latin typeface="Cambria Math" panose="02040503050406030204" pitchFamily="18" charset="0"/>
                              <a:ea typeface="Cambria Math" panose="02040503050406030204" pitchFamily="18" charset="0"/>
                              <a:cs typeface="Times New Roman" panose="02020603050405020304" pitchFamily="18" charset="0"/>
                            </a:rPr>
                          </m:ctrlPr>
                        </m:fPr>
                        <m:num>
                          <m:r>
                            <a:rPr lang="en-GB" sz="2800" b="0" i="1" smtClean="0">
                              <a:latin typeface="Cambria Math" panose="02040503050406030204" pitchFamily="18" charset="0"/>
                              <a:ea typeface="Cambria Math" panose="02040503050406030204" pitchFamily="18" charset="0"/>
                              <a:cs typeface="Times New Roman" panose="02020603050405020304" pitchFamily="18" charset="0"/>
                            </a:rPr>
                            <m:t>2</m:t>
                          </m:r>
                        </m:num>
                        <m:den>
                          <m:r>
                            <a:rPr lang="en-GB" sz="2800" i="1">
                              <a:latin typeface="Cambria Math" panose="02040503050406030204" pitchFamily="18" charset="0"/>
                              <a:ea typeface="Cambria Math" panose="02040503050406030204" pitchFamily="18" charset="0"/>
                              <a:cs typeface="Times New Roman" panose="02020603050405020304" pitchFamily="18" charset="0"/>
                            </a:rPr>
                            <m:t>25</m:t>
                          </m:r>
                        </m:den>
                      </m:f>
                      <m:r>
                        <a:rPr lang="en-GB" sz="2800">
                          <a:latin typeface="Cambria Math" panose="02040503050406030204" pitchFamily="18" charset="0"/>
                          <a:ea typeface="Cambria Math" panose="02040503050406030204" pitchFamily="18" charset="0"/>
                          <a:cs typeface="Times New Roman" panose="02020603050405020304" pitchFamily="18" charset="0"/>
                        </a:rPr>
                        <m:t>+</m:t>
                      </m:r>
                      <m:r>
                        <a:rPr lang="en-GB" sz="2800" b="0" i="1" smtClean="0">
                          <a:latin typeface="Cambria Math" panose="02040503050406030204" pitchFamily="18" charset="0"/>
                          <a:ea typeface="Cambria Math" panose="02040503050406030204" pitchFamily="18" charset="0"/>
                          <a:cs typeface="Times New Roman" panose="02020603050405020304" pitchFamily="18" charset="0"/>
                        </a:rPr>
                        <m:t>6.0</m:t>
                      </m:r>
                      <m:r>
                        <a:rPr lang="en-GB" sz="2800" i="1">
                          <a:latin typeface="Cambria Math" panose="02040503050406030204" pitchFamily="18" charset="0"/>
                          <a:ea typeface="Cambria Math" panose="02040503050406030204" pitchFamily="18" charset="0"/>
                          <a:cs typeface="Times New Roman" panose="02020603050405020304" pitchFamily="18" charset="0"/>
                        </a:rPr>
                        <m:t>∗</m:t>
                      </m:r>
                      <m:f>
                        <m:fPr>
                          <m:ctrlPr>
                            <a:rPr lang="en-GB" sz="2800" i="1">
                              <a:latin typeface="Cambria Math" panose="02040503050406030204" pitchFamily="18" charset="0"/>
                              <a:ea typeface="Cambria Math" panose="02040503050406030204" pitchFamily="18" charset="0"/>
                              <a:cs typeface="Times New Roman" panose="02020603050405020304" pitchFamily="18" charset="0"/>
                            </a:rPr>
                          </m:ctrlPr>
                        </m:fPr>
                        <m:num>
                          <m:r>
                            <a:rPr lang="en-GB" sz="2800" b="0" i="1" smtClean="0">
                              <a:latin typeface="Cambria Math" panose="02040503050406030204" pitchFamily="18" charset="0"/>
                              <a:ea typeface="Cambria Math" panose="02040503050406030204" pitchFamily="18" charset="0"/>
                              <a:cs typeface="Times New Roman" panose="02020603050405020304" pitchFamily="18" charset="0"/>
                            </a:rPr>
                            <m:t>3</m:t>
                          </m:r>
                        </m:num>
                        <m:den>
                          <m:r>
                            <a:rPr lang="en-GB" sz="2800" i="1">
                              <a:latin typeface="Cambria Math" panose="02040503050406030204" pitchFamily="18" charset="0"/>
                              <a:ea typeface="Cambria Math" panose="02040503050406030204" pitchFamily="18" charset="0"/>
                              <a:cs typeface="Times New Roman" panose="02020603050405020304" pitchFamily="18" charset="0"/>
                            </a:rPr>
                            <m:t>25</m:t>
                          </m:r>
                        </m:den>
                      </m:f>
                      <m:r>
                        <a:rPr lang="en-GB" sz="2800" b="0" i="1" smtClean="0">
                          <a:latin typeface="Cambria Math" panose="02040503050406030204" pitchFamily="18" charset="0"/>
                          <a:ea typeface="Cambria Math" panose="02040503050406030204" pitchFamily="18" charset="0"/>
                          <a:cs typeface="Times New Roman" panose="02020603050405020304" pitchFamily="18" charset="0"/>
                        </a:rPr>
                        <m:t>+6</m:t>
                      </m:r>
                      <m:r>
                        <a:rPr lang="en-GB" sz="2800" i="1">
                          <a:latin typeface="Cambria Math" panose="02040503050406030204" pitchFamily="18" charset="0"/>
                          <a:ea typeface="Cambria Math" panose="02040503050406030204" pitchFamily="18" charset="0"/>
                          <a:cs typeface="Times New Roman" panose="02020603050405020304" pitchFamily="18" charset="0"/>
                        </a:rPr>
                        <m:t>.5∗</m:t>
                      </m:r>
                      <m:f>
                        <m:fPr>
                          <m:ctrlPr>
                            <a:rPr lang="en-GB" sz="2800" i="1">
                              <a:latin typeface="Cambria Math" panose="02040503050406030204" pitchFamily="18" charset="0"/>
                              <a:ea typeface="Cambria Math" panose="02040503050406030204" pitchFamily="18" charset="0"/>
                              <a:cs typeface="Times New Roman" panose="02020603050405020304" pitchFamily="18" charset="0"/>
                            </a:rPr>
                          </m:ctrlPr>
                        </m:fPr>
                        <m:num>
                          <m:r>
                            <a:rPr lang="en-GB" sz="2800" b="0" i="1" smtClean="0">
                              <a:latin typeface="Cambria Math" panose="02040503050406030204" pitchFamily="18" charset="0"/>
                              <a:ea typeface="Cambria Math" panose="02040503050406030204" pitchFamily="18" charset="0"/>
                              <a:cs typeface="Times New Roman" panose="02020603050405020304" pitchFamily="18" charset="0"/>
                            </a:rPr>
                            <m:t>4</m:t>
                          </m:r>
                        </m:num>
                        <m:den>
                          <m:r>
                            <a:rPr lang="en-GB" sz="2800" i="1">
                              <a:latin typeface="Cambria Math" panose="02040503050406030204" pitchFamily="18" charset="0"/>
                              <a:ea typeface="Cambria Math" panose="02040503050406030204" pitchFamily="18" charset="0"/>
                              <a:cs typeface="Times New Roman" panose="02020603050405020304" pitchFamily="18" charset="0"/>
                            </a:rPr>
                            <m:t>25</m:t>
                          </m:r>
                        </m:den>
                      </m:f>
                      <m:r>
                        <a:rPr lang="en-GB" sz="2800" i="1">
                          <a:latin typeface="Cambria Math" panose="02040503050406030204" pitchFamily="18" charset="0"/>
                          <a:ea typeface="Cambria Math" panose="02040503050406030204" pitchFamily="18" charset="0"/>
                          <a:cs typeface="Times New Roman" panose="02020603050405020304" pitchFamily="18" charset="0"/>
                        </a:rPr>
                        <m:t>+</m:t>
                      </m:r>
                      <m:r>
                        <a:rPr lang="en-GB" sz="2800" b="0" i="1" smtClean="0">
                          <a:latin typeface="Cambria Math" panose="02040503050406030204" pitchFamily="18" charset="0"/>
                          <a:ea typeface="Cambria Math" panose="02040503050406030204" pitchFamily="18" charset="0"/>
                          <a:cs typeface="Times New Roman" panose="02020603050405020304" pitchFamily="18" charset="0"/>
                        </a:rPr>
                        <m:t>7</m:t>
                      </m:r>
                      <m:r>
                        <a:rPr lang="en-GB" sz="2800" i="1">
                          <a:latin typeface="Cambria Math" panose="02040503050406030204" pitchFamily="18" charset="0"/>
                          <a:ea typeface="Cambria Math" panose="02040503050406030204" pitchFamily="18" charset="0"/>
                          <a:cs typeface="Times New Roman" panose="02020603050405020304" pitchFamily="18" charset="0"/>
                        </a:rPr>
                        <m:t>.0∗</m:t>
                      </m:r>
                      <m:f>
                        <m:fPr>
                          <m:ctrlPr>
                            <a:rPr lang="en-GB" sz="2800" i="1">
                              <a:latin typeface="Cambria Math" panose="02040503050406030204" pitchFamily="18" charset="0"/>
                              <a:ea typeface="Cambria Math" panose="02040503050406030204" pitchFamily="18" charset="0"/>
                              <a:cs typeface="Times New Roman" panose="02020603050405020304" pitchFamily="18" charset="0"/>
                            </a:rPr>
                          </m:ctrlPr>
                        </m:fPr>
                        <m:num>
                          <m:r>
                            <a:rPr lang="en-GB" sz="2800" b="0" i="1" smtClean="0">
                              <a:latin typeface="Cambria Math" panose="02040503050406030204" pitchFamily="18" charset="0"/>
                              <a:ea typeface="Cambria Math" panose="02040503050406030204" pitchFamily="18" charset="0"/>
                              <a:cs typeface="Times New Roman" panose="02020603050405020304" pitchFamily="18" charset="0"/>
                            </a:rPr>
                            <m:t>1</m:t>
                          </m:r>
                        </m:num>
                        <m:den>
                          <m:r>
                            <a:rPr lang="en-GB" sz="2800" i="1">
                              <a:latin typeface="Cambria Math" panose="02040503050406030204" pitchFamily="18" charset="0"/>
                              <a:ea typeface="Cambria Math" panose="02040503050406030204" pitchFamily="18" charset="0"/>
                              <a:cs typeface="Times New Roman" panose="02020603050405020304" pitchFamily="18" charset="0"/>
                            </a:rPr>
                            <m:t>25</m:t>
                          </m:r>
                        </m:den>
                      </m:f>
                      <m:r>
                        <a:rPr lang="en-GB" sz="2800" i="1">
                          <a:latin typeface="Cambria Math" panose="02040503050406030204" pitchFamily="18" charset="0"/>
                          <a:ea typeface="Cambria Math" panose="02040503050406030204" pitchFamily="18" charset="0"/>
                          <a:cs typeface="Times New Roman" panose="02020603050405020304" pitchFamily="18" charset="0"/>
                        </a:rPr>
                        <m:t>+</m:t>
                      </m:r>
                      <m:r>
                        <a:rPr lang="en-GB" sz="2800" b="0" i="1" smtClean="0">
                          <a:latin typeface="Cambria Math" panose="02040503050406030204" pitchFamily="18" charset="0"/>
                          <a:ea typeface="Cambria Math" panose="02040503050406030204" pitchFamily="18" charset="0"/>
                          <a:cs typeface="Times New Roman" panose="02020603050405020304" pitchFamily="18" charset="0"/>
                        </a:rPr>
                        <m:t>7</m:t>
                      </m:r>
                      <m:r>
                        <a:rPr lang="en-GB" sz="2800" i="1">
                          <a:latin typeface="Cambria Math" panose="02040503050406030204" pitchFamily="18" charset="0"/>
                          <a:ea typeface="Cambria Math" panose="02040503050406030204" pitchFamily="18" charset="0"/>
                          <a:cs typeface="Times New Roman" panose="02020603050405020304" pitchFamily="18" charset="0"/>
                        </a:rPr>
                        <m:t>.5∗</m:t>
                      </m:r>
                      <m:f>
                        <m:fPr>
                          <m:ctrlPr>
                            <a:rPr lang="en-GB" sz="2800" i="1">
                              <a:latin typeface="Cambria Math" panose="02040503050406030204" pitchFamily="18" charset="0"/>
                              <a:ea typeface="Cambria Math" panose="02040503050406030204" pitchFamily="18" charset="0"/>
                              <a:cs typeface="Times New Roman" panose="02020603050405020304" pitchFamily="18" charset="0"/>
                            </a:rPr>
                          </m:ctrlPr>
                        </m:fPr>
                        <m:num>
                          <m:r>
                            <a:rPr lang="en-GB" sz="2800" b="0" i="1" smtClean="0">
                              <a:latin typeface="Cambria Math" panose="02040503050406030204" pitchFamily="18" charset="0"/>
                              <a:ea typeface="Cambria Math" panose="02040503050406030204" pitchFamily="18" charset="0"/>
                              <a:cs typeface="Times New Roman" panose="02020603050405020304" pitchFamily="18" charset="0"/>
                            </a:rPr>
                            <m:t>2</m:t>
                          </m:r>
                        </m:num>
                        <m:den>
                          <m:r>
                            <a:rPr lang="en-GB" sz="2800" i="1">
                              <a:latin typeface="Cambria Math" panose="02040503050406030204" pitchFamily="18" charset="0"/>
                              <a:ea typeface="Cambria Math" panose="02040503050406030204" pitchFamily="18" charset="0"/>
                              <a:cs typeface="Times New Roman" panose="02020603050405020304" pitchFamily="18" charset="0"/>
                            </a:rPr>
                            <m:t>25</m:t>
                          </m:r>
                        </m:den>
                      </m:f>
                      <m:r>
                        <a:rPr lang="en-GB" sz="2800">
                          <a:latin typeface="Cambria Math" panose="02040503050406030204" pitchFamily="18" charset="0"/>
                          <a:ea typeface="Cambria Math" panose="02040503050406030204" pitchFamily="18" charset="0"/>
                          <a:cs typeface="Times New Roman" panose="02020603050405020304" pitchFamily="18" charset="0"/>
                        </a:rPr>
                        <m:t>+</m:t>
                      </m:r>
                      <m:r>
                        <a:rPr lang="en-GB" sz="2800" b="0" i="1" smtClean="0">
                          <a:latin typeface="Cambria Math" panose="02040503050406030204" pitchFamily="18" charset="0"/>
                          <a:ea typeface="Cambria Math" panose="02040503050406030204" pitchFamily="18" charset="0"/>
                          <a:cs typeface="Times New Roman" panose="02020603050405020304" pitchFamily="18" charset="0"/>
                        </a:rPr>
                        <m:t>8</m:t>
                      </m:r>
                      <m:r>
                        <a:rPr lang="en-GB" sz="2800" i="1">
                          <a:latin typeface="Cambria Math" panose="02040503050406030204" pitchFamily="18" charset="0"/>
                          <a:ea typeface="Cambria Math" panose="02040503050406030204" pitchFamily="18" charset="0"/>
                          <a:cs typeface="Times New Roman" panose="02020603050405020304" pitchFamily="18" charset="0"/>
                        </a:rPr>
                        <m:t>.0∗</m:t>
                      </m:r>
                      <m:f>
                        <m:fPr>
                          <m:ctrlPr>
                            <a:rPr lang="en-GB" sz="2800" i="1">
                              <a:latin typeface="Cambria Math" panose="02040503050406030204" pitchFamily="18" charset="0"/>
                              <a:ea typeface="Cambria Math" panose="02040503050406030204" pitchFamily="18" charset="0"/>
                              <a:cs typeface="Times New Roman" panose="02020603050405020304" pitchFamily="18" charset="0"/>
                            </a:rPr>
                          </m:ctrlPr>
                        </m:fPr>
                        <m:num>
                          <m:r>
                            <a:rPr lang="en-GB" sz="2800" i="1">
                              <a:latin typeface="Cambria Math" panose="02040503050406030204" pitchFamily="18" charset="0"/>
                              <a:ea typeface="Cambria Math" panose="02040503050406030204" pitchFamily="18" charset="0"/>
                              <a:cs typeface="Times New Roman" panose="02020603050405020304" pitchFamily="18" charset="0"/>
                            </a:rPr>
                            <m:t>2</m:t>
                          </m:r>
                        </m:num>
                        <m:den>
                          <m:r>
                            <a:rPr lang="en-GB" sz="2800" i="1">
                              <a:latin typeface="Cambria Math" panose="02040503050406030204" pitchFamily="18" charset="0"/>
                              <a:ea typeface="Cambria Math" panose="02040503050406030204" pitchFamily="18" charset="0"/>
                              <a:cs typeface="Times New Roman" panose="02020603050405020304" pitchFamily="18" charset="0"/>
                            </a:rPr>
                            <m:t>25</m:t>
                          </m:r>
                        </m:den>
                      </m:f>
                      <m:r>
                        <a:rPr lang="en-GB" sz="2800" b="0" i="1" smtClean="0">
                          <a:latin typeface="Cambria Math" panose="02040503050406030204" pitchFamily="18" charset="0"/>
                          <a:ea typeface="Cambria Math" panose="02040503050406030204" pitchFamily="18" charset="0"/>
                          <a:cs typeface="Times New Roman" panose="02020603050405020304" pitchFamily="18" charset="0"/>
                        </a:rPr>
                        <m:t>+9</m:t>
                      </m:r>
                      <m:r>
                        <a:rPr lang="en-GB" sz="2800" i="1">
                          <a:latin typeface="Cambria Math" panose="02040503050406030204" pitchFamily="18" charset="0"/>
                          <a:ea typeface="Cambria Math" panose="02040503050406030204" pitchFamily="18" charset="0"/>
                          <a:cs typeface="Times New Roman" panose="02020603050405020304" pitchFamily="18" charset="0"/>
                        </a:rPr>
                        <m:t>.0∗</m:t>
                      </m:r>
                      <m:f>
                        <m:fPr>
                          <m:ctrlPr>
                            <a:rPr lang="en-GB" sz="2800" i="1">
                              <a:latin typeface="Cambria Math" panose="02040503050406030204" pitchFamily="18" charset="0"/>
                              <a:ea typeface="Cambria Math" panose="02040503050406030204" pitchFamily="18" charset="0"/>
                              <a:cs typeface="Times New Roman" panose="02020603050405020304" pitchFamily="18" charset="0"/>
                            </a:rPr>
                          </m:ctrlPr>
                        </m:fPr>
                        <m:num>
                          <m:r>
                            <a:rPr lang="en-GB" sz="2800" b="0" i="1" smtClean="0">
                              <a:latin typeface="Cambria Math" panose="02040503050406030204" pitchFamily="18" charset="0"/>
                              <a:ea typeface="Cambria Math" panose="02040503050406030204" pitchFamily="18" charset="0"/>
                              <a:cs typeface="Times New Roman" panose="02020603050405020304" pitchFamily="18" charset="0"/>
                            </a:rPr>
                            <m:t>1</m:t>
                          </m:r>
                        </m:num>
                        <m:den>
                          <m:r>
                            <a:rPr lang="en-GB" sz="2800" i="1">
                              <a:latin typeface="Cambria Math" panose="02040503050406030204" pitchFamily="18" charset="0"/>
                              <a:ea typeface="Cambria Math" panose="02040503050406030204" pitchFamily="18" charset="0"/>
                              <a:cs typeface="Times New Roman" panose="02020603050405020304" pitchFamily="18" charset="0"/>
                            </a:rPr>
                            <m:t>25</m:t>
                          </m:r>
                        </m:den>
                      </m:f>
                      <m:r>
                        <a:rPr lang="en-GB" sz="2800" i="1">
                          <a:latin typeface="Cambria Math" panose="02040503050406030204" pitchFamily="18" charset="0"/>
                          <a:ea typeface="Cambria Math" panose="02040503050406030204" pitchFamily="18" charset="0"/>
                          <a:cs typeface="Times New Roman" panose="02020603050405020304" pitchFamily="18" charset="0"/>
                        </a:rPr>
                        <m:t>= </m:t>
                      </m:r>
                      <m:f>
                        <m:fPr>
                          <m:ctrlPr>
                            <a:rPr lang="en-GB" sz="2800" i="1">
                              <a:latin typeface="Cambria Math" panose="02040503050406030204" pitchFamily="18" charset="0"/>
                              <a:ea typeface="Cambria Math" panose="02040503050406030204" pitchFamily="18" charset="0"/>
                              <a:cs typeface="Times New Roman" panose="02020603050405020304" pitchFamily="18" charset="0"/>
                            </a:rPr>
                          </m:ctrlPr>
                        </m:fPr>
                        <m:num>
                          <m:r>
                            <a:rPr lang="en-GB" sz="2800" b="0" i="1" smtClean="0">
                              <a:latin typeface="Cambria Math" panose="02040503050406030204" pitchFamily="18" charset="0"/>
                              <a:ea typeface="Cambria Math" panose="02040503050406030204" pitchFamily="18" charset="0"/>
                              <a:cs typeface="Times New Roman" panose="02020603050405020304" pitchFamily="18" charset="0"/>
                            </a:rPr>
                            <m:t>145</m:t>
                          </m:r>
                        </m:num>
                        <m:den>
                          <m:r>
                            <a:rPr lang="en-GB" sz="2800" b="0" i="1" smtClean="0">
                              <a:latin typeface="Cambria Math" panose="02040503050406030204" pitchFamily="18" charset="0"/>
                              <a:ea typeface="Cambria Math" panose="02040503050406030204" pitchFamily="18" charset="0"/>
                              <a:cs typeface="Times New Roman" panose="02020603050405020304" pitchFamily="18" charset="0"/>
                            </a:rPr>
                            <m:t>2</m:t>
                          </m:r>
                          <m:r>
                            <a:rPr lang="en-GB" sz="2800" i="1">
                              <a:latin typeface="Cambria Math" panose="02040503050406030204" pitchFamily="18" charset="0"/>
                              <a:ea typeface="Cambria Math" panose="02040503050406030204" pitchFamily="18" charset="0"/>
                              <a:cs typeface="Times New Roman" panose="02020603050405020304" pitchFamily="18" charset="0"/>
                            </a:rPr>
                            <m:t>5</m:t>
                          </m:r>
                        </m:den>
                      </m:f>
                      <m:r>
                        <a:rPr lang="en-GB" sz="2800" i="1">
                          <a:latin typeface="Cambria Math" panose="02040503050406030204" pitchFamily="18" charset="0"/>
                          <a:ea typeface="Cambria Math" panose="02040503050406030204" pitchFamily="18" charset="0"/>
                          <a:cs typeface="Times New Roman" panose="02020603050405020304" pitchFamily="18" charset="0"/>
                        </a:rPr>
                        <m:t>=</m:t>
                      </m:r>
                      <m:r>
                        <a:rPr lang="en-GB" sz="2800" b="0" i="1" smtClean="0">
                          <a:latin typeface="Cambria Math" panose="02040503050406030204" pitchFamily="18" charset="0"/>
                          <a:ea typeface="Cambria Math" panose="02040503050406030204" pitchFamily="18" charset="0"/>
                          <a:cs typeface="Times New Roman" panose="02020603050405020304" pitchFamily="18" charset="0"/>
                        </a:rPr>
                        <m:t>5.8=</m:t>
                      </m:r>
                      <m:r>
                        <a:rPr lang="en-GB" sz="2800" b="0" i="1" smtClean="0">
                          <a:latin typeface="Cambria Math" panose="02040503050406030204" pitchFamily="18" charset="0"/>
                          <a:ea typeface="Cambria Math" panose="02040503050406030204" pitchFamily="18" charset="0"/>
                          <a:cs typeface="Times New Roman" panose="02020603050405020304" pitchFamily="18" charset="0"/>
                        </a:rPr>
                        <m:t>𝜇</m:t>
                      </m:r>
                    </m:oMath>
                  </m:oMathPara>
                </a14:m>
                <a:endParaRPr lang="en-GB" sz="2800" dirty="0">
                  <a:latin typeface="Times New Roman" panose="02020603050405020304" pitchFamily="18"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09600" y="1524000"/>
                <a:ext cx="8229600" cy="4114800"/>
              </a:xfrm>
              <a:blipFill rotWithShape="0">
                <a:blip r:embed="rId2"/>
                <a:stretch>
                  <a:fillRect l="-1852" t="-2074" b="-8593"/>
                </a:stretch>
              </a:blipFill>
            </p:spPr>
            <p:txBody>
              <a:bodyPr/>
              <a:lstStyle/>
              <a:p>
                <a:r>
                  <a:rPr lang="en-GB">
                    <a:noFill/>
                  </a:rPr>
                  <a:t> </a:t>
                </a:r>
              </a:p>
            </p:txBody>
          </p:sp>
        </mc:Fallback>
      </mc:AlternateContent>
      <p:sp>
        <p:nvSpPr>
          <p:cNvPr id="2" name="Date Placeholder 1">
            <a:extLst>
              <a:ext uri="{FF2B5EF4-FFF2-40B4-BE49-F238E27FC236}">
                <a16:creationId xmlns:a16="http://schemas.microsoft.com/office/drawing/2014/main" id="{BD606679-3F01-4A78-A916-BAB26AA344CF}"/>
              </a:ext>
            </a:extLst>
          </p:cNvPr>
          <p:cNvSpPr>
            <a:spLocks noGrp="1"/>
          </p:cNvSpPr>
          <p:nvPr>
            <p:ph type="dt" sz="half" idx="10"/>
          </p:nvPr>
        </p:nvSpPr>
        <p:spPr/>
        <p:txBody>
          <a:bodyPr/>
          <a:lstStyle/>
          <a:p>
            <a:pPr>
              <a:defRPr/>
            </a:pPr>
            <a:fld id="{B1909B04-0808-4668-99CB-05F961FC37C4}" type="datetime5">
              <a:rPr lang="en-US" smtClean="0"/>
              <a:t>30-Dec-25</a:t>
            </a:fld>
            <a:endParaRPr lang="en-US"/>
          </a:p>
        </p:txBody>
      </p:sp>
      <p:sp>
        <p:nvSpPr>
          <p:cNvPr id="4" name="Footer Placeholder 3">
            <a:extLst>
              <a:ext uri="{FF2B5EF4-FFF2-40B4-BE49-F238E27FC236}">
                <a16:creationId xmlns:a16="http://schemas.microsoft.com/office/drawing/2014/main" id="{4922D053-B847-43A8-9946-0511B2DA6EF0}"/>
              </a:ext>
            </a:extLst>
          </p:cNvPr>
          <p:cNvSpPr>
            <a:spLocks noGrp="1"/>
          </p:cNvSpPr>
          <p:nvPr>
            <p:ph type="ftr" sz="quarter" idx="11"/>
          </p:nvPr>
        </p:nvSpPr>
        <p:spPr/>
        <p:txBody>
          <a:bodyPr/>
          <a:lstStyle/>
          <a:p>
            <a:pPr>
              <a:defRPr/>
            </a:pPr>
            <a:r>
              <a:rPr lang="en-US"/>
              <a:t>T. Mayooran</a:t>
            </a:r>
          </a:p>
        </p:txBody>
      </p:sp>
      <p:sp>
        <p:nvSpPr>
          <p:cNvPr id="5" name="Slide Number Placeholder 4">
            <a:extLst>
              <a:ext uri="{FF2B5EF4-FFF2-40B4-BE49-F238E27FC236}">
                <a16:creationId xmlns:a16="http://schemas.microsoft.com/office/drawing/2014/main" id="{9D35843F-8097-49F2-BC89-2DA532CE9590}"/>
              </a:ext>
            </a:extLst>
          </p:cNvPr>
          <p:cNvSpPr>
            <a:spLocks noGrp="1"/>
          </p:cNvSpPr>
          <p:nvPr>
            <p:ph type="sldNum" sz="quarter" idx="12"/>
          </p:nvPr>
        </p:nvSpPr>
        <p:spPr/>
        <p:txBody>
          <a:bodyPr/>
          <a:lstStyle/>
          <a:p>
            <a:fld id="{906F6DFE-AA00-4BFD-9D61-CA29BB78DE22}" type="slidenum">
              <a:rPr lang="en-US" altLang="en-US" smtClean="0"/>
              <a:pPr/>
              <a:t>42</a:t>
            </a:fld>
            <a:endParaRPr lang="en-US" altLang="en-US"/>
          </a:p>
        </p:txBody>
      </p:sp>
    </p:spTree>
    <p:extLst>
      <p:ext uri="{BB962C8B-B14F-4D97-AF65-F5344CB8AC3E}">
        <p14:creationId xmlns:p14="http://schemas.microsoft.com/office/powerpoint/2010/main" val="288956551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09600" y="1524000"/>
                <a:ext cx="8229600" cy="4114800"/>
              </a:xfrm>
            </p:spPr>
            <p:txBody>
              <a:bodyPr/>
              <a:lstStyle/>
              <a:p>
                <a:pPr marL="0" indent="0">
                  <a:buNone/>
                </a:pPr>
                <a:r>
                  <a:rPr lang="en-IN" dirty="0">
                    <a:latin typeface="Times New Roman" panose="02020603050405020304" pitchFamily="18" charset="0"/>
                    <a:cs typeface="Times New Roman" panose="02020603050405020304" pitchFamily="18" charset="0"/>
                  </a:rPr>
                  <a:t>For this sampling distribution of </a:t>
                </a:r>
                <a14:m>
                  <m:oMath xmlns:m="http://schemas.openxmlformats.org/officeDocument/2006/math">
                    <m:acc>
                      <m:accPr>
                        <m:chr m:val="̅"/>
                        <m:ctrlPr>
                          <a:rPr lang="en-IN" i="1" smtClean="0">
                            <a:latin typeface="Cambria Math" panose="02040503050406030204" pitchFamily="18" charset="0"/>
                            <a:cs typeface="Times New Roman" panose="02020603050405020304" pitchFamily="18" charset="0"/>
                          </a:rPr>
                        </m:ctrlPr>
                      </m:accPr>
                      <m:e>
                        <m:r>
                          <a:rPr lang="en-GB" b="0" i="1" smtClean="0">
                            <a:latin typeface="Cambria Math" panose="02040503050406030204" pitchFamily="18" charset="0"/>
                            <a:cs typeface="Times New Roman" panose="02020603050405020304" pitchFamily="18" charset="0"/>
                          </a:rPr>
                          <m:t>𝑥</m:t>
                        </m:r>
                      </m:e>
                    </m:acc>
                  </m:oMath>
                </a14:m>
                <a:r>
                  <a:rPr lang="en-IN" dirty="0">
                    <a:latin typeface="Times New Roman" panose="02020603050405020304" pitchFamily="18" charset="0"/>
                    <a:cs typeface="Times New Roman" panose="02020603050405020304" pitchFamily="18" charset="0"/>
                  </a:rPr>
                  <a:t>, The</a:t>
                </a:r>
              </a:p>
              <a:p>
                <a:pPr marL="0" indent="0">
                  <a:buNone/>
                </a:pPr>
                <a:r>
                  <a:rPr lang="en-IN" dirty="0">
                    <a:latin typeface="Times New Roman" panose="02020603050405020304" pitchFamily="18" charset="0"/>
                    <a:cs typeface="Times New Roman" panose="02020603050405020304" pitchFamily="18" charset="0"/>
                  </a:rPr>
                  <a:t>population variance,</a:t>
                </a:r>
                <a:endParaRPr lang="en-GB" dirty="0">
                  <a:latin typeface="Times New Roman" panose="02020603050405020304" pitchFamily="18"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09600" y="1524000"/>
                <a:ext cx="8229600" cy="4114800"/>
              </a:xfrm>
              <a:blipFill rotWithShape="0">
                <a:blip r:embed="rId2"/>
                <a:stretch>
                  <a:fillRect l="-1852" t="-2074"/>
                </a:stretch>
              </a:blipFill>
            </p:spPr>
            <p:txBody>
              <a:bodyPr/>
              <a:lstStyle/>
              <a:p>
                <a:r>
                  <a:rPr lang="en-GB">
                    <a:noFill/>
                  </a:rPr>
                  <a:t> </a:t>
                </a:r>
              </a:p>
            </p:txBody>
          </p:sp>
        </mc:Fallback>
      </mc:AlternateContent>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800" y="2819400"/>
            <a:ext cx="7696200" cy="3620445"/>
          </a:xfrm>
          <a:prstGeom prst="rect">
            <a:avLst/>
          </a:prstGeom>
        </p:spPr>
      </p:pic>
      <p:sp>
        <p:nvSpPr>
          <p:cNvPr id="2" name="Date Placeholder 1">
            <a:extLst>
              <a:ext uri="{FF2B5EF4-FFF2-40B4-BE49-F238E27FC236}">
                <a16:creationId xmlns:a16="http://schemas.microsoft.com/office/drawing/2014/main" id="{61640022-5B2E-4407-82CD-C7D467A5C1D0}"/>
              </a:ext>
            </a:extLst>
          </p:cNvPr>
          <p:cNvSpPr>
            <a:spLocks noGrp="1"/>
          </p:cNvSpPr>
          <p:nvPr>
            <p:ph type="dt" sz="half" idx="10"/>
          </p:nvPr>
        </p:nvSpPr>
        <p:spPr/>
        <p:txBody>
          <a:bodyPr/>
          <a:lstStyle/>
          <a:p>
            <a:pPr>
              <a:defRPr/>
            </a:pPr>
            <a:fld id="{C8C8860D-F076-4A0F-ADF9-499DA70BD9FB}" type="datetime5">
              <a:rPr lang="en-US" smtClean="0"/>
              <a:t>30-Dec-25</a:t>
            </a:fld>
            <a:endParaRPr lang="en-US"/>
          </a:p>
        </p:txBody>
      </p:sp>
      <p:sp>
        <p:nvSpPr>
          <p:cNvPr id="5" name="Footer Placeholder 4">
            <a:extLst>
              <a:ext uri="{FF2B5EF4-FFF2-40B4-BE49-F238E27FC236}">
                <a16:creationId xmlns:a16="http://schemas.microsoft.com/office/drawing/2014/main" id="{36F71935-16C3-4F2A-827E-34804B4D57B2}"/>
              </a:ext>
            </a:extLst>
          </p:cNvPr>
          <p:cNvSpPr>
            <a:spLocks noGrp="1"/>
          </p:cNvSpPr>
          <p:nvPr>
            <p:ph type="ftr" sz="quarter" idx="11"/>
          </p:nvPr>
        </p:nvSpPr>
        <p:spPr/>
        <p:txBody>
          <a:bodyPr/>
          <a:lstStyle/>
          <a:p>
            <a:pPr>
              <a:defRPr/>
            </a:pPr>
            <a:r>
              <a:rPr lang="en-US"/>
              <a:t>T. Mayooran</a:t>
            </a:r>
          </a:p>
        </p:txBody>
      </p:sp>
      <p:sp>
        <p:nvSpPr>
          <p:cNvPr id="6" name="Slide Number Placeholder 5">
            <a:extLst>
              <a:ext uri="{FF2B5EF4-FFF2-40B4-BE49-F238E27FC236}">
                <a16:creationId xmlns:a16="http://schemas.microsoft.com/office/drawing/2014/main" id="{D03F2ED3-7D53-45F2-9CE5-8D8F14DA5457}"/>
              </a:ext>
            </a:extLst>
          </p:cNvPr>
          <p:cNvSpPr>
            <a:spLocks noGrp="1"/>
          </p:cNvSpPr>
          <p:nvPr>
            <p:ph type="sldNum" sz="quarter" idx="12"/>
          </p:nvPr>
        </p:nvSpPr>
        <p:spPr/>
        <p:txBody>
          <a:bodyPr/>
          <a:lstStyle/>
          <a:p>
            <a:fld id="{906F6DFE-AA00-4BFD-9D61-CA29BB78DE22}" type="slidenum">
              <a:rPr lang="en-US" altLang="en-US" smtClean="0"/>
              <a:pPr/>
              <a:t>43</a:t>
            </a:fld>
            <a:endParaRPr lang="en-US" altLang="en-US"/>
          </a:p>
        </p:txBody>
      </p:sp>
    </p:spTree>
    <p:extLst>
      <p:ext uri="{BB962C8B-B14F-4D97-AF65-F5344CB8AC3E}">
        <p14:creationId xmlns:p14="http://schemas.microsoft.com/office/powerpoint/2010/main" val="343723461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09600" y="1524000"/>
                <a:ext cx="8229600" cy="4114800"/>
              </a:xfrm>
            </p:spPr>
            <p:txBody>
              <a:bodyPr/>
              <a:lstStyle/>
              <a:p>
                <a:pPr marL="0" indent="0" algn="just">
                  <a:buNone/>
                </a:pPr>
                <a:r>
                  <a:rPr lang="en-IN" dirty="0">
                    <a:latin typeface="Times New Roman" panose="02020603050405020304" pitchFamily="18" charset="0"/>
                    <a:cs typeface="Times New Roman" panose="02020603050405020304" pitchFamily="18" charset="0"/>
                  </a:rPr>
                  <a:t>The same is true when the sampling is done from an infinite population without replacement. The demonstration has to take into consideration of changes in probabilities accordingly and is not shown here. </a:t>
                </a:r>
              </a:p>
              <a:p>
                <a:pPr marL="0" indent="0" algn="just">
                  <a:buNone/>
                </a:pPr>
                <a:r>
                  <a:rPr lang="en-IN" dirty="0">
                    <a:latin typeface="Times New Roman" panose="02020603050405020304" pitchFamily="18" charset="0"/>
                    <a:cs typeface="Times New Roman" panose="02020603050405020304" pitchFamily="18" charset="0"/>
                  </a:rPr>
                  <a:t>So, in general, </a:t>
                </a:r>
                <a14:m>
                  <m:oMath xmlns:m="http://schemas.openxmlformats.org/officeDocument/2006/math">
                    <m:sSub>
                      <m:sSubPr>
                        <m:ctrlPr>
                          <a:rPr lang="en-IN" i="1" smtClean="0">
                            <a:latin typeface="Cambria Math" panose="02040503050406030204" pitchFamily="18" charset="0"/>
                            <a:cs typeface="Times New Roman" panose="02020603050405020304" pitchFamily="18" charset="0"/>
                          </a:rPr>
                        </m:ctrlPr>
                      </m:sSubPr>
                      <m:e>
                        <m:r>
                          <a:rPr lang="en-IN" i="1" smtClean="0">
                            <a:latin typeface="Cambria Math" panose="02040503050406030204" pitchFamily="18" charset="0"/>
                            <a:ea typeface="Cambria Math" panose="02040503050406030204" pitchFamily="18" charset="0"/>
                            <a:cs typeface="Times New Roman" panose="02020603050405020304" pitchFamily="18" charset="0"/>
                          </a:rPr>
                          <m:t>𝜇</m:t>
                        </m:r>
                      </m:e>
                      <m:sub>
                        <m:acc>
                          <m:accPr>
                            <m:chr m:val="̅"/>
                            <m:ctrlPr>
                              <a:rPr lang="en-IN" i="1" smtClean="0">
                                <a:latin typeface="Cambria Math" panose="02040503050406030204" pitchFamily="18" charset="0"/>
                                <a:cs typeface="Times New Roman" panose="02020603050405020304" pitchFamily="18" charset="0"/>
                              </a:rPr>
                            </m:ctrlPr>
                          </m:accPr>
                          <m:e>
                            <m:r>
                              <a:rPr lang="en-GB" b="0" i="1" smtClean="0">
                                <a:latin typeface="Cambria Math" panose="02040503050406030204" pitchFamily="18" charset="0"/>
                                <a:cs typeface="Times New Roman" panose="02020603050405020304" pitchFamily="18" charset="0"/>
                              </a:rPr>
                              <m:t>𝑥</m:t>
                            </m:r>
                          </m:e>
                        </m:acc>
                      </m:sub>
                    </m:sSub>
                    <m:r>
                      <a:rPr lang="en-GB" b="0" i="1" smtClean="0">
                        <a:latin typeface="Cambria Math" panose="02040503050406030204" pitchFamily="18" charset="0"/>
                        <a:cs typeface="Times New Roman" panose="02020603050405020304" pitchFamily="18" charset="0"/>
                      </a:rPr>
                      <m:t>=</m:t>
                    </m:r>
                    <m:r>
                      <a:rPr lang="en-GB" b="0" i="1" smtClean="0">
                        <a:latin typeface="Cambria Math" panose="02040503050406030204" pitchFamily="18" charset="0"/>
                        <a:ea typeface="Cambria Math" panose="02040503050406030204" pitchFamily="18" charset="0"/>
                        <a:cs typeface="Times New Roman" panose="02020603050405020304" pitchFamily="18" charset="0"/>
                      </a:rPr>
                      <m:t>𝜇</m:t>
                    </m:r>
                    <m:r>
                      <a:rPr lang="en-GB" b="0" i="1" smtClean="0">
                        <a:latin typeface="Cambria Math" panose="02040503050406030204" pitchFamily="18" charset="0"/>
                        <a:ea typeface="Cambria Math" panose="02040503050406030204" pitchFamily="18" charset="0"/>
                        <a:cs typeface="Times New Roman" panose="02020603050405020304" pitchFamily="18" charset="0"/>
                      </a:rPr>
                      <m:t> </m:t>
                    </m:r>
                  </m:oMath>
                </a14:m>
                <a:r>
                  <a:rPr lang="en-IN" dirty="0">
                    <a:latin typeface="Times New Roman" panose="02020603050405020304" pitchFamily="18" charset="0"/>
                    <a:cs typeface="Times New Roman" panose="02020603050405020304" pitchFamily="18" charset="0"/>
                  </a:rPr>
                  <a:t>and </a:t>
                </a:r>
                <a14:m>
                  <m:oMath xmlns:m="http://schemas.openxmlformats.org/officeDocument/2006/math">
                    <m:sSubSup>
                      <m:sSubSupPr>
                        <m:ctrlPr>
                          <a:rPr lang="en-IN" i="1" smtClean="0">
                            <a:latin typeface="Cambria Math" panose="02040503050406030204" pitchFamily="18" charset="0"/>
                            <a:cs typeface="Times New Roman" panose="02020603050405020304" pitchFamily="18" charset="0"/>
                          </a:rPr>
                        </m:ctrlPr>
                      </m:sSubSupPr>
                      <m:e>
                        <m:r>
                          <a:rPr lang="en-IN" i="1" smtClean="0">
                            <a:latin typeface="Cambria Math" panose="02040503050406030204" pitchFamily="18" charset="0"/>
                            <a:ea typeface="Cambria Math" panose="02040503050406030204" pitchFamily="18" charset="0"/>
                            <a:cs typeface="Times New Roman" panose="02020603050405020304" pitchFamily="18" charset="0"/>
                          </a:rPr>
                          <m:t>𝜎</m:t>
                        </m:r>
                      </m:e>
                      <m:sub>
                        <m:acc>
                          <m:accPr>
                            <m:chr m:val="̅"/>
                            <m:ctrlPr>
                              <a:rPr lang="en-IN" i="1" smtClean="0">
                                <a:latin typeface="Cambria Math" panose="02040503050406030204" pitchFamily="18" charset="0"/>
                                <a:cs typeface="Times New Roman" panose="02020603050405020304" pitchFamily="18" charset="0"/>
                              </a:rPr>
                            </m:ctrlPr>
                          </m:accPr>
                          <m:e>
                            <m:r>
                              <a:rPr lang="en-GB" b="0" i="1" smtClean="0">
                                <a:latin typeface="Cambria Math" panose="02040503050406030204" pitchFamily="18" charset="0"/>
                                <a:cs typeface="Times New Roman" panose="02020603050405020304" pitchFamily="18" charset="0"/>
                              </a:rPr>
                              <m:t>𝑥</m:t>
                            </m:r>
                          </m:e>
                        </m:acc>
                      </m:sub>
                      <m:sup>
                        <m:r>
                          <a:rPr lang="en-GB" b="0" i="1" smtClean="0">
                            <a:latin typeface="Cambria Math" panose="02040503050406030204" pitchFamily="18" charset="0"/>
                            <a:cs typeface="Times New Roman" panose="02020603050405020304" pitchFamily="18" charset="0"/>
                          </a:rPr>
                          <m:t>2</m:t>
                        </m:r>
                      </m:sup>
                    </m:sSubSup>
                    <m:r>
                      <a:rPr lang="en-GB" b="0" i="1" smtClean="0">
                        <a:latin typeface="Cambria Math" panose="02040503050406030204" pitchFamily="18" charset="0"/>
                        <a:cs typeface="Times New Roman" panose="02020603050405020304" pitchFamily="18" charset="0"/>
                      </a:rPr>
                      <m:t>= </m:t>
                    </m:r>
                    <m:f>
                      <m:fPr>
                        <m:ctrlPr>
                          <a:rPr lang="en-GB" b="0" i="1" smtClean="0">
                            <a:latin typeface="Cambria Math" panose="02040503050406030204" pitchFamily="18" charset="0"/>
                            <a:cs typeface="Times New Roman" panose="02020603050405020304" pitchFamily="18" charset="0"/>
                          </a:rPr>
                        </m:ctrlPr>
                      </m:fPr>
                      <m:num>
                        <m:sSup>
                          <m:sSupPr>
                            <m:ctrlPr>
                              <a:rPr lang="en-GB" b="0" i="1" smtClean="0">
                                <a:latin typeface="Cambria Math" panose="02040503050406030204" pitchFamily="18" charset="0"/>
                                <a:cs typeface="Times New Roman" panose="02020603050405020304" pitchFamily="18" charset="0"/>
                              </a:rPr>
                            </m:ctrlPr>
                          </m:sSupPr>
                          <m:e>
                            <m:r>
                              <a:rPr lang="en-GB" b="0" i="1" smtClean="0">
                                <a:latin typeface="Cambria Math" panose="02040503050406030204" pitchFamily="18" charset="0"/>
                                <a:ea typeface="Cambria Math" panose="02040503050406030204" pitchFamily="18" charset="0"/>
                                <a:cs typeface="Times New Roman" panose="02020603050405020304" pitchFamily="18" charset="0"/>
                              </a:rPr>
                              <m:t>𝜎</m:t>
                            </m:r>
                          </m:e>
                          <m:sup>
                            <m:r>
                              <a:rPr lang="en-GB" b="0" i="1" smtClean="0">
                                <a:latin typeface="Cambria Math" panose="02040503050406030204" pitchFamily="18" charset="0"/>
                                <a:cs typeface="Times New Roman" panose="02020603050405020304" pitchFamily="18" charset="0"/>
                              </a:rPr>
                              <m:t>2</m:t>
                            </m:r>
                          </m:sup>
                        </m:sSup>
                      </m:num>
                      <m:den>
                        <m:r>
                          <a:rPr lang="en-GB" b="0" i="1" smtClean="0">
                            <a:latin typeface="Cambria Math" panose="02040503050406030204" pitchFamily="18" charset="0"/>
                            <a:cs typeface="Times New Roman" panose="02020603050405020304" pitchFamily="18" charset="0"/>
                          </a:rPr>
                          <m:t>𝑛</m:t>
                        </m:r>
                      </m:den>
                    </m:f>
                  </m:oMath>
                </a14:m>
                <a:r>
                  <a:rPr lang="en-IN" dirty="0">
                    <a:latin typeface="Times New Roman" panose="02020603050405020304" pitchFamily="18" charset="0"/>
                    <a:cs typeface="Times New Roman" panose="02020603050405020304" pitchFamily="18" charset="0"/>
                  </a:rPr>
                  <a:t> for sampling from an infinite population.</a:t>
                </a:r>
              </a:p>
              <a:p>
                <a:pPr marL="0" indent="0" algn="just">
                  <a:buNone/>
                </a:pPr>
                <a:endParaRPr lang="en-GB" dirty="0">
                  <a:latin typeface="Times New Roman" panose="02020603050405020304" pitchFamily="18"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09600" y="1524000"/>
                <a:ext cx="8229600" cy="4114800"/>
              </a:xfrm>
              <a:blipFill rotWithShape="0">
                <a:blip r:embed="rId2"/>
                <a:stretch>
                  <a:fillRect l="-1852" t="-2074" r="-1852" b="-296"/>
                </a:stretch>
              </a:blipFill>
            </p:spPr>
            <p:txBody>
              <a:bodyPr/>
              <a:lstStyle/>
              <a:p>
                <a:r>
                  <a:rPr lang="en-GB">
                    <a:noFill/>
                  </a:rPr>
                  <a:t> </a:t>
                </a:r>
              </a:p>
            </p:txBody>
          </p:sp>
        </mc:Fallback>
      </mc:AlternateContent>
      <p:sp>
        <p:nvSpPr>
          <p:cNvPr id="2" name="Date Placeholder 1">
            <a:extLst>
              <a:ext uri="{FF2B5EF4-FFF2-40B4-BE49-F238E27FC236}">
                <a16:creationId xmlns:a16="http://schemas.microsoft.com/office/drawing/2014/main" id="{4EE20727-5EEB-4E0E-9E58-466BD097C5FF}"/>
              </a:ext>
            </a:extLst>
          </p:cNvPr>
          <p:cNvSpPr>
            <a:spLocks noGrp="1"/>
          </p:cNvSpPr>
          <p:nvPr>
            <p:ph type="dt" sz="half" idx="10"/>
          </p:nvPr>
        </p:nvSpPr>
        <p:spPr/>
        <p:txBody>
          <a:bodyPr/>
          <a:lstStyle/>
          <a:p>
            <a:pPr>
              <a:defRPr/>
            </a:pPr>
            <a:fld id="{F0B6E492-D787-4327-9E87-72E0E1555A05}" type="datetime5">
              <a:rPr lang="en-US" smtClean="0"/>
              <a:t>30-Dec-25</a:t>
            </a:fld>
            <a:endParaRPr lang="en-US"/>
          </a:p>
        </p:txBody>
      </p:sp>
      <p:sp>
        <p:nvSpPr>
          <p:cNvPr id="4" name="Footer Placeholder 3">
            <a:extLst>
              <a:ext uri="{FF2B5EF4-FFF2-40B4-BE49-F238E27FC236}">
                <a16:creationId xmlns:a16="http://schemas.microsoft.com/office/drawing/2014/main" id="{BA8C06AC-A6CE-4340-AAC8-39D9445D3127}"/>
              </a:ext>
            </a:extLst>
          </p:cNvPr>
          <p:cNvSpPr>
            <a:spLocks noGrp="1"/>
          </p:cNvSpPr>
          <p:nvPr>
            <p:ph type="ftr" sz="quarter" idx="11"/>
          </p:nvPr>
        </p:nvSpPr>
        <p:spPr/>
        <p:txBody>
          <a:bodyPr/>
          <a:lstStyle/>
          <a:p>
            <a:pPr>
              <a:defRPr/>
            </a:pPr>
            <a:r>
              <a:rPr lang="en-US"/>
              <a:t>T. Mayooran</a:t>
            </a:r>
          </a:p>
        </p:txBody>
      </p:sp>
      <p:sp>
        <p:nvSpPr>
          <p:cNvPr id="5" name="Slide Number Placeholder 4">
            <a:extLst>
              <a:ext uri="{FF2B5EF4-FFF2-40B4-BE49-F238E27FC236}">
                <a16:creationId xmlns:a16="http://schemas.microsoft.com/office/drawing/2014/main" id="{D6F38D3A-7D8A-4FF2-8254-40F4BDB6508E}"/>
              </a:ext>
            </a:extLst>
          </p:cNvPr>
          <p:cNvSpPr>
            <a:spLocks noGrp="1"/>
          </p:cNvSpPr>
          <p:nvPr>
            <p:ph type="sldNum" sz="quarter" idx="12"/>
          </p:nvPr>
        </p:nvSpPr>
        <p:spPr/>
        <p:txBody>
          <a:bodyPr/>
          <a:lstStyle/>
          <a:p>
            <a:fld id="{906F6DFE-AA00-4BFD-9D61-CA29BB78DE22}" type="slidenum">
              <a:rPr lang="en-US" altLang="en-US" smtClean="0"/>
              <a:pPr/>
              <a:t>44</a:t>
            </a:fld>
            <a:endParaRPr lang="en-US" altLang="en-US"/>
          </a:p>
        </p:txBody>
      </p:sp>
    </p:spTree>
    <p:extLst>
      <p:ext uri="{BB962C8B-B14F-4D97-AF65-F5344CB8AC3E}">
        <p14:creationId xmlns:p14="http://schemas.microsoft.com/office/powerpoint/2010/main" val="429279669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The Central Limit Theorem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09600" y="1524000"/>
                <a:ext cx="8229600" cy="4114800"/>
              </a:xfrm>
            </p:spPr>
            <p:txBody>
              <a:bodyPr/>
              <a:lstStyle/>
              <a:p>
                <a:pPr marL="0" indent="0">
                  <a:buNone/>
                </a:pPr>
                <a:r>
                  <a:rPr lang="en-GB" dirty="0">
                    <a:solidFill>
                      <a:srgbClr val="C00000"/>
                    </a:solidFill>
                    <a:latin typeface="Times New Roman" panose="02020603050405020304" pitchFamily="18" charset="0"/>
                    <a:cs typeface="Times New Roman" panose="02020603050405020304" pitchFamily="18" charset="0"/>
                  </a:rPr>
                  <a:t>Theorem 1:</a:t>
                </a:r>
              </a:p>
              <a:p>
                <a:pPr marL="0" indent="0" algn="just">
                  <a:buNone/>
                </a:pPr>
                <a:r>
                  <a:rPr lang="en-IN" dirty="0">
                    <a:solidFill>
                      <a:schemeClr val="bg2">
                        <a:lumMod val="50000"/>
                      </a:schemeClr>
                    </a:solidFill>
                    <a:latin typeface="Times New Roman" panose="02020603050405020304" pitchFamily="18" charset="0"/>
                    <a:cs typeface="Times New Roman" panose="02020603050405020304" pitchFamily="18" charset="0"/>
                  </a:rPr>
                  <a:t>Let us consider </a:t>
                </a:r>
                <a14:m>
                  <m:oMath xmlns:m="http://schemas.openxmlformats.org/officeDocument/2006/math">
                    <m:sSub>
                      <m:sSubPr>
                        <m:ctrlPr>
                          <a:rPr lang="en-IN" i="1" smtClean="0">
                            <a:solidFill>
                              <a:schemeClr val="bg2">
                                <a:lumMod val="50000"/>
                              </a:schemeClr>
                            </a:solidFill>
                            <a:latin typeface="Cambria Math" panose="02040503050406030204" pitchFamily="18" charset="0"/>
                            <a:cs typeface="Times New Roman" panose="02020603050405020304" pitchFamily="18" charset="0"/>
                          </a:rPr>
                        </m:ctrlPr>
                      </m:sSubPr>
                      <m:e>
                        <m:r>
                          <a:rPr lang="en-GB" b="0" i="1" smtClean="0">
                            <a:solidFill>
                              <a:schemeClr val="bg2">
                                <a:lumMod val="50000"/>
                              </a:schemeClr>
                            </a:solidFill>
                            <a:latin typeface="Cambria Math" panose="02040503050406030204" pitchFamily="18" charset="0"/>
                            <a:cs typeface="Times New Roman" panose="02020603050405020304" pitchFamily="18" charset="0"/>
                          </a:rPr>
                          <m:t>𝑋</m:t>
                        </m:r>
                      </m:e>
                      <m:sub>
                        <m:r>
                          <a:rPr lang="en-GB" b="0" i="1" smtClean="0">
                            <a:solidFill>
                              <a:schemeClr val="bg2">
                                <a:lumMod val="50000"/>
                              </a:schemeClr>
                            </a:solidFill>
                            <a:latin typeface="Cambria Math" panose="02040503050406030204" pitchFamily="18" charset="0"/>
                            <a:cs typeface="Times New Roman" panose="02020603050405020304" pitchFamily="18" charset="0"/>
                          </a:rPr>
                          <m:t>1</m:t>
                        </m:r>
                      </m:sub>
                    </m:sSub>
                    <m:r>
                      <a:rPr lang="en-GB" b="0" i="1" smtClean="0">
                        <a:solidFill>
                          <a:schemeClr val="bg2">
                            <a:lumMod val="50000"/>
                          </a:schemeClr>
                        </a:solidFill>
                        <a:latin typeface="Cambria Math" panose="02040503050406030204" pitchFamily="18" charset="0"/>
                        <a:cs typeface="Times New Roman" panose="02020603050405020304" pitchFamily="18" charset="0"/>
                      </a:rPr>
                      <m:t> , </m:t>
                    </m:r>
                    <m:sSub>
                      <m:sSubPr>
                        <m:ctrlPr>
                          <a:rPr lang="en-IN" i="1">
                            <a:solidFill>
                              <a:schemeClr val="bg2">
                                <a:lumMod val="50000"/>
                              </a:schemeClr>
                            </a:solidFill>
                            <a:latin typeface="Cambria Math" panose="02040503050406030204" pitchFamily="18" charset="0"/>
                            <a:cs typeface="Times New Roman" panose="02020603050405020304" pitchFamily="18" charset="0"/>
                          </a:rPr>
                        </m:ctrlPr>
                      </m:sSubPr>
                      <m:e>
                        <m:r>
                          <a:rPr lang="en-GB" b="0" i="1" smtClean="0">
                            <a:solidFill>
                              <a:schemeClr val="bg2">
                                <a:lumMod val="50000"/>
                              </a:schemeClr>
                            </a:solidFill>
                            <a:latin typeface="Cambria Math" panose="02040503050406030204" pitchFamily="18" charset="0"/>
                            <a:cs typeface="Times New Roman" panose="02020603050405020304" pitchFamily="18" charset="0"/>
                          </a:rPr>
                          <m:t>𝑋</m:t>
                        </m:r>
                      </m:e>
                      <m:sub>
                        <m:r>
                          <a:rPr lang="en-GB" b="0" i="1" smtClean="0">
                            <a:solidFill>
                              <a:schemeClr val="bg2">
                                <a:lumMod val="50000"/>
                              </a:schemeClr>
                            </a:solidFill>
                            <a:latin typeface="Cambria Math" panose="02040503050406030204" pitchFamily="18" charset="0"/>
                            <a:cs typeface="Times New Roman" panose="02020603050405020304" pitchFamily="18" charset="0"/>
                          </a:rPr>
                          <m:t>2</m:t>
                        </m:r>
                      </m:sub>
                    </m:sSub>
                    <m:r>
                      <a:rPr lang="en-GB" b="0" i="1">
                        <a:solidFill>
                          <a:schemeClr val="bg2">
                            <a:lumMod val="50000"/>
                          </a:schemeClr>
                        </a:solidFill>
                        <a:latin typeface="Cambria Math" panose="02040503050406030204" pitchFamily="18" charset="0"/>
                        <a:cs typeface="Times New Roman" panose="02020603050405020304" pitchFamily="18" charset="0"/>
                      </a:rPr>
                      <m:t> </m:t>
                    </m:r>
                    <m:r>
                      <a:rPr lang="en-GB" b="0" i="1" smtClean="0">
                        <a:solidFill>
                          <a:schemeClr val="bg2">
                            <a:lumMod val="50000"/>
                          </a:schemeClr>
                        </a:solidFill>
                        <a:latin typeface="Cambria Math" panose="02040503050406030204" pitchFamily="18" charset="0"/>
                        <a:cs typeface="Times New Roman" panose="02020603050405020304" pitchFamily="18" charset="0"/>
                      </a:rPr>
                      <m:t>,  .      .     .   .</m:t>
                    </m:r>
                    <m:sSub>
                      <m:sSubPr>
                        <m:ctrlPr>
                          <a:rPr lang="en-IN" i="1">
                            <a:solidFill>
                              <a:schemeClr val="bg2">
                                <a:lumMod val="50000"/>
                              </a:schemeClr>
                            </a:solidFill>
                            <a:latin typeface="Cambria Math" panose="02040503050406030204" pitchFamily="18" charset="0"/>
                            <a:cs typeface="Times New Roman" panose="02020603050405020304" pitchFamily="18" charset="0"/>
                          </a:rPr>
                        </m:ctrlPr>
                      </m:sSubPr>
                      <m:e>
                        <m:r>
                          <a:rPr lang="en-GB" b="0" i="1" smtClean="0">
                            <a:solidFill>
                              <a:schemeClr val="bg2">
                                <a:lumMod val="50000"/>
                              </a:schemeClr>
                            </a:solidFill>
                            <a:latin typeface="Cambria Math" panose="02040503050406030204" pitchFamily="18" charset="0"/>
                            <a:cs typeface="Times New Roman" panose="02020603050405020304" pitchFamily="18" charset="0"/>
                          </a:rPr>
                          <m:t>𝑋</m:t>
                        </m:r>
                      </m:e>
                      <m:sub>
                        <m:r>
                          <a:rPr lang="en-GB" b="0" i="1" smtClean="0">
                            <a:solidFill>
                              <a:schemeClr val="bg2">
                                <a:lumMod val="50000"/>
                              </a:schemeClr>
                            </a:solidFill>
                            <a:latin typeface="Cambria Math" panose="02040503050406030204" pitchFamily="18" charset="0"/>
                            <a:cs typeface="Times New Roman" panose="02020603050405020304" pitchFamily="18" charset="0"/>
                          </a:rPr>
                          <m:t>𝑛</m:t>
                        </m:r>
                      </m:sub>
                    </m:sSub>
                    <m:r>
                      <a:rPr lang="en-GB" b="0" i="1" smtClean="0">
                        <a:solidFill>
                          <a:schemeClr val="bg2">
                            <a:lumMod val="50000"/>
                          </a:schemeClr>
                        </a:solidFill>
                        <a:latin typeface="Cambria Math" panose="02040503050406030204" pitchFamily="18" charset="0"/>
                        <a:cs typeface="Times New Roman" panose="02020603050405020304" pitchFamily="18" charset="0"/>
                      </a:rPr>
                      <m:t> </m:t>
                    </m:r>
                  </m:oMath>
                </a14:m>
                <a:r>
                  <a:rPr lang="en-IN" dirty="0">
                    <a:solidFill>
                      <a:schemeClr val="bg2">
                        <a:lumMod val="50000"/>
                      </a:schemeClr>
                    </a:solidFill>
                    <a:latin typeface="Times New Roman" panose="02020603050405020304" pitchFamily="18" charset="0"/>
                    <a:cs typeface="Times New Roman" panose="02020603050405020304" pitchFamily="18" charset="0"/>
                  </a:rPr>
                  <a:t>be a random sample from a </a:t>
                </a:r>
                <a:r>
                  <a:rPr lang="en-IN" dirty="0">
                    <a:solidFill>
                      <a:srgbClr val="FF0000"/>
                    </a:solidFill>
                    <a:latin typeface="Times New Roman" panose="02020603050405020304" pitchFamily="18" charset="0"/>
                    <a:cs typeface="Times New Roman" panose="02020603050405020304" pitchFamily="18" charset="0"/>
                  </a:rPr>
                  <a:t>normal distribution </a:t>
                </a:r>
                <a:r>
                  <a:rPr lang="en-IN" dirty="0">
                    <a:solidFill>
                      <a:schemeClr val="bg2">
                        <a:lumMod val="50000"/>
                      </a:schemeClr>
                    </a:solidFill>
                    <a:latin typeface="Times New Roman" panose="02020603050405020304" pitchFamily="18" charset="0"/>
                    <a:cs typeface="Times New Roman" panose="02020603050405020304" pitchFamily="18" charset="0"/>
                  </a:rPr>
                  <a:t>with mean </a:t>
                </a:r>
                <a14:m>
                  <m:oMath xmlns:m="http://schemas.openxmlformats.org/officeDocument/2006/math">
                    <m:r>
                      <a:rPr lang="en-IN" i="1" smtClean="0">
                        <a:solidFill>
                          <a:schemeClr val="bg2">
                            <a:lumMod val="50000"/>
                          </a:schemeClr>
                        </a:solidFill>
                        <a:latin typeface="Cambria Math" panose="02040503050406030204" pitchFamily="18" charset="0"/>
                        <a:ea typeface="Cambria Math" panose="02040503050406030204" pitchFamily="18" charset="0"/>
                        <a:cs typeface="Times New Roman" panose="02020603050405020304" pitchFamily="18" charset="0"/>
                      </a:rPr>
                      <m:t>𝜇</m:t>
                    </m:r>
                  </m:oMath>
                </a14:m>
                <a:r>
                  <a:rPr lang="en-IN" dirty="0">
                    <a:solidFill>
                      <a:schemeClr val="bg2">
                        <a:lumMod val="50000"/>
                      </a:schemeClr>
                    </a:solidFill>
                    <a:latin typeface="Times New Roman" panose="02020603050405020304" pitchFamily="18" charset="0"/>
                    <a:cs typeface="Times New Roman" panose="02020603050405020304" pitchFamily="18" charset="0"/>
                  </a:rPr>
                  <a:t> and variance </a:t>
                </a:r>
                <a14:m>
                  <m:oMath xmlns:m="http://schemas.openxmlformats.org/officeDocument/2006/math">
                    <m:sSup>
                      <m:sSupPr>
                        <m:ctrlPr>
                          <a:rPr lang="en-IN" i="1" smtClean="0">
                            <a:solidFill>
                              <a:schemeClr val="bg2">
                                <a:lumMod val="50000"/>
                              </a:schemeClr>
                            </a:solidFill>
                            <a:latin typeface="Cambria Math" panose="02040503050406030204" pitchFamily="18" charset="0"/>
                            <a:cs typeface="Times New Roman" panose="02020603050405020304" pitchFamily="18" charset="0"/>
                          </a:rPr>
                        </m:ctrlPr>
                      </m:sSupPr>
                      <m:e>
                        <m:r>
                          <a:rPr lang="en-IN" i="1" smtClean="0">
                            <a:solidFill>
                              <a:schemeClr val="bg2">
                                <a:lumMod val="50000"/>
                              </a:schemeClr>
                            </a:solidFill>
                            <a:latin typeface="Cambria Math" panose="02040503050406030204" pitchFamily="18" charset="0"/>
                            <a:ea typeface="Cambria Math" panose="02040503050406030204" pitchFamily="18" charset="0"/>
                            <a:cs typeface="Times New Roman" panose="02020603050405020304" pitchFamily="18" charset="0"/>
                          </a:rPr>
                          <m:t>𝜎</m:t>
                        </m:r>
                      </m:e>
                      <m:sup>
                        <m:r>
                          <a:rPr lang="en-GB" b="0" i="1" smtClean="0">
                            <a:solidFill>
                              <a:schemeClr val="bg2">
                                <a:lumMod val="50000"/>
                              </a:schemeClr>
                            </a:solidFill>
                            <a:latin typeface="Cambria Math" panose="02040503050406030204" pitchFamily="18" charset="0"/>
                            <a:cs typeface="Times New Roman" panose="02020603050405020304" pitchFamily="18" charset="0"/>
                          </a:rPr>
                          <m:t>2</m:t>
                        </m:r>
                      </m:sup>
                    </m:sSup>
                  </m:oMath>
                </a14:m>
                <a:r>
                  <a:rPr lang="en-IN" dirty="0">
                    <a:solidFill>
                      <a:schemeClr val="bg2">
                        <a:lumMod val="50000"/>
                      </a:schemeClr>
                    </a:solidFill>
                    <a:latin typeface="Times New Roman" panose="02020603050405020304" pitchFamily="18" charset="0"/>
                    <a:cs typeface="Times New Roman" panose="02020603050405020304" pitchFamily="18" charset="0"/>
                  </a:rPr>
                  <a:t>. Then the sample mean </a:t>
                </a:r>
                <a14:m>
                  <m:oMath xmlns:m="http://schemas.openxmlformats.org/officeDocument/2006/math">
                    <m:acc>
                      <m:accPr>
                        <m:chr m:val="̅"/>
                        <m:ctrlPr>
                          <a:rPr lang="en-IN" i="1" smtClean="0">
                            <a:solidFill>
                              <a:schemeClr val="bg2">
                                <a:lumMod val="50000"/>
                              </a:schemeClr>
                            </a:solidFill>
                            <a:latin typeface="Cambria Math" panose="02040503050406030204" pitchFamily="18" charset="0"/>
                            <a:cs typeface="Times New Roman" panose="02020603050405020304" pitchFamily="18" charset="0"/>
                          </a:rPr>
                        </m:ctrlPr>
                      </m:accPr>
                      <m:e>
                        <m:r>
                          <a:rPr lang="en-GB" b="0" i="1" smtClean="0">
                            <a:solidFill>
                              <a:schemeClr val="bg2">
                                <a:lumMod val="50000"/>
                              </a:schemeClr>
                            </a:solidFill>
                            <a:latin typeface="Cambria Math" panose="02040503050406030204" pitchFamily="18" charset="0"/>
                            <a:cs typeface="Times New Roman" panose="02020603050405020304" pitchFamily="18" charset="0"/>
                          </a:rPr>
                          <m:t>𝑋</m:t>
                        </m:r>
                      </m:e>
                    </m:acc>
                  </m:oMath>
                </a14:m>
                <a:r>
                  <a:rPr lang="en-IN" dirty="0">
                    <a:solidFill>
                      <a:schemeClr val="bg2">
                        <a:lumMod val="50000"/>
                      </a:schemeClr>
                    </a:solidFill>
                    <a:latin typeface="Times New Roman" panose="02020603050405020304" pitchFamily="18" charset="0"/>
                    <a:cs typeface="Times New Roman" panose="02020603050405020304" pitchFamily="18" charset="0"/>
                  </a:rPr>
                  <a:t> has a normal distribution with mean </a:t>
                </a:r>
                <a14:m>
                  <m:oMath xmlns:m="http://schemas.openxmlformats.org/officeDocument/2006/math">
                    <m:r>
                      <a:rPr lang="en-IN" i="1">
                        <a:solidFill>
                          <a:schemeClr val="bg2">
                            <a:lumMod val="50000"/>
                          </a:schemeClr>
                        </a:solidFill>
                        <a:latin typeface="Cambria Math" panose="02040503050406030204" pitchFamily="18" charset="0"/>
                        <a:ea typeface="Cambria Math" panose="02040503050406030204" pitchFamily="18" charset="0"/>
                        <a:cs typeface="Times New Roman" panose="02020603050405020304" pitchFamily="18" charset="0"/>
                      </a:rPr>
                      <m:t>𝜇</m:t>
                    </m:r>
                  </m:oMath>
                </a14:m>
                <a:r>
                  <a:rPr lang="en-IN" dirty="0">
                    <a:solidFill>
                      <a:schemeClr val="bg2">
                        <a:lumMod val="50000"/>
                      </a:schemeClr>
                    </a:solidFill>
                    <a:latin typeface="Times New Roman" panose="02020603050405020304" pitchFamily="18" charset="0"/>
                    <a:cs typeface="Times New Roman" panose="02020603050405020304" pitchFamily="18" charset="0"/>
                  </a:rPr>
                  <a:t>  and variance </a:t>
                </a:r>
                <a14:m>
                  <m:oMath xmlns:m="http://schemas.openxmlformats.org/officeDocument/2006/math">
                    <m:f>
                      <m:fPr>
                        <m:ctrlPr>
                          <a:rPr lang="en-IN" i="1" smtClean="0">
                            <a:solidFill>
                              <a:schemeClr val="bg2">
                                <a:lumMod val="50000"/>
                              </a:schemeClr>
                            </a:solidFill>
                            <a:latin typeface="Cambria Math" panose="02040503050406030204" pitchFamily="18" charset="0"/>
                            <a:cs typeface="Times New Roman" panose="02020603050405020304" pitchFamily="18" charset="0"/>
                          </a:rPr>
                        </m:ctrlPr>
                      </m:fPr>
                      <m:num>
                        <m:sSup>
                          <m:sSupPr>
                            <m:ctrlPr>
                              <a:rPr lang="en-IN" i="1">
                                <a:solidFill>
                                  <a:schemeClr val="bg2">
                                    <a:lumMod val="50000"/>
                                  </a:schemeClr>
                                </a:solidFill>
                                <a:latin typeface="Cambria Math" panose="02040503050406030204" pitchFamily="18" charset="0"/>
                                <a:cs typeface="Times New Roman" panose="02020603050405020304" pitchFamily="18" charset="0"/>
                              </a:rPr>
                            </m:ctrlPr>
                          </m:sSupPr>
                          <m:e>
                            <m:r>
                              <a:rPr lang="en-IN" i="1">
                                <a:solidFill>
                                  <a:schemeClr val="bg2">
                                    <a:lumMod val="50000"/>
                                  </a:schemeClr>
                                </a:solidFill>
                                <a:latin typeface="Cambria Math" panose="02040503050406030204" pitchFamily="18" charset="0"/>
                                <a:ea typeface="Cambria Math" panose="02040503050406030204" pitchFamily="18" charset="0"/>
                                <a:cs typeface="Times New Roman" panose="02020603050405020304" pitchFamily="18" charset="0"/>
                              </a:rPr>
                              <m:t>𝜎</m:t>
                            </m:r>
                          </m:e>
                          <m:sup>
                            <m:r>
                              <a:rPr lang="en-GB" i="1">
                                <a:solidFill>
                                  <a:schemeClr val="bg2">
                                    <a:lumMod val="50000"/>
                                  </a:schemeClr>
                                </a:solidFill>
                                <a:latin typeface="Cambria Math" panose="02040503050406030204" pitchFamily="18" charset="0"/>
                                <a:cs typeface="Times New Roman" panose="02020603050405020304" pitchFamily="18" charset="0"/>
                              </a:rPr>
                              <m:t>2</m:t>
                            </m:r>
                          </m:sup>
                        </m:sSup>
                      </m:num>
                      <m:den>
                        <m:r>
                          <a:rPr lang="en-GB" b="0" i="1" smtClean="0">
                            <a:solidFill>
                              <a:schemeClr val="bg2">
                                <a:lumMod val="50000"/>
                              </a:schemeClr>
                            </a:solidFill>
                            <a:latin typeface="Cambria Math" panose="02040503050406030204" pitchFamily="18" charset="0"/>
                            <a:cs typeface="Times New Roman" panose="02020603050405020304" pitchFamily="18" charset="0"/>
                          </a:rPr>
                          <m:t>𝑛</m:t>
                        </m:r>
                      </m:den>
                    </m:f>
                  </m:oMath>
                </a14:m>
                <a:r>
                  <a:rPr lang="en-IN" dirty="0">
                    <a:solidFill>
                      <a:schemeClr val="bg2">
                        <a:lumMod val="50000"/>
                      </a:schemeClr>
                    </a:solidFill>
                    <a:latin typeface="Times New Roman" panose="02020603050405020304" pitchFamily="18" charset="0"/>
                    <a:cs typeface="Times New Roman" panose="02020603050405020304" pitchFamily="18" charset="0"/>
                  </a:rPr>
                  <a:t> . Here, mean of </a:t>
                </a:r>
                <a14:m>
                  <m:oMath xmlns:m="http://schemas.openxmlformats.org/officeDocument/2006/math">
                    <m:acc>
                      <m:accPr>
                        <m:chr m:val="̅"/>
                        <m:ctrlPr>
                          <a:rPr lang="en-IN" i="1">
                            <a:solidFill>
                              <a:schemeClr val="bg2">
                                <a:lumMod val="50000"/>
                              </a:schemeClr>
                            </a:solidFill>
                            <a:latin typeface="Cambria Math" panose="02040503050406030204" pitchFamily="18" charset="0"/>
                            <a:cs typeface="Times New Roman" panose="02020603050405020304" pitchFamily="18" charset="0"/>
                          </a:rPr>
                        </m:ctrlPr>
                      </m:accPr>
                      <m:e>
                        <m:r>
                          <a:rPr lang="en-GB" i="1">
                            <a:solidFill>
                              <a:schemeClr val="bg2">
                                <a:lumMod val="50000"/>
                              </a:schemeClr>
                            </a:solidFill>
                            <a:latin typeface="Cambria Math" panose="02040503050406030204" pitchFamily="18" charset="0"/>
                            <a:cs typeface="Times New Roman" panose="02020603050405020304" pitchFamily="18" charset="0"/>
                          </a:rPr>
                          <m:t>𝑋</m:t>
                        </m:r>
                      </m:e>
                    </m:acc>
                  </m:oMath>
                </a14:m>
                <a:r>
                  <a:rPr lang="en-IN" dirty="0">
                    <a:solidFill>
                      <a:schemeClr val="bg2">
                        <a:lumMod val="50000"/>
                      </a:schemeClr>
                    </a:solidFill>
                    <a:latin typeface="Times New Roman" panose="02020603050405020304" pitchFamily="18" charset="0"/>
                    <a:cs typeface="Times New Roman" panose="02020603050405020304" pitchFamily="18" charset="0"/>
                  </a:rPr>
                  <a:t>, </a:t>
                </a:r>
                <a14:m>
                  <m:oMath xmlns:m="http://schemas.openxmlformats.org/officeDocument/2006/math">
                    <m:r>
                      <a:rPr lang="en-GB" b="0" i="1" smtClean="0">
                        <a:solidFill>
                          <a:schemeClr val="bg2">
                            <a:lumMod val="50000"/>
                          </a:schemeClr>
                        </a:solidFill>
                        <a:latin typeface="Cambria Math" panose="02040503050406030204" pitchFamily="18" charset="0"/>
                        <a:cs typeface="Times New Roman" panose="02020603050405020304" pitchFamily="18" charset="0"/>
                      </a:rPr>
                      <m:t>𝐸</m:t>
                    </m:r>
                    <m:d>
                      <m:dPr>
                        <m:ctrlPr>
                          <a:rPr lang="en-GB" b="0" i="1" smtClean="0">
                            <a:solidFill>
                              <a:schemeClr val="bg2">
                                <a:lumMod val="50000"/>
                              </a:schemeClr>
                            </a:solidFill>
                            <a:latin typeface="Cambria Math" panose="02040503050406030204" pitchFamily="18" charset="0"/>
                            <a:cs typeface="Times New Roman" panose="02020603050405020304" pitchFamily="18" charset="0"/>
                          </a:rPr>
                        </m:ctrlPr>
                      </m:dPr>
                      <m:e>
                        <m:acc>
                          <m:accPr>
                            <m:chr m:val="̅"/>
                            <m:ctrlPr>
                              <a:rPr lang="en-GB" b="0" i="1" smtClean="0">
                                <a:solidFill>
                                  <a:schemeClr val="bg2">
                                    <a:lumMod val="50000"/>
                                  </a:schemeClr>
                                </a:solidFill>
                                <a:latin typeface="Cambria Math" panose="02040503050406030204" pitchFamily="18" charset="0"/>
                                <a:cs typeface="Times New Roman" panose="02020603050405020304" pitchFamily="18" charset="0"/>
                              </a:rPr>
                            </m:ctrlPr>
                          </m:accPr>
                          <m:e>
                            <m:r>
                              <a:rPr lang="en-GB" b="0" i="1" smtClean="0">
                                <a:solidFill>
                                  <a:schemeClr val="bg2">
                                    <a:lumMod val="50000"/>
                                  </a:schemeClr>
                                </a:solidFill>
                                <a:latin typeface="Cambria Math" panose="02040503050406030204" pitchFamily="18" charset="0"/>
                                <a:cs typeface="Times New Roman" panose="02020603050405020304" pitchFamily="18" charset="0"/>
                              </a:rPr>
                              <m:t>𝑋</m:t>
                            </m:r>
                          </m:e>
                        </m:acc>
                      </m:e>
                    </m:d>
                    <m:r>
                      <a:rPr lang="en-GB" b="0" i="1" smtClean="0">
                        <a:solidFill>
                          <a:schemeClr val="bg2">
                            <a:lumMod val="50000"/>
                          </a:schemeClr>
                        </a:solidFill>
                        <a:latin typeface="Cambria Math" panose="02040503050406030204" pitchFamily="18" charset="0"/>
                        <a:cs typeface="Times New Roman" panose="02020603050405020304" pitchFamily="18" charset="0"/>
                      </a:rPr>
                      <m:t>=</m:t>
                    </m:r>
                    <m:r>
                      <a:rPr lang="en-GB" b="0" i="1" smtClean="0">
                        <a:solidFill>
                          <a:schemeClr val="bg2">
                            <a:lumMod val="50000"/>
                          </a:schemeClr>
                        </a:solidFill>
                        <a:latin typeface="Cambria Math" panose="02040503050406030204" pitchFamily="18" charset="0"/>
                        <a:ea typeface="Cambria Math" panose="02040503050406030204" pitchFamily="18" charset="0"/>
                        <a:cs typeface="Times New Roman" panose="02020603050405020304" pitchFamily="18" charset="0"/>
                      </a:rPr>
                      <m:t>𝜇</m:t>
                    </m:r>
                  </m:oMath>
                </a14:m>
                <a:r>
                  <a:rPr lang="en-IN" dirty="0">
                    <a:solidFill>
                      <a:schemeClr val="bg2">
                        <a:lumMod val="50000"/>
                      </a:schemeClr>
                    </a:solidFill>
                    <a:latin typeface="Times New Roman" panose="02020603050405020304" pitchFamily="18" charset="0"/>
                    <a:cs typeface="Times New Roman" panose="02020603050405020304" pitchFamily="18" charset="0"/>
                  </a:rPr>
                  <a:t> and variance of </a:t>
                </a:r>
                <a14:m>
                  <m:oMath xmlns:m="http://schemas.openxmlformats.org/officeDocument/2006/math">
                    <m:acc>
                      <m:accPr>
                        <m:chr m:val="̅"/>
                        <m:ctrlPr>
                          <a:rPr lang="en-IN" i="1">
                            <a:solidFill>
                              <a:schemeClr val="bg2">
                                <a:lumMod val="50000"/>
                              </a:schemeClr>
                            </a:solidFill>
                            <a:latin typeface="Cambria Math" panose="02040503050406030204" pitchFamily="18" charset="0"/>
                            <a:cs typeface="Times New Roman" panose="02020603050405020304" pitchFamily="18" charset="0"/>
                          </a:rPr>
                        </m:ctrlPr>
                      </m:accPr>
                      <m:e>
                        <m:r>
                          <a:rPr lang="en-GB" i="1">
                            <a:solidFill>
                              <a:schemeClr val="bg2">
                                <a:lumMod val="50000"/>
                              </a:schemeClr>
                            </a:solidFill>
                            <a:latin typeface="Cambria Math" panose="02040503050406030204" pitchFamily="18" charset="0"/>
                            <a:cs typeface="Times New Roman" panose="02020603050405020304" pitchFamily="18" charset="0"/>
                          </a:rPr>
                          <m:t>𝑋</m:t>
                        </m:r>
                      </m:e>
                    </m:acc>
                  </m:oMath>
                </a14:m>
                <a:r>
                  <a:rPr lang="en-IN" dirty="0">
                    <a:solidFill>
                      <a:schemeClr val="bg2">
                        <a:lumMod val="50000"/>
                      </a:schemeClr>
                    </a:solidFill>
                    <a:latin typeface="Times New Roman" panose="02020603050405020304" pitchFamily="18" charset="0"/>
                    <a:cs typeface="Times New Roman" panose="02020603050405020304" pitchFamily="18" charset="0"/>
                  </a:rPr>
                  <a:t>, </a:t>
                </a:r>
                <a14:m>
                  <m:oMath xmlns:m="http://schemas.openxmlformats.org/officeDocument/2006/math">
                    <m:r>
                      <a:rPr lang="en-GB" b="0" i="1" smtClean="0">
                        <a:solidFill>
                          <a:schemeClr val="bg2">
                            <a:lumMod val="50000"/>
                          </a:schemeClr>
                        </a:solidFill>
                        <a:latin typeface="Cambria Math" panose="02040503050406030204" pitchFamily="18" charset="0"/>
                        <a:cs typeface="Times New Roman" panose="02020603050405020304" pitchFamily="18" charset="0"/>
                      </a:rPr>
                      <m:t>𝑉</m:t>
                    </m:r>
                    <m:d>
                      <m:dPr>
                        <m:ctrlPr>
                          <a:rPr lang="en-GB" b="0" i="1" smtClean="0">
                            <a:solidFill>
                              <a:schemeClr val="bg2">
                                <a:lumMod val="50000"/>
                              </a:schemeClr>
                            </a:solidFill>
                            <a:latin typeface="Cambria Math" panose="02040503050406030204" pitchFamily="18" charset="0"/>
                            <a:cs typeface="Times New Roman" panose="02020603050405020304" pitchFamily="18" charset="0"/>
                          </a:rPr>
                        </m:ctrlPr>
                      </m:dPr>
                      <m:e>
                        <m:acc>
                          <m:accPr>
                            <m:chr m:val="̅"/>
                            <m:ctrlPr>
                              <a:rPr lang="en-IN" i="1">
                                <a:solidFill>
                                  <a:schemeClr val="bg2">
                                    <a:lumMod val="50000"/>
                                  </a:schemeClr>
                                </a:solidFill>
                                <a:latin typeface="Cambria Math" panose="02040503050406030204" pitchFamily="18" charset="0"/>
                                <a:cs typeface="Times New Roman" panose="02020603050405020304" pitchFamily="18" charset="0"/>
                              </a:rPr>
                            </m:ctrlPr>
                          </m:accPr>
                          <m:e>
                            <m:r>
                              <a:rPr lang="en-GB" i="1">
                                <a:solidFill>
                                  <a:schemeClr val="bg2">
                                    <a:lumMod val="50000"/>
                                  </a:schemeClr>
                                </a:solidFill>
                                <a:latin typeface="Cambria Math" panose="02040503050406030204" pitchFamily="18" charset="0"/>
                                <a:cs typeface="Times New Roman" panose="02020603050405020304" pitchFamily="18" charset="0"/>
                              </a:rPr>
                              <m:t>𝑋</m:t>
                            </m:r>
                          </m:e>
                        </m:acc>
                      </m:e>
                    </m:d>
                    <m:r>
                      <a:rPr lang="en-GB" b="0" i="1" smtClean="0">
                        <a:solidFill>
                          <a:schemeClr val="bg2">
                            <a:lumMod val="50000"/>
                          </a:schemeClr>
                        </a:solidFill>
                        <a:latin typeface="Cambria Math" panose="02040503050406030204" pitchFamily="18" charset="0"/>
                        <a:cs typeface="Times New Roman" panose="02020603050405020304" pitchFamily="18" charset="0"/>
                      </a:rPr>
                      <m:t>=</m:t>
                    </m:r>
                    <m:f>
                      <m:fPr>
                        <m:ctrlPr>
                          <a:rPr lang="en-IN" i="1">
                            <a:solidFill>
                              <a:schemeClr val="bg2">
                                <a:lumMod val="50000"/>
                              </a:schemeClr>
                            </a:solidFill>
                            <a:latin typeface="Cambria Math" panose="02040503050406030204" pitchFamily="18" charset="0"/>
                            <a:cs typeface="Times New Roman" panose="02020603050405020304" pitchFamily="18" charset="0"/>
                          </a:rPr>
                        </m:ctrlPr>
                      </m:fPr>
                      <m:num>
                        <m:sSup>
                          <m:sSupPr>
                            <m:ctrlPr>
                              <a:rPr lang="en-IN" i="1">
                                <a:solidFill>
                                  <a:schemeClr val="bg2">
                                    <a:lumMod val="50000"/>
                                  </a:schemeClr>
                                </a:solidFill>
                                <a:latin typeface="Cambria Math" panose="02040503050406030204" pitchFamily="18" charset="0"/>
                                <a:cs typeface="Times New Roman" panose="02020603050405020304" pitchFamily="18" charset="0"/>
                              </a:rPr>
                            </m:ctrlPr>
                          </m:sSupPr>
                          <m:e>
                            <m:r>
                              <a:rPr lang="en-IN" i="1">
                                <a:solidFill>
                                  <a:schemeClr val="bg2">
                                    <a:lumMod val="50000"/>
                                  </a:schemeClr>
                                </a:solidFill>
                                <a:latin typeface="Cambria Math" panose="02040503050406030204" pitchFamily="18" charset="0"/>
                                <a:ea typeface="Cambria Math" panose="02040503050406030204" pitchFamily="18" charset="0"/>
                                <a:cs typeface="Times New Roman" panose="02020603050405020304" pitchFamily="18" charset="0"/>
                              </a:rPr>
                              <m:t>𝜎</m:t>
                            </m:r>
                          </m:e>
                          <m:sup>
                            <m:r>
                              <a:rPr lang="en-GB" i="1">
                                <a:solidFill>
                                  <a:schemeClr val="bg2">
                                    <a:lumMod val="50000"/>
                                  </a:schemeClr>
                                </a:solidFill>
                                <a:latin typeface="Cambria Math" panose="02040503050406030204" pitchFamily="18" charset="0"/>
                                <a:cs typeface="Times New Roman" panose="02020603050405020304" pitchFamily="18" charset="0"/>
                              </a:rPr>
                              <m:t>2</m:t>
                            </m:r>
                          </m:sup>
                        </m:sSup>
                      </m:num>
                      <m:den>
                        <m:r>
                          <a:rPr lang="en-GB" i="1">
                            <a:solidFill>
                              <a:schemeClr val="bg2">
                                <a:lumMod val="50000"/>
                              </a:schemeClr>
                            </a:solidFill>
                            <a:latin typeface="Cambria Math" panose="02040503050406030204" pitchFamily="18" charset="0"/>
                            <a:cs typeface="Times New Roman" panose="02020603050405020304" pitchFamily="18" charset="0"/>
                          </a:rPr>
                          <m:t>𝑛</m:t>
                        </m:r>
                      </m:den>
                    </m:f>
                  </m:oMath>
                </a14:m>
                <a:r>
                  <a:rPr lang="en-IN" dirty="0">
                    <a:solidFill>
                      <a:schemeClr val="bg2">
                        <a:lumMod val="50000"/>
                      </a:schemeClr>
                    </a:solidFill>
                    <a:latin typeface="Times New Roman" panose="02020603050405020304" pitchFamily="18" charset="0"/>
                    <a:cs typeface="Times New Roman" panose="02020603050405020304" pitchFamily="18" charset="0"/>
                  </a:rPr>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09600" y="1524000"/>
                <a:ext cx="8229600" cy="4114800"/>
              </a:xfrm>
              <a:blipFill rotWithShape="0">
                <a:blip r:embed="rId2"/>
                <a:stretch>
                  <a:fillRect l="-1852" t="-2074" r="-1852" b="-2963"/>
                </a:stretch>
              </a:blipFill>
            </p:spPr>
            <p:txBody>
              <a:bodyPr/>
              <a:lstStyle/>
              <a:p>
                <a:r>
                  <a:rPr lang="en-GB">
                    <a:noFill/>
                  </a:rPr>
                  <a:t> </a:t>
                </a:r>
              </a:p>
            </p:txBody>
          </p:sp>
        </mc:Fallback>
      </mc:AlternateContent>
      <p:sp>
        <p:nvSpPr>
          <p:cNvPr id="4" name="Date Placeholder 3">
            <a:extLst>
              <a:ext uri="{FF2B5EF4-FFF2-40B4-BE49-F238E27FC236}">
                <a16:creationId xmlns:a16="http://schemas.microsoft.com/office/drawing/2014/main" id="{457C7628-A591-4D6A-8767-2BC691153D62}"/>
              </a:ext>
            </a:extLst>
          </p:cNvPr>
          <p:cNvSpPr>
            <a:spLocks noGrp="1"/>
          </p:cNvSpPr>
          <p:nvPr>
            <p:ph type="dt" sz="half" idx="10"/>
          </p:nvPr>
        </p:nvSpPr>
        <p:spPr/>
        <p:txBody>
          <a:bodyPr/>
          <a:lstStyle/>
          <a:p>
            <a:pPr>
              <a:defRPr/>
            </a:pPr>
            <a:fld id="{50295055-73DC-4C45-8172-2AD3B477839E}" type="datetime5">
              <a:rPr lang="en-US" smtClean="0"/>
              <a:t>30-Dec-25</a:t>
            </a:fld>
            <a:endParaRPr lang="en-US"/>
          </a:p>
        </p:txBody>
      </p:sp>
      <p:sp>
        <p:nvSpPr>
          <p:cNvPr id="5" name="Footer Placeholder 4">
            <a:extLst>
              <a:ext uri="{FF2B5EF4-FFF2-40B4-BE49-F238E27FC236}">
                <a16:creationId xmlns:a16="http://schemas.microsoft.com/office/drawing/2014/main" id="{603C35BE-9EBC-444C-ABFE-228E1540B69B}"/>
              </a:ext>
            </a:extLst>
          </p:cNvPr>
          <p:cNvSpPr>
            <a:spLocks noGrp="1"/>
          </p:cNvSpPr>
          <p:nvPr>
            <p:ph type="ftr" sz="quarter" idx="11"/>
          </p:nvPr>
        </p:nvSpPr>
        <p:spPr/>
        <p:txBody>
          <a:bodyPr/>
          <a:lstStyle/>
          <a:p>
            <a:pPr>
              <a:defRPr/>
            </a:pPr>
            <a:r>
              <a:rPr lang="en-US"/>
              <a:t>T. Mayooran</a:t>
            </a:r>
          </a:p>
        </p:txBody>
      </p:sp>
      <p:sp>
        <p:nvSpPr>
          <p:cNvPr id="6" name="Slide Number Placeholder 5">
            <a:extLst>
              <a:ext uri="{FF2B5EF4-FFF2-40B4-BE49-F238E27FC236}">
                <a16:creationId xmlns:a16="http://schemas.microsoft.com/office/drawing/2014/main" id="{5915AA74-10CE-4A48-8F30-37DD8386784A}"/>
              </a:ext>
            </a:extLst>
          </p:cNvPr>
          <p:cNvSpPr>
            <a:spLocks noGrp="1"/>
          </p:cNvSpPr>
          <p:nvPr>
            <p:ph type="sldNum" sz="quarter" idx="12"/>
          </p:nvPr>
        </p:nvSpPr>
        <p:spPr/>
        <p:txBody>
          <a:bodyPr/>
          <a:lstStyle/>
          <a:p>
            <a:fld id="{906F6DFE-AA00-4BFD-9D61-CA29BB78DE22}" type="slidenum">
              <a:rPr lang="en-US" altLang="en-US" smtClean="0"/>
              <a:pPr/>
              <a:t>45</a:t>
            </a:fld>
            <a:endParaRPr lang="en-US" altLang="en-US"/>
          </a:p>
        </p:txBody>
      </p:sp>
    </p:spTree>
    <p:extLst>
      <p:ext uri="{BB962C8B-B14F-4D97-AF65-F5344CB8AC3E}">
        <p14:creationId xmlns:p14="http://schemas.microsoft.com/office/powerpoint/2010/main" val="251959708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09600" y="1524000"/>
                <a:ext cx="8229600" cy="4114800"/>
              </a:xfrm>
            </p:spPr>
            <p:txBody>
              <a:bodyPr/>
              <a:lstStyle/>
              <a:p>
                <a:pPr marL="0" indent="0">
                  <a:buNone/>
                </a:pPr>
                <a:r>
                  <a:rPr lang="en-GB" sz="2700" dirty="0">
                    <a:solidFill>
                      <a:srgbClr val="C00000"/>
                    </a:solidFill>
                    <a:latin typeface="Times New Roman" panose="02020603050405020304" pitchFamily="18" charset="0"/>
                    <a:cs typeface="Times New Roman" panose="02020603050405020304" pitchFamily="18" charset="0"/>
                  </a:rPr>
                  <a:t>Theorem 2:</a:t>
                </a:r>
              </a:p>
              <a:p>
                <a:pPr marL="0" indent="0" algn="just">
                  <a:buNone/>
                </a:pPr>
                <a:r>
                  <a:rPr lang="en-IN" sz="2700" dirty="0">
                    <a:solidFill>
                      <a:schemeClr val="bg2">
                        <a:lumMod val="50000"/>
                      </a:schemeClr>
                    </a:solidFill>
                    <a:latin typeface="Times New Roman" panose="02020603050405020304" pitchFamily="18" charset="0"/>
                    <a:cs typeface="Times New Roman" panose="02020603050405020304" pitchFamily="18" charset="0"/>
                  </a:rPr>
                  <a:t>Let us consider </a:t>
                </a:r>
                <a14:m>
                  <m:oMath xmlns:m="http://schemas.openxmlformats.org/officeDocument/2006/math">
                    <m:sSub>
                      <m:sSubPr>
                        <m:ctrlPr>
                          <a:rPr lang="en-IN" sz="2700" i="1">
                            <a:solidFill>
                              <a:schemeClr val="bg2">
                                <a:lumMod val="50000"/>
                              </a:schemeClr>
                            </a:solidFill>
                            <a:latin typeface="Cambria Math" panose="02040503050406030204" pitchFamily="18" charset="0"/>
                            <a:cs typeface="Times New Roman" panose="02020603050405020304" pitchFamily="18" charset="0"/>
                          </a:rPr>
                        </m:ctrlPr>
                      </m:sSubPr>
                      <m:e>
                        <m:r>
                          <a:rPr lang="en-GB" sz="2700" i="1">
                            <a:solidFill>
                              <a:schemeClr val="bg2">
                                <a:lumMod val="50000"/>
                              </a:schemeClr>
                            </a:solidFill>
                            <a:latin typeface="Cambria Math" panose="02040503050406030204" pitchFamily="18" charset="0"/>
                            <a:cs typeface="Times New Roman" panose="02020603050405020304" pitchFamily="18" charset="0"/>
                          </a:rPr>
                          <m:t>𝑋</m:t>
                        </m:r>
                      </m:e>
                      <m:sub>
                        <m:r>
                          <a:rPr lang="en-GB" sz="2700" i="1">
                            <a:solidFill>
                              <a:schemeClr val="bg2">
                                <a:lumMod val="50000"/>
                              </a:schemeClr>
                            </a:solidFill>
                            <a:latin typeface="Cambria Math" panose="02040503050406030204" pitchFamily="18" charset="0"/>
                            <a:cs typeface="Times New Roman" panose="02020603050405020304" pitchFamily="18" charset="0"/>
                          </a:rPr>
                          <m:t>1</m:t>
                        </m:r>
                      </m:sub>
                    </m:sSub>
                    <m:r>
                      <a:rPr lang="en-GB" sz="2700" i="1">
                        <a:solidFill>
                          <a:schemeClr val="bg2">
                            <a:lumMod val="50000"/>
                          </a:schemeClr>
                        </a:solidFill>
                        <a:latin typeface="Cambria Math" panose="02040503050406030204" pitchFamily="18" charset="0"/>
                        <a:cs typeface="Times New Roman" panose="02020603050405020304" pitchFamily="18" charset="0"/>
                      </a:rPr>
                      <m:t> , </m:t>
                    </m:r>
                    <m:sSub>
                      <m:sSubPr>
                        <m:ctrlPr>
                          <a:rPr lang="en-IN" sz="2700" i="1">
                            <a:solidFill>
                              <a:schemeClr val="bg2">
                                <a:lumMod val="50000"/>
                              </a:schemeClr>
                            </a:solidFill>
                            <a:latin typeface="Cambria Math" panose="02040503050406030204" pitchFamily="18" charset="0"/>
                            <a:cs typeface="Times New Roman" panose="02020603050405020304" pitchFamily="18" charset="0"/>
                          </a:rPr>
                        </m:ctrlPr>
                      </m:sSubPr>
                      <m:e>
                        <m:r>
                          <a:rPr lang="en-GB" sz="2700" i="1">
                            <a:solidFill>
                              <a:schemeClr val="bg2">
                                <a:lumMod val="50000"/>
                              </a:schemeClr>
                            </a:solidFill>
                            <a:latin typeface="Cambria Math" panose="02040503050406030204" pitchFamily="18" charset="0"/>
                            <a:cs typeface="Times New Roman" panose="02020603050405020304" pitchFamily="18" charset="0"/>
                          </a:rPr>
                          <m:t>𝑋</m:t>
                        </m:r>
                      </m:e>
                      <m:sub>
                        <m:r>
                          <a:rPr lang="en-GB" sz="2700" i="1">
                            <a:solidFill>
                              <a:schemeClr val="bg2">
                                <a:lumMod val="50000"/>
                              </a:schemeClr>
                            </a:solidFill>
                            <a:latin typeface="Cambria Math" panose="02040503050406030204" pitchFamily="18" charset="0"/>
                            <a:cs typeface="Times New Roman" panose="02020603050405020304" pitchFamily="18" charset="0"/>
                          </a:rPr>
                          <m:t>2</m:t>
                        </m:r>
                      </m:sub>
                    </m:sSub>
                    <m:r>
                      <a:rPr lang="en-GB" sz="2700" i="1">
                        <a:solidFill>
                          <a:schemeClr val="bg2">
                            <a:lumMod val="50000"/>
                          </a:schemeClr>
                        </a:solidFill>
                        <a:latin typeface="Cambria Math" panose="02040503050406030204" pitchFamily="18" charset="0"/>
                        <a:cs typeface="Times New Roman" panose="02020603050405020304" pitchFamily="18" charset="0"/>
                      </a:rPr>
                      <m:t> ,  .      .     .   .</m:t>
                    </m:r>
                    <m:sSub>
                      <m:sSubPr>
                        <m:ctrlPr>
                          <a:rPr lang="en-IN" sz="2700" i="1">
                            <a:solidFill>
                              <a:schemeClr val="bg2">
                                <a:lumMod val="50000"/>
                              </a:schemeClr>
                            </a:solidFill>
                            <a:latin typeface="Cambria Math" panose="02040503050406030204" pitchFamily="18" charset="0"/>
                            <a:cs typeface="Times New Roman" panose="02020603050405020304" pitchFamily="18" charset="0"/>
                          </a:rPr>
                        </m:ctrlPr>
                      </m:sSubPr>
                      <m:e>
                        <m:r>
                          <a:rPr lang="en-GB" sz="2700" i="1">
                            <a:solidFill>
                              <a:schemeClr val="bg2">
                                <a:lumMod val="50000"/>
                              </a:schemeClr>
                            </a:solidFill>
                            <a:latin typeface="Cambria Math" panose="02040503050406030204" pitchFamily="18" charset="0"/>
                            <a:cs typeface="Times New Roman" panose="02020603050405020304" pitchFamily="18" charset="0"/>
                          </a:rPr>
                          <m:t>𝑋</m:t>
                        </m:r>
                      </m:e>
                      <m:sub>
                        <m:r>
                          <a:rPr lang="en-GB" sz="2700" i="1">
                            <a:solidFill>
                              <a:schemeClr val="bg2">
                                <a:lumMod val="50000"/>
                              </a:schemeClr>
                            </a:solidFill>
                            <a:latin typeface="Cambria Math" panose="02040503050406030204" pitchFamily="18" charset="0"/>
                            <a:cs typeface="Times New Roman" panose="02020603050405020304" pitchFamily="18" charset="0"/>
                          </a:rPr>
                          <m:t>𝑛</m:t>
                        </m:r>
                      </m:sub>
                    </m:sSub>
                    <m:r>
                      <a:rPr lang="en-GB" sz="2700" i="1">
                        <a:solidFill>
                          <a:schemeClr val="bg2">
                            <a:lumMod val="50000"/>
                          </a:schemeClr>
                        </a:solidFill>
                        <a:latin typeface="Cambria Math" panose="02040503050406030204" pitchFamily="18" charset="0"/>
                        <a:cs typeface="Times New Roman" panose="02020603050405020304" pitchFamily="18" charset="0"/>
                      </a:rPr>
                      <m:t> </m:t>
                    </m:r>
                  </m:oMath>
                </a14:m>
                <a:r>
                  <a:rPr lang="en-IN" sz="2700" dirty="0">
                    <a:solidFill>
                      <a:schemeClr val="bg2">
                        <a:lumMod val="50000"/>
                      </a:schemeClr>
                    </a:solidFill>
                    <a:latin typeface="Times New Roman" panose="02020603050405020304" pitchFamily="18" charset="0"/>
                    <a:cs typeface="Times New Roman" panose="02020603050405020304" pitchFamily="18" charset="0"/>
                  </a:rPr>
                  <a:t>be a random sample from a </a:t>
                </a:r>
                <a:r>
                  <a:rPr lang="en-IN" sz="2700" dirty="0">
                    <a:solidFill>
                      <a:srgbClr val="FF0000"/>
                    </a:solidFill>
                    <a:latin typeface="Times New Roman" panose="02020603050405020304" pitchFamily="18" charset="0"/>
                    <a:cs typeface="Times New Roman" panose="02020603050405020304" pitchFamily="18" charset="0"/>
                  </a:rPr>
                  <a:t>normal distribution </a:t>
                </a:r>
                <a:r>
                  <a:rPr lang="en-IN" sz="2700" dirty="0">
                    <a:solidFill>
                      <a:schemeClr val="bg2">
                        <a:lumMod val="50000"/>
                      </a:schemeClr>
                    </a:solidFill>
                    <a:latin typeface="Times New Roman" panose="02020603050405020304" pitchFamily="18" charset="0"/>
                    <a:cs typeface="Times New Roman" panose="02020603050405020304" pitchFamily="18" charset="0"/>
                  </a:rPr>
                  <a:t>with mean </a:t>
                </a:r>
                <a14:m>
                  <m:oMath xmlns:m="http://schemas.openxmlformats.org/officeDocument/2006/math">
                    <m:r>
                      <a:rPr lang="en-IN" sz="2700" i="1">
                        <a:solidFill>
                          <a:schemeClr val="bg2">
                            <a:lumMod val="50000"/>
                          </a:schemeClr>
                        </a:solidFill>
                        <a:latin typeface="Cambria Math" panose="02040503050406030204" pitchFamily="18" charset="0"/>
                        <a:ea typeface="Cambria Math" panose="02040503050406030204" pitchFamily="18" charset="0"/>
                        <a:cs typeface="Times New Roman" panose="02020603050405020304" pitchFamily="18" charset="0"/>
                      </a:rPr>
                      <m:t>𝜇</m:t>
                    </m:r>
                  </m:oMath>
                </a14:m>
                <a:r>
                  <a:rPr lang="en-IN" sz="2700" dirty="0">
                    <a:solidFill>
                      <a:schemeClr val="bg2">
                        <a:lumMod val="50000"/>
                      </a:schemeClr>
                    </a:solidFill>
                    <a:latin typeface="Times New Roman" panose="02020603050405020304" pitchFamily="18" charset="0"/>
                    <a:cs typeface="Times New Roman" panose="02020603050405020304" pitchFamily="18" charset="0"/>
                  </a:rPr>
                  <a:t> and variance </a:t>
                </a:r>
                <a14:m>
                  <m:oMath xmlns:m="http://schemas.openxmlformats.org/officeDocument/2006/math">
                    <m:sSup>
                      <m:sSupPr>
                        <m:ctrlPr>
                          <a:rPr lang="en-IN" sz="2700" i="1">
                            <a:solidFill>
                              <a:schemeClr val="bg2">
                                <a:lumMod val="50000"/>
                              </a:schemeClr>
                            </a:solidFill>
                            <a:latin typeface="Cambria Math" panose="02040503050406030204" pitchFamily="18" charset="0"/>
                            <a:cs typeface="Times New Roman" panose="02020603050405020304" pitchFamily="18" charset="0"/>
                          </a:rPr>
                        </m:ctrlPr>
                      </m:sSupPr>
                      <m:e>
                        <m:r>
                          <a:rPr lang="en-IN" sz="2700" i="1">
                            <a:solidFill>
                              <a:schemeClr val="bg2">
                                <a:lumMod val="50000"/>
                              </a:schemeClr>
                            </a:solidFill>
                            <a:latin typeface="Cambria Math" panose="02040503050406030204" pitchFamily="18" charset="0"/>
                            <a:ea typeface="Cambria Math" panose="02040503050406030204" pitchFamily="18" charset="0"/>
                            <a:cs typeface="Times New Roman" panose="02020603050405020304" pitchFamily="18" charset="0"/>
                          </a:rPr>
                          <m:t>𝜎</m:t>
                        </m:r>
                      </m:e>
                      <m:sup>
                        <m:r>
                          <a:rPr lang="en-GB" sz="2700" i="1">
                            <a:solidFill>
                              <a:schemeClr val="bg2">
                                <a:lumMod val="50000"/>
                              </a:schemeClr>
                            </a:solidFill>
                            <a:latin typeface="Cambria Math" panose="02040503050406030204" pitchFamily="18" charset="0"/>
                            <a:cs typeface="Times New Roman" panose="02020603050405020304" pitchFamily="18" charset="0"/>
                          </a:rPr>
                          <m:t>2</m:t>
                        </m:r>
                      </m:sup>
                    </m:sSup>
                  </m:oMath>
                </a14:m>
                <a:r>
                  <a:rPr lang="en-IN" sz="2700" dirty="0">
                    <a:solidFill>
                      <a:schemeClr val="bg2">
                        <a:lumMod val="50000"/>
                      </a:schemeClr>
                    </a:solidFill>
                    <a:latin typeface="Times New Roman" panose="02020603050405020304" pitchFamily="18" charset="0"/>
                    <a:cs typeface="Times New Roman" panose="02020603050405020304" pitchFamily="18" charset="0"/>
                  </a:rPr>
                  <a:t>. Then the sample total  </a:t>
                </a:r>
                <a14:m>
                  <m:oMath xmlns:m="http://schemas.openxmlformats.org/officeDocument/2006/math">
                    <m:nary>
                      <m:naryPr>
                        <m:chr m:val="∑"/>
                        <m:subHide m:val="on"/>
                        <m:supHide m:val="on"/>
                        <m:ctrlPr>
                          <a:rPr lang="en-IN" sz="2700" i="1" smtClean="0">
                            <a:solidFill>
                              <a:schemeClr val="bg2">
                                <a:lumMod val="50000"/>
                              </a:schemeClr>
                            </a:solidFill>
                            <a:latin typeface="Cambria Math" panose="02040503050406030204" pitchFamily="18" charset="0"/>
                            <a:cs typeface="Times New Roman" panose="02020603050405020304" pitchFamily="18" charset="0"/>
                          </a:rPr>
                        </m:ctrlPr>
                      </m:naryPr>
                      <m:sub/>
                      <m:sup/>
                      <m:e>
                        <m:r>
                          <a:rPr lang="en-GB" sz="2700" b="0" i="1" smtClean="0">
                            <a:solidFill>
                              <a:schemeClr val="bg2">
                                <a:lumMod val="50000"/>
                              </a:schemeClr>
                            </a:solidFill>
                            <a:latin typeface="Cambria Math" panose="02040503050406030204" pitchFamily="18" charset="0"/>
                            <a:cs typeface="Times New Roman" panose="02020603050405020304" pitchFamily="18" charset="0"/>
                          </a:rPr>
                          <m:t>𝑋</m:t>
                        </m:r>
                      </m:e>
                    </m:nary>
                    <m:r>
                      <a:rPr lang="en-GB" sz="2700" b="0" i="1" smtClean="0">
                        <a:solidFill>
                          <a:schemeClr val="bg2">
                            <a:lumMod val="50000"/>
                          </a:schemeClr>
                        </a:solidFill>
                        <a:latin typeface="Cambria Math" panose="02040503050406030204" pitchFamily="18" charset="0"/>
                        <a:cs typeface="Times New Roman" panose="02020603050405020304" pitchFamily="18" charset="0"/>
                      </a:rPr>
                      <m:t> </m:t>
                    </m:r>
                  </m:oMath>
                </a14:m>
                <a:r>
                  <a:rPr lang="en-IN" sz="2700" dirty="0">
                    <a:solidFill>
                      <a:schemeClr val="bg2">
                        <a:lumMod val="50000"/>
                      </a:schemeClr>
                    </a:solidFill>
                    <a:latin typeface="Times New Roman" panose="02020603050405020304" pitchFamily="18" charset="0"/>
                    <a:cs typeface="Times New Roman" panose="02020603050405020304" pitchFamily="18" charset="0"/>
                  </a:rPr>
                  <a:t>has a normal distribution with mean </a:t>
                </a:r>
                <a14:m>
                  <m:oMath xmlns:m="http://schemas.openxmlformats.org/officeDocument/2006/math">
                    <m:r>
                      <a:rPr lang="en-GB" sz="2700" b="0" i="1" smtClean="0">
                        <a:solidFill>
                          <a:schemeClr val="bg2">
                            <a:lumMod val="50000"/>
                          </a:schemeClr>
                        </a:solidFill>
                        <a:latin typeface="Cambria Math" panose="02040503050406030204" pitchFamily="18" charset="0"/>
                        <a:ea typeface="Cambria Math" panose="02040503050406030204" pitchFamily="18" charset="0"/>
                        <a:cs typeface="Times New Roman" panose="02020603050405020304" pitchFamily="18" charset="0"/>
                      </a:rPr>
                      <m:t>𝑛</m:t>
                    </m:r>
                    <m:r>
                      <a:rPr lang="en-IN" sz="2700" i="1">
                        <a:solidFill>
                          <a:schemeClr val="bg2">
                            <a:lumMod val="50000"/>
                          </a:schemeClr>
                        </a:solidFill>
                        <a:latin typeface="Cambria Math" panose="02040503050406030204" pitchFamily="18" charset="0"/>
                        <a:ea typeface="Cambria Math" panose="02040503050406030204" pitchFamily="18" charset="0"/>
                        <a:cs typeface="Times New Roman" panose="02020603050405020304" pitchFamily="18" charset="0"/>
                      </a:rPr>
                      <m:t>𝜇</m:t>
                    </m:r>
                  </m:oMath>
                </a14:m>
                <a:r>
                  <a:rPr lang="en-IN" sz="2700" dirty="0">
                    <a:solidFill>
                      <a:schemeClr val="bg2">
                        <a:lumMod val="50000"/>
                      </a:schemeClr>
                    </a:solidFill>
                    <a:latin typeface="Times New Roman" panose="02020603050405020304" pitchFamily="18" charset="0"/>
                    <a:cs typeface="Times New Roman" panose="02020603050405020304" pitchFamily="18" charset="0"/>
                  </a:rPr>
                  <a:t> and variance </a:t>
                </a:r>
                <a14:m>
                  <m:oMath xmlns:m="http://schemas.openxmlformats.org/officeDocument/2006/math">
                    <m:r>
                      <a:rPr lang="en-GB" sz="2700" b="0" i="1" smtClean="0">
                        <a:solidFill>
                          <a:schemeClr val="bg2">
                            <a:lumMod val="50000"/>
                          </a:schemeClr>
                        </a:solidFill>
                        <a:latin typeface="Cambria Math" panose="02040503050406030204" pitchFamily="18" charset="0"/>
                        <a:cs typeface="Times New Roman" panose="02020603050405020304" pitchFamily="18" charset="0"/>
                      </a:rPr>
                      <m:t>𝑛</m:t>
                    </m:r>
                    <m:sSup>
                      <m:sSupPr>
                        <m:ctrlPr>
                          <a:rPr lang="en-GB" sz="2700" b="0" i="1" smtClean="0">
                            <a:solidFill>
                              <a:schemeClr val="bg2">
                                <a:lumMod val="50000"/>
                              </a:schemeClr>
                            </a:solidFill>
                            <a:latin typeface="Cambria Math" panose="02040503050406030204" pitchFamily="18" charset="0"/>
                            <a:cs typeface="Times New Roman" panose="02020603050405020304" pitchFamily="18" charset="0"/>
                          </a:rPr>
                        </m:ctrlPr>
                      </m:sSupPr>
                      <m:e>
                        <m:r>
                          <a:rPr lang="en-GB" sz="2700" b="0" i="1" smtClean="0">
                            <a:solidFill>
                              <a:schemeClr val="bg2">
                                <a:lumMod val="50000"/>
                              </a:schemeClr>
                            </a:solidFill>
                            <a:latin typeface="Cambria Math" panose="02040503050406030204" pitchFamily="18" charset="0"/>
                            <a:ea typeface="Cambria Math" panose="02040503050406030204" pitchFamily="18" charset="0"/>
                            <a:cs typeface="Times New Roman" panose="02020603050405020304" pitchFamily="18" charset="0"/>
                          </a:rPr>
                          <m:t>𝜎</m:t>
                        </m:r>
                      </m:e>
                      <m:sup>
                        <m:r>
                          <a:rPr lang="en-GB" sz="2700" b="0" i="1" smtClean="0">
                            <a:solidFill>
                              <a:schemeClr val="bg2">
                                <a:lumMod val="50000"/>
                              </a:schemeClr>
                            </a:solidFill>
                            <a:latin typeface="Cambria Math" panose="02040503050406030204" pitchFamily="18" charset="0"/>
                            <a:cs typeface="Times New Roman" panose="02020603050405020304" pitchFamily="18" charset="0"/>
                          </a:rPr>
                          <m:t>2</m:t>
                        </m:r>
                      </m:sup>
                    </m:sSup>
                  </m:oMath>
                </a14:m>
                <a:r>
                  <a:rPr lang="en-IN" sz="2700" dirty="0">
                    <a:solidFill>
                      <a:schemeClr val="bg2">
                        <a:lumMod val="50000"/>
                      </a:schemeClr>
                    </a:solidFill>
                    <a:latin typeface="Times New Roman" panose="02020603050405020304" pitchFamily="18" charset="0"/>
                    <a:cs typeface="Times New Roman" panose="02020603050405020304" pitchFamily="18" charset="0"/>
                  </a:rPr>
                  <a:t>. Here, mean of </a:t>
                </a:r>
                <a14:m>
                  <m:oMath xmlns:m="http://schemas.openxmlformats.org/officeDocument/2006/math">
                    <m:nary>
                      <m:naryPr>
                        <m:chr m:val="∑"/>
                        <m:subHide m:val="on"/>
                        <m:supHide m:val="on"/>
                        <m:ctrlPr>
                          <a:rPr lang="en-IN" sz="2700" i="1">
                            <a:solidFill>
                              <a:schemeClr val="bg2">
                                <a:lumMod val="50000"/>
                              </a:schemeClr>
                            </a:solidFill>
                            <a:latin typeface="Cambria Math" panose="02040503050406030204" pitchFamily="18" charset="0"/>
                            <a:cs typeface="Times New Roman" panose="02020603050405020304" pitchFamily="18" charset="0"/>
                          </a:rPr>
                        </m:ctrlPr>
                      </m:naryPr>
                      <m:sub/>
                      <m:sup/>
                      <m:e>
                        <m:r>
                          <a:rPr lang="en-GB" sz="2700" i="1">
                            <a:solidFill>
                              <a:schemeClr val="bg2">
                                <a:lumMod val="50000"/>
                              </a:schemeClr>
                            </a:solidFill>
                            <a:latin typeface="Cambria Math" panose="02040503050406030204" pitchFamily="18" charset="0"/>
                            <a:cs typeface="Times New Roman" panose="02020603050405020304" pitchFamily="18" charset="0"/>
                          </a:rPr>
                          <m:t>𝑋</m:t>
                        </m:r>
                      </m:e>
                    </m:nary>
                  </m:oMath>
                </a14:m>
                <a:r>
                  <a:rPr lang="en-IN" sz="2700" dirty="0">
                    <a:solidFill>
                      <a:schemeClr val="bg2">
                        <a:lumMod val="50000"/>
                      </a:schemeClr>
                    </a:solidFill>
                    <a:latin typeface="Times New Roman" panose="02020603050405020304" pitchFamily="18" charset="0"/>
                    <a:cs typeface="Times New Roman" panose="02020603050405020304" pitchFamily="18" charset="0"/>
                  </a:rPr>
                  <a:t>,</a:t>
                </a:r>
              </a:p>
              <a:p>
                <a:pPr marL="0" indent="0" algn="just">
                  <a:buNone/>
                </a:pPr>
                <a14:m>
                  <m:oMathPara xmlns:m="http://schemas.openxmlformats.org/officeDocument/2006/math">
                    <m:oMathParaPr>
                      <m:jc m:val="centerGroup"/>
                    </m:oMathParaPr>
                    <m:oMath xmlns:m="http://schemas.openxmlformats.org/officeDocument/2006/math">
                      <m:r>
                        <a:rPr lang="en-GB" sz="2700" b="0" i="1" smtClean="0">
                          <a:solidFill>
                            <a:schemeClr val="bg2">
                              <a:lumMod val="50000"/>
                            </a:schemeClr>
                          </a:solidFill>
                          <a:latin typeface="Cambria Math" panose="02040503050406030204" pitchFamily="18" charset="0"/>
                          <a:cs typeface="Times New Roman" panose="02020603050405020304" pitchFamily="18" charset="0"/>
                        </a:rPr>
                        <m:t>𝐸</m:t>
                      </m:r>
                      <m:d>
                        <m:dPr>
                          <m:ctrlPr>
                            <a:rPr lang="en-GB" sz="2700" b="0" i="1" smtClean="0">
                              <a:solidFill>
                                <a:schemeClr val="bg2">
                                  <a:lumMod val="50000"/>
                                </a:schemeClr>
                              </a:solidFill>
                              <a:latin typeface="Cambria Math" panose="02040503050406030204" pitchFamily="18" charset="0"/>
                              <a:cs typeface="Times New Roman" panose="02020603050405020304" pitchFamily="18" charset="0"/>
                            </a:rPr>
                          </m:ctrlPr>
                        </m:dPr>
                        <m:e>
                          <m:nary>
                            <m:naryPr>
                              <m:chr m:val="∑"/>
                              <m:subHide m:val="on"/>
                              <m:supHide m:val="on"/>
                              <m:ctrlPr>
                                <a:rPr lang="en-IN" sz="2700" i="1">
                                  <a:solidFill>
                                    <a:schemeClr val="bg2">
                                      <a:lumMod val="50000"/>
                                    </a:schemeClr>
                                  </a:solidFill>
                                  <a:latin typeface="Cambria Math" panose="02040503050406030204" pitchFamily="18" charset="0"/>
                                  <a:cs typeface="Times New Roman" panose="02020603050405020304" pitchFamily="18" charset="0"/>
                                </a:rPr>
                              </m:ctrlPr>
                            </m:naryPr>
                            <m:sub/>
                            <m:sup/>
                            <m:e>
                              <m:r>
                                <a:rPr lang="en-GB" sz="2700" i="1">
                                  <a:solidFill>
                                    <a:schemeClr val="bg2">
                                      <a:lumMod val="50000"/>
                                    </a:schemeClr>
                                  </a:solidFill>
                                  <a:latin typeface="Cambria Math" panose="02040503050406030204" pitchFamily="18" charset="0"/>
                                  <a:cs typeface="Times New Roman" panose="02020603050405020304" pitchFamily="18" charset="0"/>
                                </a:rPr>
                                <m:t>𝑋</m:t>
                              </m:r>
                            </m:e>
                          </m:nary>
                        </m:e>
                      </m:d>
                      <m:r>
                        <a:rPr lang="en-GB" sz="2700" b="0" i="1" smtClean="0">
                          <a:solidFill>
                            <a:schemeClr val="bg2">
                              <a:lumMod val="50000"/>
                            </a:schemeClr>
                          </a:solidFill>
                          <a:latin typeface="Cambria Math" panose="02040503050406030204" pitchFamily="18" charset="0"/>
                          <a:cs typeface="Times New Roman" panose="02020603050405020304" pitchFamily="18" charset="0"/>
                        </a:rPr>
                        <m:t>=</m:t>
                      </m:r>
                      <m:r>
                        <a:rPr lang="en-GB" sz="2700" b="0" i="1" smtClean="0">
                          <a:solidFill>
                            <a:schemeClr val="bg2">
                              <a:lumMod val="50000"/>
                            </a:schemeClr>
                          </a:solidFill>
                          <a:latin typeface="Cambria Math" panose="02040503050406030204" pitchFamily="18" charset="0"/>
                          <a:cs typeface="Times New Roman" panose="02020603050405020304" pitchFamily="18" charset="0"/>
                        </a:rPr>
                        <m:t>𝑛</m:t>
                      </m:r>
                      <m:r>
                        <a:rPr lang="en-GB" sz="2700" b="0" i="1" smtClean="0">
                          <a:solidFill>
                            <a:schemeClr val="bg2">
                              <a:lumMod val="50000"/>
                            </a:schemeClr>
                          </a:solidFill>
                          <a:latin typeface="Cambria Math" panose="02040503050406030204" pitchFamily="18" charset="0"/>
                          <a:ea typeface="Cambria Math" panose="02040503050406030204" pitchFamily="18" charset="0"/>
                          <a:cs typeface="Times New Roman" panose="02020603050405020304" pitchFamily="18" charset="0"/>
                        </a:rPr>
                        <m:t>𝜇</m:t>
                      </m:r>
                    </m:oMath>
                  </m:oMathPara>
                </a14:m>
                <a:endParaRPr lang="en-IN" sz="2700" dirty="0">
                  <a:solidFill>
                    <a:schemeClr val="bg2">
                      <a:lumMod val="50000"/>
                    </a:schemeClr>
                  </a:solidFill>
                  <a:latin typeface="Times New Roman" panose="02020603050405020304" pitchFamily="18" charset="0"/>
                  <a:cs typeface="Times New Roman" panose="02020603050405020304" pitchFamily="18" charset="0"/>
                </a:endParaRPr>
              </a:p>
              <a:p>
                <a:pPr marL="0" indent="0" algn="just">
                  <a:buNone/>
                </a:pPr>
                <a:r>
                  <a:rPr lang="en-IN" sz="2700" dirty="0">
                    <a:solidFill>
                      <a:schemeClr val="bg2">
                        <a:lumMod val="50000"/>
                      </a:schemeClr>
                    </a:solidFill>
                    <a:latin typeface="Times New Roman" panose="02020603050405020304" pitchFamily="18" charset="0"/>
                    <a:cs typeface="Times New Roman" panose="02020603050405020304" pitchFamily="18" charset="0"/>
                  </a:rPr>
                  <a:t> and variance of </a:t>
                </a:r>
                <a14:m>
                  <m:oMath xmlns:m="http://schemas.openxmlformats.org/officeDocument/2006/math">
                    <m:nary>
                      <m:naryPr>
                        <m:chr m:val="∑"/>
                        <m:subHide m:val="on"/>
                        <m:supHide m:val="on"/>
                        <m:ctrlPr>
                          <a:rPr lang="en-IN" sz="2700" i="1">
                            <a:solidFill>
                              <a:schemeClr val="bg2">
                                <a:lumMod val="50000"/>
                              </a:schemeClr>
                            </a:solidFill>
                            <a:latin typeface="Cambria Math" panose="02040503050406030204" pitchFamily="18" charset="0"/>
                            <a:cs typeface="Times New Roman" panose="02020603050405020304" pitchFamily="18" charset="0"/>
                          </a:rPr>
                        </m:ctrlPr>
                      </m:naryPr>
                      <m:sub/>
                      <m:sup/>
                      <m:e>
                        <m:r>
                          <a:rPr lang="en-GB" sz="2700" i="1">
                            <a:solidFill>
                              <a:schemeClr val="bg2">
                                <a:lumMod val="50000"/>
                              </a:schemeClr>
                            </a:solidFill>
                            <a:latin typeface="Cambria Math" panose="02040503050406030204" pitchFamily="18" charset="0"/>
                            <a:cs typeface="Times New Roman" panose="02020603050405020304" pitchFamily="18" charset="0"/>
                          </a:rPr>
                          <m:t>𝑋</m:t>
                        </m:r>
                      </m:e>
                    </m:nary>
                  </m:oMath>
                </a14:m>
                <a:r>
                  <a:rPr lang="en-IN" sz="2700" dirty="0">
                    <a:solidFill>
                      <a:schemeClr val="bg2">
                        <a:lumMod val="50000"/>
                      </a:schemeClr>
                    </a:solidFill>
                    <a:latin typeface="Times New Roman" panose="02020603050405020304" pitchFamily="18" charset="0"/>
                    <a:cs typeface="Times New Roman" panose="02020603050405020304" pitchFamily="18" charset="0"/>
                  </a:rPr>
                  <a:t>,</a:t>
                </a:r>
              </a:p>
              <a:p>
                <a:pPr marL="0" indent="0" algn="just">
                  <a:buNone/>
                </a:pPr>
                <a14:m>
                  <m:oMathPara xmlns:m="http://schemas.openxmlformats.org/officeDocument/2006/math">
                    <m:oMathParaPr>
                      <m:jc m:val="centerGroup"/>
                    </m:oMathParaPr>
                    <m:oMath xmlns:m="http://schemas.openxmlformats.org/officeDocument/2006/math">
                      <m:r>
                        <a:rPr lang="en-GB" sz="2700" b="0" i="1" smtClean="0">
                          <a:solidFill>
                            <a:schemeClr val="bg2">
                              <a:lumMod val="50000"/>
                            </a:schemeClr>
                          </a:solidFill>
                          <a:latin typeface="Cambria Math" panose="02040503050406030204" pitchFamily="18" charset="0"/>
                          <a:cs typeface="Times New Roman" panose="02020603050405020304" pitchFamily="18" charset="0"/>
                        </a:rPr>
                        <m:t>𝑉</m:t>
                      </m:r>
                      <m:d>
                        <m:dPr>
                          <m:ctrlPr>
                            <a:rPr lang="en-GB" sz="2700" b="0" i="1" smtClean="0">
                              <a:solidFill>
                                <a:schemeClr val="bg2">
                                  <a:lumMod val="50000"/>
                                </a:schemeClr>
                              </a:solidFill>
                              <a:latin typeface="Cambria Math" panose="02040503050406030204" pitchFamily="18" charset="0"/>
                              <a:cs typeface="Times New Roman" panose="02020603050405020304" pitchFamily="18" charset="0"/>
                            </a:rPr>
                          </m:ctrlPr>
                        </m:dPr>
                        <m:e>
                          <m:nary>
                            <m:naryPr>
                              <m:chr m:val="∑"/>
                              <m:subHide m:val="on"/>
                              <m:supHide m:val="on"/>
                              <m:ctrlPr>
                                <a:rPr lang="en-IN" sz="2700" i="1">
                                  <a:solidFill>
                                    <a:schemeClr val="bg2">
                                      <a:lumMod val="50000"/>
                                    </a:schemeClr>
                                  </a:solidFill>
                                  <a:latin typeface="Cambria Math" panose="02040503050406030204" pitchFamily="18" charset="0"/>
                                  <a:cs typeface="Times New Roman" panose="02020603050405020304" pitchFamily="18" charset="0"/>
                                </a:rPr>
                              </m:ctrlPr>
                            </m:naryPr>
                            <m:sub/>
                            <m:sup/>
                            <m:e>
                              <m:r>
                                <a:rPr lang="en-GB" sz="2700" i="1">
                                  <a:solidFill>
                                    <a:schemeClr val="bg2">
                                      <a:lumMod val="50000"/>
                                    </a:schemeClr>
                                  </a:solidFill>
                                  <a:latin typeface="Cambria Math" panose="02040503050406030204" pitchFamily="18" charset="0"/>
                                  <a:cs typeface="Times New Roman" panose="02020603050405020304" pitchFamily="18" charset="0"/>
                                </a:rPr>
                                <m:t>𝑋</m:t>
                              </m:r>
                            </m:e>
                          </m:nary>
                        </m:e>
                      </m:d>
                      <m:r>
                        <a:rPr lang="en-GB" sz="2700" b="0" i="1" smtClean="0">
                          <a:solidFill>
                            <a:schemeClr val="bg2">
                              <a:lumMod val="50000"/>
                            </a:schemeClr>
                          </a:solidFill>
                          <a:latin typeface="Cambria Math" panose="02040503050406030204" pitchFamily="18" charset="0"/>
                          <a:cs typeface="Times New Roman" panose="02020603050405020304" pitchFamily="18" charset="0"/>
                        </a:rPr>
                        <m:t>=</m:t>
                      </m:r>
                      <m:r>
                        <a:rPr lang="en-GB" sz="2700" b="0" i="1" smtClean="0">
                          <a:solidFill>
                            <a:schemeClr val="bg2">
                              <a:lumMod val="50000"/>
                            </a:schemeClr>
                          </a:solidFill>
                          <a:latin typeface="Cambria Math" panose="02040503050406030204" pitchFamily="18" charset="0"/>
                          <a:cs typeface="Times New Roman" panose="02020603050405020304" pitchFamily="18" charset="0"/>
                        </a:rPr>
                        <m:t>𝑛</m:t>
                      </m:r>
                      <m:sSup>
                        <m:sSupPr>
                          <m:ctrlPr>
                            <a:rPr lang="en-GB" sz="2700" b="0" i="1" smtClean="0">
                              <a:solidFill>
                                <a:schemeClr val="bg2">
                                  <a:lumMod val="50000"/>
                                </a:schemeClr>
                              </a:solidFill>
                              <a:latin typeface="Cambria Math" panose="02040503050406030204" pitchFamily="18" charset="0"/>
                              <a:cs typeface="Times New Roman" panose="02020603050405020304" pitchFamily="18" charset="0"/>
                            </a:rPr>
                          </m:ctrlPr>
                        </m:sSupPr>
                        <m:e>
                          <m:r>
                            <a:rPr lang="en-GB" sz="2700" b="0" i="1" smtClean="0">
                              <a:solidFill>
                                <a:schemeClr val="bg2">
                                  <a:lumMod val="50000"/>
                                </a:schemeClr>
                              </a:solidFill>
                              <a:latin typeface="Cambria Math" panose="02040503050406030204" pitchFamily="18" charset="0"/>
                              <a:ea typeface="Cambria Math" panose="02040503050406030204" pitchFamily="18" charset="0"/>
                              <a:cs typeface="Times New Roman" panose="02020603050405020304" pitchFamily="18" charset="0"/>
                            </a:rPr>
                            <m:t>𝜎</m:t>
                          </m:r>
                        </m:e>
                        <m:sup>
                          <m:r>
                            <a:rPr lang="en-GB" sz="2700" b="0" i="1" smtClean="0">
                              <a:solidFill>
                                <a:schemeClr val="bg2">
                                  <a:lumMod val="50000"/>
                                </a:schemeClr>
                              </a:solidFill>
                              <a:latin typeface="Cambria Math" panose="02040503050406030204" pitchFamily="18" charset="0"/>
                              <a:cs typeface="Times New Roman" panose="02020603050405020304" pitchFamily="18" charset="0"/>
                            </a:rPr>
                            <m:t>2</m:t>
                          </m:r>
                        </m:sup>
                      </m:sSup>
                    </m:oMath>
                  </m:oMathPara>
                </a14:m>
                <a:endParaRPr lang="en-IN" sz="2700" dirty="0">
                  <a:solidFill>
                    <a:schemeClr val="bg2">
                      <a:lumMod val="50000"/>
                    </a:schemeClr>
                  </a:solidFill>
                  <a:latin typeface="Times New Roman" panose="02020603050405020304" pitchFamily="18"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09600" y="1524000"/>
                <a:ext cx="8229600" cy="4114800"/>
              </a:xfrm>
              <a:blipFill rotWithShape="0">
                <a:blip r:embed="rId2"/>
                <a:stretch>
                  <a:fillRect l="-1407" t="-1481" r="-1407" b="-17630"/>
                </a:stretch>
              </a:blipFill>
            </p:spPr>
            <p:txBody>
              <a:bodyPr/>
              <a:lstStyle/>
              <a:p>
                <a:r>
                  <a:rPr lang="en-GB">
                    <a:noFill/>
                  </a:rPr>
                  <a:t> </a:t>
                </a:r>
              </a:p>
            </p:txBody>
          </p:sp>
        </mc:Fallback>
      </mc:AlternateContent>
      <p:sp>
        <p:nvSpPr>
          <p:cNvPr id="2" name="Date Placeholder 1">
            <a:extLst>
              <a:ext uri="{FF2B5EF4-FFF2-40B4-BE49-F238E27FC236}">
                <a16:creationId xmlns:a16="http://schemas.microsoft.com/office/drawing/2014/main" id="{E1748FA2-4DBD-4716-8959-B8768100443B}"/>
              </a:ext>
            </a:extLst>
          </p:cNvPr>
          <p:cNvSpPr>
            <a:spLocks noGrp="1"/>
          </p:cNvSpPr>
          <p:nvPr>
            <p:ph type="dt" sz="half" idx="10"/>
          </p:nvPr>
        </p:nvSpPr>
        <p:spPr/>
        <p:txBody>
          <a:bodyPr/>
          <a:lstStyle/>
          <a:p>
            <a:pPr>
              <a:defRPr/>
            </a:pPr>
            <a:fld id="{3708807D-D8A2-4CD9-931B-381FFE13B91A}" type="datetime5">
              <a:rPr lang="en-US" smtClean="0"/>
              <a:t>30-Dec-25</a:t>
            </a:fld>
            <a:endParaRPr lang="en-US"/>
          </a:p>
        </p:txBody>
      </p:sp>
      <p:sp>
        <p:nvSpPr>
          <p:cNvPr id="4" name="Footer Placeholder 3">
            <a:extLst>
              <a:ext uri="{FF2B5EF4-FFF2-40B4-BE49-F238E27FC236}">
                <a16:creationId xmlns:a16="http://schemas.microsoft.com/office/drawing/2014/main" id="{E651DADF-28AE-4627-B362-90ADA50DA1AF}"/>
              </a:ext>
            </a:extLst>
          </p:cNvPr>
          <p:cNvSpPr>
            <a:spLocks noGrp="1"/>
          </p:cNvSpPr>
          <p:nvPr>
            <p:ph type="ftr" sz="quarter" idx="11"/>
          </p:nvPr>
        </p:nvSpPr>
        <p:spPr/>
        <p:txBody>
          <a:bodyPr/>
          <a:lstStyle/>
          <a:p>
            <a:pPr>
              <a:defRPr/>
            </a:pPr>
            <a:r>
              <a:rPr lang="en-US"/>
              <a:t>T. Mayooran</a:t>
            </a:r>
          </a:p>
        </p:txBody>
      </p:sp>
      <p:sp>
        <p:nvSpPr>
          <p:cNvPr id="5" name="Slide Number Placeholder 4">
            <a:extLst>
              <a:ext uri="{FF2B5EF4-FFF2-40B4-BE49-F238E27FC236}">
                <a16:creationId xmlns:a16="http://schemas.microsoft.com/office/drawing/2014/main" id="{9780F11F-30C8-495D-9E79-16EDB4CF2164}"/>
              </a:ext>
            </a:extLst>
          </p:cNvPr>
          <p:cNvSpPr>
            <a:spLocks noGrp="1"/>
          </p:cNvSpPr>
          <p:nvPr>
            <p:ph type="sldNum" sz="quarter" idx="12"/>
          </p:nvPr>
        </p:nvSpPr>
        <p:spPr/>
        <p:txBody>
          <a:bodyPr/>
          <a:lstStyle/>
          <a:p>
            <a:fld id="{906F6DFE-AA00-4BFD-9D61-CA29BB78DE22}" type="slidenum">
              <a:rPr lang="en-US" altLang="en-US" smtClean="0"/>
              <a:pPr/>
              <a:t>46</a:t>
            </a:fld>
            <a:endParaRPr lang="en-US" altLang="en-US"/>
          </a:p>
        </p:txBody>
      </p:sp>
    </p:spTree>
    <p:extLst>
      <p:ext uri="{BB962C8B-B14F-4D97-AF65-F5344CB8AC3E}">
        <p14:creationId xmlns:p14="http://schemas.microsoft.com/office/powerpoint/2010/main" val="139742879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09600" y="1524000"/>
                <a:ext cx="8229600" cy="4114800"/>
              </a:xfrm>
            </p:spPr>
            <p:txBody>
              <a:bodyPr/>
              <a:lstStyle/>
              <a:p>
                <a:pPr marL="0" indent="0" algn="just">
                  <a:buNone/>
                </a:pPr>
                <a:r>
                  <a:rPr lang="en-GB" dirty="0">
                    <a:solidFill>
                      <a:srgbClr val="FF0000"/>
                    </a:solidFill>
                    <a:latin typeface="Times New Roman" panose="02020603050405020304" pitchFamily="18" charset="0"/>
                    <a:cs typeface="Times New Roman" panose="02020603050405020304" pitchFamily="18" charset="0"/>
                  </a:rPr>
                  <a:t>Theorem 3:</a:t>
                </a:r>
              </a:p>
              <a:p>
                <a:pPr marL="0" indent="0" algn="just">
                  <a:buNone/>
                </a:pPr>
                <a:r>
                  <a:rPr lang="en-IN" dirty="0">
                    <a:solidFill>
                      <a:schemeClr val="bg2">
                        <a:lumMod val="50000"/>
                      </a:schemeClr>
                    </a:solidFill>
                    <a:latin typeface="Times New Roman" panose="02020603050405020304" pitchFamily="18" charset="0"/>
                    <a:cs typeface="Times New Roman" panose="02020603050405020304" pitchFamily="18" charset="0"/>
                  </a:rPr>
                  <a:t>Let us consider </a:t>
                </a:r>
                <a14:m>
                  <m:oMath xmlns:m="http://schemas.openxmlformats.org/officeDocument/2006/math">
                    <m:sSub>
                      <m:sSubPr>
                        <m:ctrlPr>
                          <a:rPr lang="en-IN" i="1">
                            <a:solidFill>
                              <a:schemeClr val="bg2">
                                <a:lumMod val="50000"/>
                              </a:schemeClr>
                            </a:solidFill>
                            <a:latin typeface="Cambria Math" panose="02040503050406030204" pitchFamily="18" charset="0"/>
                            <a:cs typeface="Times New Roman" panose="02020603050405020304" pitchFamily="18" charset="0"/>
                          </a:rPr>
                        </m:ctrlPr>
                      </m:sSubPr>
                      <m:e>
                        <m:r>
                          <a:rPr lang="en-GB" i="1">
                            <a:solidFill>
                              <a:schemeClr val="bg2">
                                <a:lumMod val="50000"/>
                              </a:schemeClr>
                            </a:solidFill>
                            <a:latin typeface="Cambria Math" panose="02040503050406030204" pitchFamily="18" charset="0"/>
                            <a:cs typeface="Times New Roman" panose="02020603050405020304" pitchFamily="18" charset="0"/>
                          </a:rPr>
                          <m:t>𝑋</m:t>
                        </m:r>
                      </m:e>
                      <m:sub>
                        <m:r>
                          <a:rPr lang="en-GB" i="1">
                            <a:solidFill>
                              <a:schemeClr val="bg2">
                                <a:lumMod val="50000"/>
                              </a:schemeClr>
                            </a:solidFill>
                            <a:latin typeface="Cambria Math" panose="02040503050406030204" pitchFamily="18" charset="0"/>
                            <a:cs typeface="Times New Roman" panose="02020603050405020304" pitchFamily="18" charset="0"/>
                          </a:rPr>
                          <m:t>1</m:t>
                        </m:r>
                      </m:sub>
                    </m:sSub>
                    <m:r>
                      <a:rPr lang="en-GB" i="1">
                        <a:solidFill>
                          <a:schemeClr val="bg2">
                            <a:lumMod val="50000"/>
                          </a:schemeClr>
                        </a:solidFill>
                        <a:latin typeface="Cambria Math" panose="02040503050406030204" pitchFamily="18" charset="0"/>
                        <a:cs typeface="Times New Roman" panose="02020603050405020304" pitchFamily="18" charset="0"/>
                      </a:rPr>
                      <m:t> , </m:t>
                    </m:r>
                    <m:sSub>
                      <m:sSubPr>
                        <m:ctrlPr>
                          <a:rPr lang="en-IN" i="1">
                            <a:solidFill>
                              <a:schemeClr val="bg2">
                                <a:lumMod val="50000"/>
                              </a:schemeClr>
                            </a:solidFill>
                            <a:latin typeface="Cambria Math" panose="02040503050406030204" pitchFamily="18" charset="0"/>
                            <a:cs typeface="Times New Roman" panose="02020603050405020304" pitchFamily="18" charset="0"/>
                          </a:rPr>
                        </m:ctrlPr>
                      </m:sSubPr>
                      <m:e>
                        <m:r>
                          <a:rPr lang="en-GB" i="1">
                            <a:solidFill>
                              <a:schemeClr val="bg2">
                                <a:lumMod val="50000"/>
                              </a:schemeClr>
                            </a:solidFill>
                            <a:latin typeface="Cambria Math" panose="02040503050406030204" pitchFamily="18" charset="0"/>
                            <a:cs typeface="Times New Roman" panose="02020603050405020304" pitchFamily="18" charset="0"/>
                          </a:rPr>
                          <m:t>𝑋</m:t>
                        </m:r>
                      </m:e>
                      <m:sub>
                        <m:r>
                          <a:rPr lang="en-GB" i="1">
                            <a:solidFill>
                              <a:schemeClr val="bg2">
                                <a:lumMod val="50000"/>
                              </a:schemeClr>
                            </a:solidFill>
                            <a:latin typeface="Cambria Math" panose="02040503050406030204" pitchFamily="18" charset="0"/>
                            <a:cs typeface="Times New Roman" panose="02020603050405020304" pitchFamily="18" charset="0"/>
                          </a:rPr>
                          <m:t>2</m:t>
                        </m:r>
                      </m:sub>
                    </m:sSub>
                    <m:r>
                      <a:rPr lang="en-GB" i="1">
                        <a:solidFill>
                          <a:schemeClr val="bg2">
                            <a:lumMod val="50000"/>
                          </a:schemeClr>
                        </a:solidFill>
                        <a:latin typeface="Cambria Math" panose="02040503050406030204" pitchFamily="18" charset="0"/>
                        <a:cs typeface="Times New Roman" panose="02020603050405020304" pitchFamily="18" charset="0"/>
                      </a:rPr>
                      <m:t> ,  .      .     .   .</m:t>
                    </m:r>
                    <m:sSub>
                      <m:sSubPr>
                        <m:ctrlPr>
                          <a:rPr lang="en-IN" i="1">
                            <a:solidFill>
                              <a:schemeClr val="bg2">
                                <a:lumMod val="50000"/>
                              </a:schemeClr>
                            </a:solidFill>
                            <a:latin typeface="Cambria Math" panose="02040503050406030204" pitchFamily="18" charset="0"/>
                            <a:cs typeface="Times New Roman" panose="02020603050405020304" pitchFamily="18" charset="0"/>
                          </a:rPr>
                        </m:ctrlPr>
                      </m:sSubPr>
                      <m:e>
                        <m:r>
                          <a:rPr lang="en-GB" i="1">
                            <a:solidFill>
                              <a:schemeClr val="bg2">
                                <a:lumMod val="50000"/>
                              </a:schemeClr>
                            </a:solidFill>
                            <a:latin typeface="Cambria Math" panose="02040503050406030204" pitchFamily="18" charset="0"/>
                            <a:cs typeface="Times New Roman" panose="02020603050405020304" pitchFamily="18" charset="0"/>
                          </a:rPr>
                          <m:t>𝑋</m:t>
                        </m:r>
                      </m:e>
                      <m:sub>
                        <m:r>
                          <a:rPr lang="en-GB" i="1">
                            <a:solidFill>
                              <a:schemeClr val="bg2">
                                <a:lumMod val="50000"/>
                              </a:schemeClr>
                            </a:solidFill>
                            <a:latin typeface="Cambria Math" panose="02040503050406030204" pitchFamily="18" charset="0"/>
                            <a:cs typeface="Times New Roman" panose="02020603050405020304" pitchFamily="18" charset="0"/>
                          </a:rPr>
                          <m:t>𝑛</m:t>
                        </m:r>
                      </m:sub>
                    </m:sSub>
                    <m:r>
                      <a:rPr lang="en-GB" i="1">
                        <a:solidFill>
                          <a:schemeClr val="bg2">
                            <a:lumMod val="50000"/>
                          </a:schemeClr>
                        </a:solidFill>
                        <a:latin typeface="Cambria Math" panose="02040503050406030204" pitchFamily="18" charset="0"/>
                        <a:cs typeface="Times New Roman" panose="02020603050405020304" pitchFamily="18" charset="0"/>
                      </a:rPr>
                      <m:t> </m:t>
                    </m:r>
                  </m:oMath>
                </a14:m>
                <a:r>
                  <a:rPr lang="en-IN" dirty="0">
                    <a:solidFill>
                      <a:schemeClr val="bg2">
                        <a:lumMod val="50000"/>
                      </a:schemeClr>
                    </a:solidFill>
                    <a:latin typeface="Times New Roman" panose="02020603050405020304" pitchFamily="18" charset="0"/>
                    <a:cs typeface="Times New Roman" panose="02020603050405020304" pitchFamily="18" charset="0"/>
                  </a:rPr>
                  <a:t>be a random sample from </a:t>
                </a:r>
                <a:r>
                  <a:rPr lang="en-IN" dirty="0">
                    <a:solidFill>
                      <a:srgbClr val="FF0000"/>
                    </a:solidFill>
                    <a:latin typeface="Times New Roman" panose="02020603050405020304" pitchFamily="18" charset="0"/>
                    <a:cs typeface="Times New Roman" panose="02020603050405020304" pitchFamily="18" charset="0"/>
                  </a:rPr>
                  <a:t>a</a:t>
                </a:r>
                <a:r>
                  <a:rPr lang="en-IN" dirty="0">
                    <a:solidFill>
                      <a:schemeClr val="bg2">
                        <a:lumMod val="50000"/>
                      </a:schemeClr>
                    </a:solidFill>
                    <a:latin typeface="Times New Roman" panose="02020603050405020304" pitchFamily="18" charset="0"/>
                    <a:cs typeface="Times New Roman" panose="02020603050405020304" pitchFamily="18" charset="0"/>
                  </a:rPr>
                  <a:t> </a:t>
                </a:r>
                <a:r>
                  <a:rPr lang="en-IN" dirty="0">
                    <a:solidFill>
                      <a:srgbClr val="FF0000"/>
                    </a:solidFill>
                    <a:latin typeface="Times New Roman" panose="02020603050405020304" pitchFamily="18" charset="0"/>
                    <a:cs typeface="Times New Roman" panose="02020603050405020304" pitchFamily="18" charset="0"/>
                  </a:rPr>
                  <a:t>distribution </a:t>
                </a:r>
                <a:r>
                  <a:rPr lang="en-IN" dirty="0">
                    <a:solidFill>
                      <a:schemeClr val="bg2">
                        <a:lumMod val="50000"/>
                      </a:schemeClr>
                    </a:solidFill>
                    <a:latin typeface="Times New Roman" panose="02020603050405020304" pitchFamily="18" charset="0"/>
                    <a:cs typeface="Times New Roman" panose="02020603050405020304" pitchFamily="18" charset="0"/>
                  </a:rPr>
                  <a:t>with mean </a:t>
                </a:r>
                <a14:m>
                  <m:oMath xmlns:m="http://schemas.openxmlformats.org/officeDocument/2006/math">
                    <m:r>
                      <a:rPr lang="en-IN" i="1">
                        <a:solidFill>
                          <a:schemeClr val="bg2">
                            <a:lumMod val="50000"/>
                          </a:schemeClr>
                        </a:solidFill>
                        <a:latin typeface="Cambria Math" panose="02040503050406030204" pitchFamily="18" charset="0"/>
                        <a:ea typeface="Cambria Math" panose="02040503050406030204" pitchFamily="18" charset="0"/>
                        <a:cs typeface="Times New Roman" panose="02020603050405020304" pitchFamily="18" charset="0"/>
                      </a:rPr>
                      <m:t>𝜇</m:t>
                    </m:r>
                  </m:oMath>
                </a14:m>
                <a:r>
                  <a:rPr lang="en-IN" dirty="0">
                    <a:solidFill>
                      <a:schemeClr val="bg2">
                        <a:lumMod val="50000"/>
                      </a:schemeClr>
                    </a:solidFill>
                    <a:latin typeface="Times New Roman" panose="02020603050405020304" pitchFamily="18" charset="0"/>
                    <a:cs typeface="Times New Roman" panose="02020603050405020304" pitchFamily="18" charset="0"/>
                  </a:rPr>
                  <a:t> and variance </a:t>
                </a:r>
                <a14:m>
                  <m:oMath xmlns:m="http://schemas.openxmlformats.org/officeDocument/2006/math">
                    <m:sSup>
                      <m:sSupPr>
                        <m:ctrlPr>
                          <a:rPr lang="en-IN" i="1">
                            <a:solidFill>
                              <a:schemeClr val="bg2">
                                <a:lumMod val="50000"/>
                              </a:schemeClr>
                            </a:solidFill>
                            <a:latin typeface="Cambria Math" panose="02040503050406030204" pitchFamily="18" charset="0"/>
                            <a:cs typeface="Times New Roman" panose="02020603050405020304" pitchFamily="18" charset="0"/>
                          </a:rPr>
                        </m:ctrlPr>
                      </m:sSupPr>
                      <m:e>
                        <m:r>
                          <a:rPr lang="en-IN" i="1">
                            <a:solidFill>
                              <a:schemeClr val="bg2">
                                <a:lumMod val="50000"/>
                              </a:schemeClr>
                            </a:solidFill>
                            <a:latin typeface="Cambria Math" panose="02040503050406030204" pitchFamily="18" charset="0"/>
                            <a:ea typeface="Cambria Math" panose="02040503050406030204" pitchFamily="18" charset="0"/>
                            <a:cs typeface="Times New Roman" panose="02020603050405020304" pitchFamily="18" charset="0"/>
                          </a:rPr>
                          <m:t>𝜎</m:t>
                        </m:r>
                      </m:e>
                      <m:sup>
                        <m:r>
                          <a:rPr lang="en-GB" i="1">
                            <a:solidFill>
                              <a:schemeClr val="bg2">
                                <a:lumMod val="50000"/>
                              </a:schemeClr>
                            </a:solidFill>
                            <a:latin typeface="Cambria Math" panose="02040503050406030204" pitchFamily="18" charset="0"/>
                            <a:cs typeface="Times New Roman" panose="02020603050405020304" pitchFamily="18" charset="0"/>
                          </a:rPr>
                          <m:t>2</m:t>
                        </m:r>
                      </m:sup>
                    </m:sSup>
                  </m:oMath>
                </a14:m>
                <a:r>
                  <a:rPr lang="en-IN" dirty="0">
                    <a:solidFill>
                      <a:schemeClr val="bg2">
                        <a:lumMod val="50000"/>
                      </a:schemeClr>
                    </a:solidFill>
                    <a:latin typeface="Times New Roman" panose="02020603050405020304" pitchFamily="18" charset="0"/>
                    <a:cs typeface="Times New Roman" panose="02020603050405020304" pitchFamily="18" charset="0"/>
                  </a:rPr>
                  <a:t>. Then for large </a:t>
                </a:r>
                <a14:m>
                  <m:oMath xmlns:m="http://schemas.openxmlformats.org/officeDocument/2006/math">
                    <m:r>
                      <a:rPr lang="en-IN" i="1" dirty="0" smtClean="0">
                        <a:solidFill>
                          <a:srgbClr val="FF0000"/>
                        </a:solidFill>
                        <a:latin typeface="Cambria Math" panose="02040503050406030204" pitchFamily="18" charset="0"/>
                        <a:cs typeface="Times New Roman" panose="02020603050405020304" pitchFamily="18" charset="0"/>
                      </a:rPr>
                      <m:t>𝑛</m:t>
                    </m:r>
                    <m:r>
                      <a:rPr lang="en-IN" i="1" dirty="0" smtClean="0">
                        <a:solidFill>
                          <a:srgbClr val="FF0000"/>
                        </a:solidFill>
                        <a:latin typeface="Cambria Math" panose="02040503050406030204" pitchFamily="18" charset="0"/>
                        <a:cs typeface="Times New Roman" panose="02020603050405020304" pitchFamily="18" charset="0"/>
                      </a:rPr>
                      <m:t>(</m:t>
                    </m:r>
                    <m:r>
                      <a:rPr lang="en-GB" b="0" i="1" dirty="0" smtClean="0">
                        <a:solidFill>
                          <a:srgbClr val="FF0000"/>
                        </a:solidFill>
                        <a:latin typeface="Cambria Math" panose="02040503050406030204" pitchFamily="18" charset="0"/>
                        <a:cs typeface="Times New Roman" panose="02020603050405020304" pitchFamily="18" charset="0"/>
                      </a:rPr>
                      <m:t>𝑛</m:t>
                    </m:r>
                    <m:r>
                      <a:rPr lang="en-GB" b="0" i="1" dirty="0"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≥30</m:t>
                    </m:r>
                    <m:r>
                      <a:rPr lang="en-IN" i="1" dirty="0" smtClean="0">
                        <a:solidFill>
                          <a:srgbClr val="FF0000"/>
                        </a:solidFill>
                        <a:latin typeface="Cambria Math" panose="02040503050406030204" pitchFamily="18" charset="0"/>
                        <a:cs typeface="Times New Roman" panose="02020603050405020304" pitchFamily="18" charset="0"/>
                      </a:rPr>
                      <m:t> </m:t>
                    </m:r>
                    <m:r>
                      <a:rPr lang="en-IN" i="1" dirty="0">
                        <a:solidFill>
                          <a:srgbClr val="FF0000"/>
                        </a:solidFill>
                        <a:latin typeface="Cambria Math" panose="02040503050406030204" pitchFamily="18" charset="0"/>
                        <a:cs typeface="Times New Roman" panose="02020603050405020304" pitchFamily="18" charset="0"/>
                      </a:rPr>
                      <m:t>) </m:t>
                    </m:r>
                  </m:oMath>
                </a14:m>
                <a:r>
                  <a:rPr lang="en-IN" dirty="0">
                    <a:solidFill>
                      <a:schemeClr val="bg2">
                        <a:lumMod val="50000"/>
                      </a:schemeClr>
                    </a:solidFill>
                    <a:latin typeface="Times New Roman" panose="02020603050405020304" pitchFamily="18" charset="0"/>
                    <a:cs typeface="Times New Roman" panose="02020603050405020304" pitchFamily="18" charset="0"/>
                  </a:rPr>
                  <a:t>the sample mean </a:t>
                </a:r>
                <a14:m>
                  <m:oMath xmlns:m="http://schemas.openxmlformats.org/officeDocument/2006/math">
                    <m:acc>
                      <m:accPr>
                        <m:chr m:val="̅"/>
                        <m:ctrlPr>
                          <a:rPr lang="en-IN" i="1" smtClean="0">
                            <a:solidFill>
                              <a:schemeClr val="bg2">
                                <a:lumMod val="50000"/>
                              </a:schemeClr>
                            </a:solidFill>
                            <a:latin typeface="Cambria Math" panose="02040503050406030204" pitchFamily="18" charset="0"/>
                            <a:cs typeface="Times New Roman" panose="02020603050405020304" pitchFamily="18" charset="0"/>
                          </a:rPr>
                        </m:ctrlPr>
                      </m:accPr>
                      <m:e>
                        <m:r>
                          <a:rPr lang="en-GB" b="0" i="1" smtClean="0">
                            <a:solidFill>
                              <a:schemeClr val="bg2">
                                <a:lumMod val="50000"/>
                              </a:schemeClr>
                            </a:solidFill>
                            <a:latin typeface="Cambria Math" panose="02040503050406030204" pitchFamily="18" charset="0"/>
                            <a:cs typeface="Times New Roman" panose="02020603050405020304" pitchFamily="18" charset="0"/>
                          </a:rPr>
                          <m:t>𝑋</m:t>
                        </m:r>
                      </m:e>
                    </m:acc>
                  </m:oMath>
                </a14:m>
                <a:r>
                  <a:rPr lang="en-IN" dirty="0">
                    <a:solidFill>
                      <a:schemeClr val="bg2">
                        <a:lumMod val="50000"/>
                      </a:schemeClr>
                    </a:solidFill>
                    <a:latin typeface="Times New Roman" panose="02020603050405020304" pitchFamily="18" charset="0"/>
                    <a:cs typeface="Times New Roman" panose="02020603050405020304" pitchFamily="18" charset="0"/>
                  </a:rPr>
                  <a:t> has </a:t>
                </a:r>
                <a:r>
                  <a:rPr lang="en-IN" dirty="0">
                    <a:solidFill>
                      <a:srgbClr val="FF0000"/>
                    </a:solidFill>
                    <a:latin typeface="Times New Roman" panose="02020603050405020304" pitchFamily="18" charset="0"/>
                    <a:cs typeface="Times New Roman" panose="02020603050405020304" pitchFamily="18" charset="0"/>
                  </a:rPr>
                  <a:t>approximately</a:t>
                </a:r>
                <a:r>
                  <a:rPr lang="en-IN" dirty="0">
                    <a:solidFill>
                      <a:schemeClr val="bg2">
                        <a:lumMod val="50000"/>
                      </a:schemeClr>
                    </a:solidFill>
                    <a:latin typeface="Times New Roman" panose="02020603050405020304" pitchFamily="18" charset="0"/>
                    <a:cs typeface="Times New Roman" panose="02020603050405020304" pitchFamily="18" charset="0"/>
                  </a:rPr>
                  <a:t> </a:t>
                </a:r>
                <a:r>
                  <a:rPr lang="en-IN" dirty="0">
                    <a:solidFill>
                      <a:srgbClr val="FF0000"/>
                    </a:solidFill>
                    <a:latin typeface="Times New Roman" panose="02020603050405020304" pitchFamily="18" charset="0"/>
                    <a:cs typeface="Times New Roman" panose="02020603050405020304" pitchFamily="18" charset="0"/>
                  </a:rPr>
                  <a:t>normal</a:t>
                </a:r>
                <a:r>
                  <a:rPr lang="en-IN" dirty="0">
                    <a:solidFill>
                      <a:schemeClr val="bg2">
                        <a:lumMod val="50000"/>
                      </a:schemeClr>
                    </a:solidFill>
                    <a:latin typeface="Times New Roman" panose="02020603050405020304" pitchFamily="18" charset="0"/>
                    <a:cs typeface="Times New Roman" panose="02020603050405020304" pitchFamily="18" charset="0"/>
                  </a:rPr>
                  <a:t> distribution with mean </a:t>
                </a:r>
                <a14:m>
                  <m:oMath xmlns:m="http://schemas.openxmlformats.org/officeDocument/2006/math">
                    <m:r>
                      <a:rPr lang="en-IN" i="1" smtClean="0">
                        <a:solidFill>
                          <a:schemeClr val="bg2">
                            <a:lumMod val="50000"/>
                          </a:schemeClr>
                        </a:solidFill>
                        <a:latin typeface="Cambria Math" panose="02040503050406030204" pitchFamily="18" charset="0"/>
                        <a:ea typeface="Cambria Math" panose="02040503050406030204" pitchFamily="18" charset="0"/>
                        <a:cs typeface="Times New Roman" panose="02020603050405020304" pitchFamily="18" charset="0"/>
                      </a:rPr>
                      <m:t>𝜇</m:t>
                    </m:r>
                    <m:r>
                      <a:rPr lang="en-GB" b="0" i="1" smtClean="0">
                        <a:solidFill>
                          <a:schemeClr val="bg2">
                            <a:lumMod val="50000"/>
                          </a:schemeClr>
                        </a:solidFill>
                        <a:latin typeface="Cambria Math" panose="02040503050406030204" pitchFamily="18" charset="0"/>
                        <a:ea typeface="Cambria Math" panose="02040503050406030204" pitchFamily="18" charset="0"/>
                        <a:cs typeface="Times New Roman" panose="02020603050405020304" pitchFamily="18" charset="0"/>
                      </a:rPr>
                      <m:t> </m:t>
                    </m:r>
                  </m:oMath>
                </a14:m>
                <a:r>
                  <a:rPr lang="en-IN" dirty="0">
                    <a:solidFill>
                      <a:schemeClr val="bg2">
                        <a:lumMod val="50000"/>
                      </a:schemeClr>
                    </a:solidFill>
                    <a:latin typeface="Times New Roman" panose="02020603050405020304" pitchFamily="18" charset="0"/>
                    <a:cs typeface="Times New Roman" panose="02020603050405020304" pitchFamily="18" charset="0"/>
                  </a:rPr>
                  <a:t>and </a:t>
                </a:r>
                <a14:m>
                  <m:oMath xmlns:m="http://schemas.openxmlformats.org/officeDocument/2006/math">
                    <m:f>
                      <m:fPr>
                        <m:ctrlPr>
                          <a:rPr lang="en-IN" i="1">
                            <a:solidFill>
                              <a:schemeClr val="bg2">
                                <a:lumMod val="50000"/>
                              </a:schemeClr>
                            </a:solidFill>
                            <a:latin typeface="Cambria Math" panose="02040503050406030204" pitchFamily="18" charset="0"/>
                            <a:cs typeface="Times New Roman" panose="02020603050405020304" pitchFamily="18" charset="0"/>
                          </a:rPr>
                        </m:ctrlPr>
                      </m:fPr>
                      <m:num>
                        <m:sSup>
                          <m:sSupPr>
                            <m:ctrlPr>
                              <a:rPr lang="en-IN" i="1">
                                <a:solidFill>
                                  <a:schemeClr val="bg2">
                                    <a:lumMod val="50000"/>
                                  </a:schemeClr>
                                </a:solidFill>
                                <a:latin typeface="Cambria Math" panose="02040503050406030204" pitchFamily="18" charset="0"/>
                                <a:cs typeface="Times New Roman" panose="02020603050405020304" pitchFamily="18" charset="0"/>
                              </a:rPr>
                            </m:ctrlPr>
                          </m:sSupPr>
                          <m:e>
                            <m:r>
                              <a:rPr lang="en-IN" i="1">
                                <a:solidFill>
                                  <a:schemeClr val="bg2">
                                    <a:lumMod val="50000"/>
                                  </a:schemeClr>
                                </a:solidFill>
                                <a:latin typeface="Cambria Math" panose="02040503050406030204" pitchFamily="18" charset="0"/>
                                <a:ea typeface="Cambria Math" panose="02040503050406030204" pitchFamily="18" charset="0"/>
                                <a:cs typeface="Times New Roman" panose="02020603050405020304" pitchFamily="18" charset="0"/>
                              </a:rPr>
                              <m:t>𝜎</m:t>
                            </m:r>
                          </m:e>
                          <m:sup>
                            <m:r>
                              <a:rPr lang="en-GB" i="1">
                                <a:solidFill>
                                  <a:schemeClr val="bg2">
                                    <a:lumMod val="50000"/>
                                  </a:schemeClr>
                                </a:solidFill>
                                <a:latin typeface="Cambria Math" panose="02040503050406030204" pitchFamily="18" charset="0"/>
                                <a:cs typeface="Times New Roman" panose="02020603050405020304" pitchFamily="18" charset="0"/>
                              </a:rPr>
                              <m:t>2</m:t>
                            </m:r>
                          </m:sup>
                        </m:sSup>
                      </m:num>
                      <m:den>
                        <m:r>
                          <a:rPr lang="en-GB" i="1">
                            <a:solidFill>
                              <a:schemeClr val="bg2">
                                <a:lumMod val="50000"/>
                              </a:schemeClr>
                            </a:solidFill>
                            <a:latin typeface="Cambria Math" panose="02040503050406030204" pitchFamily="18" charset="0"/>
                            <a:cs typeface="Times New Roman" panose="02020603050405020304" pitchFamily="18" charset="0"/>
                          </a:rPr>
                          <m:t>𝑛</m:t>
                        </m:r>
                      </m:den>
                    </m:f>
                  </m:oMath>
                </a14:m>
                <a:r>
                  <a:rPr lang="en-IN" dirty="0">
                    <a:solidFill>
                      <a:schemeClr val="bg2">
                        <a:lumMod val="50000"/>
                      </a:schemeClr>
                    </a:solidFill>
                    <a:latin typeface="Times New Roman" panose="02020603050405020304" pitchFamily="18" charset="0"/>
                    <a:cs typeface="Times New Roman" panose="02020603050405020304" pitchFamily="18" charset="0"/>
                  </a:rPr>
                  <a:t> . </a:t>
                </a:r>
              </a:p>
              <a:p>
                <a:pPr marL="0" indent="0" algn="just">
                  <a:buNone/>
                </a:pPr>
                <a:r>
                  <a:rPr lang="en-IN" dirty="0">
                    <a:solidFill>
                      <a:schemeClr val="bg2">
                        <a:lumMod val="50000"/>
                      </a:schemeClr>
                    </a:solidFill>
                    <a:latin typeface="Times New Roman" panose="02020603050405020304" pitchFamily="18" charset="0"/>
                    <a:cs typeface="Times New Roman" panose="02020603050405020304" pitchFamily="18" charset="0"/>
                  </a:rPr>
                  <a:t>Here, mean of </a:t>
                </a:r>
                <a14:m>
                  <m:oMath xmlns:m="http://schemas.openxmlformats.org/officeDocument/2006/math">
                    <m:acc>
                      <m:accPr>
                        <m:chr m:val="̅"/>
                        <m:ctrlPr>
                          <a:rPr lang="en-IN" i="1">
                            <a:solidFill>
                              <a:schemeClr val="bg2">
                                <a:lumMod val="50000"/>
                              </a:schemeClr>
                            </a:solidFill>
                            <a:latin typeface="Cambria Math" panose="02040503050406030204" pitchFamily="18" charset="0"/>
                            <a:cs typeface="Times New Roman" panose="02020603050405020304" pitchFamily="18" charset="0"/>
                          </a:rPr>
                        </m:ctrlPr>
                      </m:accPr>
                      <m:e>
                        <m:r>
                          <a:rPr lang="en-GB" i="1">
                            <a:solidFill>
                              <a:schemeClr val="bg2">
                                <a:lumMod val="50000"/>
                              </a:schemeClr>
                            </a:solidFill>
                            <a:latin typeface="Cambria Math" panose="02040503050406030204" pitchFamily="18" charset="0"/>
                            <a:cs typeface="Times New Roman" panose="02020603050405020304" pitchFamily="18" charset="0"/>
                          </a:rPr>
                          <m:t>𝑋</m:t>
                        </m:r>
                      </m:e>
                    </m:acc>
                  </m:oMath>
                </a14:m>
                <a:r>
                  <a:rPr lang="en-IN" dirty="0">
                    <a:solidFill>
                      <a:schemeClr val="bg2">
                        <a:lumMod val="50000"/>
                      </a:schemeClr>
                    </a:solidFill>
                    <a:latin typeface="Times New Roman" panose="02020603050405020304" pitchFamily="18" charset="0"/>
                    <a:cs typeface="Times New Roman" panose="02020603050405020304" pitchFamily="18" charset="0"/>
                  </a:rPr>
                  <a:t>, </a:t>
                </a:r>
                <a14:m>
                  <m:oMath xmlns:m="http://schemas.openxmlformats.org/officeDocument/2006/math">
                    <m:r>
                      <a:rPr lang="en-GB" i="1">
                        <a:solidFill>
                          <a:schemeClr val="bg2">
                            <a:lumMod val="50000"/>
                          </a:schemeClr>
                        </a:solidFill>
                        <a:latin typeface="Cambria Math" panose="02040503050406030204" pitchFamily="18" charset="0"/>
                        <a:cs typeface="Times New Roman" panose="02020603050405020304" pitchFamily="18" charset="0"/>
                      </a:rPr>
                      <m:t>𝐸</m:t>
                    </m:r>
                    <m:d>
                      <m:dPr>
                        <m:ctrlPr>
                          <a:rPr lang="en-GB" i="1">
                            <a:solidFill>
                              <a:schemeClr val="bg2">
                                <a:lumMod val="50000"/>
                              </a:schemeClr>
                            </a:solidFill>
                            <a:latin typeface="Cambria Math" panose="02040503050406030204" pitchFamily="18" charset="0"/>
                            <a:cs typeface="Times New Roman" panose="02020603050405020304" pitchFamily="18" charset="0"/>
                          </a:rPr>
                        </m:ctrlPr>
                      </m:dPr>
                      <m:e>
                        <m:acc>
                          <m:accPr>
                            <m:chr m:val="̅"/>
                            <m:ctrlPr>
                              <a:rPr lang="en-GB" i="1">
                                <a:solidFill>
                                  <a:schemeClr val="bg2">
                                    <a:lumMod val="50000"/>
                                  </a:schemeClr>
                                </a:solidFill>
                                <a:latin typeface="Cambria Math" panose="02040503050406030204" pitchFamily="18" charset="0"/>
                                <a:cs typeface="Times New Roman" panose="02020603050405020304" pitchFamily="18" charset="0"/>
                              </a:rPr>
                            </m:ctrlPr>
                          </m:accPr>
                          <m:e>
                            <m:r>
                              <a:rPr lang="en-GB" i="1">
                                <a:solidFill>
                                  <a:schemeClr val="bg2">
                                    <a:lumMod val="50000"/>
                                  </a:schemeClr>
                                </a:solidFill>
                                <a:latin typeface="Cambria Math" panose="02040503050406030204" pitchFamily="18" charset="0"/>
                                <a:cs typeface="Times New Roman" panose="02020603050405020304" pitchFamily="18" charset="0"/>
                              </a:rPr>
                              <m:t>𝑋</m:t>
                            </m:r>
                          </m:e>
                        </m:acc>
                      </m:e>
                    </m:d>
                    <m:r>
                      <a:rPr lang="en-GB" i="1">
                        <a:solidFill>
                          <a:schemeClr val="bg2">
                            <a:lumMod val="50000"/>
                          </a:schemeClr>
                        </a:solidFill>
                        <a:latin typeface="Cambria Math" panose="02040503050406030204" pitchFamily="18" charset="0"/>
                        <a:cs typeface="Times New Roman" panose="02020603050405020304" pitchFamily="18" charset="0"/>
                      </a:rPr>
                      <m:t>=</m:t>
                    </m:r>
                    <m:r>
                      <a:rPr lang="en-GB" i="1">
                        <a:solidFill>
                          <a:schemeClr val="bg2">
                            <a:lumMod val="50000"/>
                          </a:schemeClr>
                        </a:solidFill>
                        <a:latin typeface="Cambria Math" panose="02040503050406030204" pitchFamily="18" charset="0"/>
                        <a:ea typeface="Cambria Math" panose="02040503050406030204" pitchFamily="18" charset="0"/>
                        <a:cs typeface="Times New Roman" panose="02020603050405020304" pitchFamily="18" charset="0"/>
                      </a:rPr>
                      <m:t>𝜇</m:t>
                    </m:r>
                  </m:oMath>
                </a14:m>
                <a:r>
                  <a:rPr lang="en-IN" dirty="0">
                    <a:solidFill>
                      <a:schemeClr val="bg2">
                        <a:lumMod val="50000"/>
                      </a:schemeClr>
                    </a:solidFill>
                    <a:latin typeface="Times New Roman" panose="02020603050405020304" pitchFamily="18" charset="0"/>
                    <a:cs typeface="Times New Roman" panose="02020603050405020304" pitchFamily="18" charset="0"/>
                  </a:rPr>
                  <a:t> and variance of </a:t>
                </a:r>
                <a14:m>
                  <m:oMath xmlns:m="http://schemas.openxmlformats.org/officeDocument/2006/math">
                    <m:acc>
                      <m:accPr>
                        <m:chr m:val="̅"/>
                        <m:ctrlPr>
                          <a:rPr lang="en-IN" i="1">
                            <a:solidFill>
                              <a:schemeClr val="bg2">
                                <a:lumMod val="50000"/>
                              </a:schemeClr>
                            </a:solidFill>
                            <a:latin typeface="Cambria Math" panose="02040503050406030204" pitchFamily="18" charset="0"/>
                            <a:cs typeface="Times New Roman" panose="02020603050405020304" pitchFamily="18" charset="0"/>
                          </a:rPr>
                        </m:ctrlPr>
                      </m:accPr>
                      <m:e>
                        <m:r>
                          <a:rPr lang="en-GB" i="1">
                            <a:solidFill>
                              <a:schemeClr val="bg2">
                                <a:lumMod val="50000"/>
                              </a:schemeClr>
                            </a:solidFill>
                            <a:latin typeface="Cambria Math" panose="02040503050406030204" pitchFamily="18" charset="0"/>
                            <a:cs typeface="Times New Roman" panose="02020603050405020304" pitchFamily="18" charset="0"/>
                          </a:rPr>
                          <m:t>𝑋</m:t>
                        </m:r>
                      </m:e>
                    </m:acc>
                  </m:oMath>
                </a14:m>
                <a:r>
                  <a:rPr lang="en-IN" dirty="0">
                    <a:solidFill>
                      <a:schemeClr val="bg2">
                        <a:lumMod val="50000"/>
                      </a:schemeClr>
                    </a:solidFill>
                    <a:latin typeface="Times New Roman" panose="02020603050405020304" pitchFamily="18" charset="0"/>
                    <a:cs typeface="Times New Roman" panose="02020603050405020304" pitchFamily="18" charset="0"/>
                  </a:rPr>
                  <a:t>, </a:t>
                </a:r>
                <a14:m>
                  <m:oMath xmlns:m="http://schemas.openxmlformats.org/officeDocument/2006/math">
                    <m:r>
                      <a:rPr lang="en-GB" i="1">
                        <a:solidFill>
                          <a:schemeClr val="bg2">
                            <a:lumMod val="50000"/>
                          </a:schemeClr>
                        </a:solidFill>
                        <a:latin typeface="Cambria Math" panose="02040503050406030204" pitchFamily="18" charset="0"/>
                        <a:cs typeface="Times New Roman" panose="02020603050405020304" pitchFamily="18" charset="0"/>
                      </a:rPr>
                      <m:t>𝑉</m:t>
                    </m:r>
                    <m:d>
                      <m:dPr>
                        <m:ctrlPr>
                          <a:rPr lang="en-GB" i="1">
                            <a:solidFill>
                              <a:schemeClr val="bg2">
                                <a:lumMod val="50000"/>
                              </a:schemeClr>
                            </a:solidFill>
                            <a:latin typeface="Cambria Math" panose="02040503050406030204" pitchFamily="18" charset="0"/>
                            <a:cs typeface="Times New Roman" panose="02020603050405020304" pitchFamily="18" charset="0"/>
                          </a:rPr>
                        </m:ctrlPr>
                      </m:dPr>
                      <m:e>
                        <m:acc>
                          <m:accPr>
                            <m:chr m:val="̅"/>
                            <m:ctrlPr>
                              <a:rPr lang="en-IN" i="1">
                                <a:solidFill>
                                  <a:schemeClr val="bg2">
                                    <a:lumMod val="50000"/>
                                  </a:schemeClr>
                                </a:solidFill>
                                <a:latin typeface="Cambria Math" panose="02040503050406030204" pitchFamily="18" charset="0"/>
                                <a:cs typeface="Times New Roman" panose="02020603050405020304" pitchFamily="18" charset="0"/>
                              </a:rPr>
                            </m:ctrlPr>
                          </m:accPr>
                          <m:e>
                            <m:r>
                              <a:rPr lang="en-GB" i="1">
                                <a:solidFill>
                                  <a:schemeClr val="bg2">
                                    <a:lumMod val="50000"/>
                                  </a:schemeClr>
                                </a:solidFill>
                                <a:latin typeface="Cambria Math" panose="02040503050406030204" pitchFamily="18" charset="0"/>
                                <a:cs typeface="Times New Roman" panose="02020603050405020304" pitchFamily="18" charset="0"/>
                              </a:rPr>
                              <m:t>𝑋</m:t>
                            </m:r>
                          </m:e>
                        </m:acc>
                      </m:e>
                    </m:d>
                    <m:r>
                      <a:rPr lang="en-GB" i="1">
                        <a:solidFill>
                          <a:schemeClr val="bg2">
                            <a:lumMod val="50000"/>
                          </a:schemeClr>
                        </a:solidFill>
                        <a:latin typeface="Cambria Math" panose="02040503050406030204" pitchFamily="18" charset="0"/>
                        <a:cs typeface="Times New Roman" panose="02020603050405020304" pitchFamily="18" charset="0"/>
                      </a:rPr>
                      <m:t>=</m:t>
                    </m:r>
                    <m:f>
                      <m:fPr>
                        <m:ctrlPr>
                          <a:rPr lang="en-IN" i="1">
                            <a:solidFill>
                              <a:schemeClr val="bg2">
                                <a:lumMod val="50000"/>
                              </a:schemeClr>
                            </a:solidFill>
                            <a:latin typeface="Cambria Math" panose="02040503050406030204" pitchFamily="18" charset="0"/>
                            <a:cs typeface="Times New Roman" panose="02020603050405020304" pitchFamily="18" charset="0"/>
                          </a:rPr>
                        </m:ctrlPr>
                      </m:fPr>
                      <m:num>
                        <m:sSup>
                          <m:sSupPr>
                            <m:ctrlPr>
                              <a:rPr lang="en-IN" i="1">
                                <a:solidFill>
                                  <a:schemeClr val="bg2">
                                    <a:lumMod val="50000"/>
                                  </a:schemeClr>
                                </a:solidFill>
                                <a:latin typeface="Cambria Math" panose="02040503050406030204" pitchFamily="18" charset="0"/>
                                <a:cs typeface="Times New Roman" panose="02020603050405020304" pitchFamily="18" charset="0"/>
                              </a:rPr>
                            </m:ctrlPr>
                          </m:sSupPr>
                          <m:e>
                            <m:r>
                              <a:rPr lang="en-IN" i="1">
                                <a:solidFill>
                                  <a:schemeClr val="bg2">
                                    <a:lumMod val="50000"/>
                                  </a:schemeClr>
                                </a:solidFill>
                                <a:latin typeface="Cambria Math" panose="02040503050406030204" pitchFamily="18" charset="0"/>
                                <a:ea typeface="Cambria Math" panose="02040503050406030204" pitchFamily="18" charset="0"/>
                                <a:cs typeface="Times New Roman" panose="02020603050405020304" pitchFamily="18" charset="0"/>
                              </a:rPr>
                              <m:t>𝜎</m:t>
                            </m:r>
                          </m:e>
                          <m:sup>
                            <m:r>
                              <a:rPr lang="en-GB" i="1">
                                <a:solidFill>
                                  <a:schemeClr val="bg2">
                                    <a:lumMod val="50000"/>
                                  </a:schemeClr>
                                </a:solidFill>
                                <a:latin typeface="Cambria Math" panose="02040503050406030204" pitchFamily="18" charset="0"/>
                                <a:cs typeface="Times New Roman" panose="02020603050405020304" pitchFamily="18" charset="0"/>
                              </a:rPr>
                              <m:t>2</m:t>
                            </m:r>
                          </m:sup>
                        </m:sSup>
                      </m:num>
                      <m:den>
                        <m:r>
                          <a:rPr lang="en-GB" i="1">
                            <a:solidFill>
                              <a:schemeClr val="bg2">
                                <a:lumMod val="50000"/>
                              </a:schemeClr>
                            </a:solidFill>
                            <a:latin typeface="Cambria Math" panose="02040503050406030204" pitchFamily="18" charset="0"/>
                            <a:cs typeface="Times New Roman" panose="02020603050405020304" pitchFamily="18" charset="0"/>
                          </a:rPr>
                          <m:t>𝑛</m:t>
                        </m:r>
                      </m:den>
                    </m:f>
                  </m:oMath>
                </a14:m>
                <a:r>
                  <a:rPr lang="en-IN" dirty="0">
                    <a:solidFill>
                      <a:schemeClr val="bg2">
                        <a:lumMod val="50000"/>
                      </a:schemeClr>
                    </a:solidFill>
                    <a:latin typeface="Times New Roman" panose="02020603050405020304" pitchFamily="18" charset="0"/>
                    <a:cs typeface="Times New Roman" panose="02020603050405020304" pitchFamily="18" charset="0"/>
                  </a:rPr>
                  <a:t>.</a:t>
                </a:r>
              </a:p>
              <a:p>
                <a:pPr marL="0" indent="0" algn="just">
                  <a:buNone/>
                </a:pPr>
                <a:endParaRPr lang="en-GB" dirty="0">
                  <a:solidFill>
                    <a:srgbClr val="FF0000"/>
                  </a:solidFill>
                  <a:latin typeface="Times New Roman" panose="02020603050405020304" pitchFamily="18"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09600" y="1524000"/>
                <a:ext cx="8229600" cy="4114800"/>
              </a:xfrm>
              <a:blipFill rotWithShape="0">
                <a:blip r:embed="rId2"/>
                <a:stretch>
                  <a:fillRect l="-1852" t="-2074" r="-4444" b="-17185"/>
                </a:stretch>
              </a:blipFill>
            </p:spPr>
            <p:txBody>
              <a:bodyPr/>
              <a:lstStyle/>
              <a:p>
                <a:r>
                  <a:rPr lang="en-US">
                    <a:noFill/>
                  </a:rPr>
                  <a:t> </a:t>
                </a:r>
              </a:p>
            </p:txBody>
          </p:sp>
        </mc:Fallback>
      </mc:AlternateContent>
      <p:sp>
        <p:nvSpPr>
          <p:cNvPr id="2" name="Date Placeholder 1">
            <a:extLst>
              <a:ext uri="{FF2B5EF4-FFF2-40B4-BE49-F238E27FC236}">
                <a16:creationId xmlns:a16="http://schemas.microsoft.com/office/drawing/2014/main" id="{2D5F4923-AD23-456E-B14E-315CF0BF5CBB}"/>
              </a:ext>
            </a:extLst>
          </p:cNvPr>
          <p:cNvSpPr>
            <a:spLocks noGrp="1"/>
          </p:cNvSpPr>
          <p:nvPr>
            <p:ph type="dt" sz="half" idx="10"/>
          </p:nvPr>
        </p:nvSpPr>
        <p:spPr/>
        <p:txBody>
          <a:bodyPr/>
          <a:lstStyle/>
          <a:p>
            <a:pPr>
              <a:defRPr/>
            </a:pPr>
            <a:fld id="{70F60221-8671-47F8-81E1-C3D413F95879}" type="datetime5">
              <a:rPr lang="en-US" smtClean="0"/>
              <a:t>30-Dec-25</a:t>
            </a:fld>
            <a:endParaRPr lang="en-US"/>
          </a:p>
        </p:txBody>
      </p:sp>
      <p:sp>
        <p:nvSpPr>
          <p:cNvPr id="4" name="Footer Placeholder 3">
            <a:extLst>
              <a:ext uri="{FF2B5EF4-FFF2-40B4-BE49-F238E27FC236}">
                <a16:creationId xmlns:a16="http://schemas.microsoft.com/office/drawing/2014/main" id="{F88410EC-8980-49D8-A1E9-49E59EE78CDF}"/>
              </a:ext>
            </a:extLst>
          </p:cNvPr>
          <p:cNvSpPr>
            <a:spLocks noGrp="1"/>
          </p:cNvSpPr>
          <p:nvPr>
            <p:ph type="ftr" sz="quarter" idx="11"/>
          </p:nvPr>
        </p:nvSpPr>
        <p:spPr/>
        <p:txBody>
          <a:bodyPr/>
          <a:lstStyle/>
          <a:p>
            <a:pPr>
              <a:defRPr/>
            </a:pPr>
            <a:r>
              <a:rPr lang="en-US"/>
              <a:t>T. Mayooran</a:t>
            </a:r>
          </a:p>
        </p:txBody>
      </p:sp>
      <p:sp>
        <p:nvSpPr>
          <p:cNvPr id="5" name="Slide Number Placeholder 4">
            <a:extLst>
              <a:ext uri="{FF2B5EF4-FFF2-40B4-BE49-F238E27FC236}">
                <a16:creationId xmlns:a16="http://schemas.microsoft.com/office/drawing/2014/main" id="{ECBF9FFD-2B4E-46FB-A8CA-291F5031B041}"/>
              </a:ext>
            </a:extLst>
          </p:cNvPr>
          <p:cNvSpPr>
            <a:spLocks noGrp="1"/>
          </p:cNvSpPr>
          <p:nvPr>
            <p:ph type="sldNum" sz="quarter" idx="12"/>
          </p:nvPr>
        </p:nvSpPr>
        <p:spPr/>
        <p:txBody>
          <a:bodyPr/>
          <a:lstStyle/>
          <a:p>
            <a:fld id="{906F6DFE-AA00-4BFD-9D61-CA29BB78DE22}" type="slidenum">
              <a:rPr lang="en-US" altLang="en-US" smtClean="0"/>
              <a:pPr/>
              <a:t>47</a:t>
            </a:fld>
            <a:endParaRPr lang="en-US" altLang="en-US"/>
          </a:p>
        </p:txBody>
      </p:sp>
    </p:spTree>
    <p:extLst>
      <p:ext uri="{BB962C8B-B14F-4D97-AF65-F5344CB8AC3E}">
        <p14:creationId xmlns:p14="http://schemas.microsoft.com/office/powerpoint/2010/main" val="245421485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45288" y="1447800"/>
                <a:ext cx="8193911" cy="4114800"/>
              </a:xfrm>
            </p:spPr>
            <p:txBody>
              <a:bodyPr/>
              <a:lstStyle/>
              <a:p>
                <a:pPr marL="0" indent="0">
                  <a:buNone/>
                </a:pPr>
                <a:r>
                  <a:rPr lang="en-GB" sz="2800" dirty="0">
                    <a:solidFill>
                      <a:srgbClr val="FF0000"/>
                    </a:solidFill>
                    <a:latin typeface="Times New Roman" panose="02020603050405020304" pitchFamily="18" charset="0"/>
                    <a:cs typeface="Times New Roman" panose="02020603050405020304" pitchFamily="18" charset="0"/>
                  </a:rPr>
                  <a:t>Theorem 4:</a:t>
                </a:r>
              </a:p>
              <a:p>
                <a:pPr marL="0" indent="0" algn="just">
                  <a:buNone/>
                </a:pPr>
                <a:r>
                  <a:rPr lang="en-IN" sz="2800" dirty="0">
                    <a:solidFill>
                      <a:schemeClr val="bg2">
                        <a:lumMod val="50000"/>
                      </a:schemeClr>
                    </a:solidFill>
                    <a:latin typeface="Times New Roman" panose="02020603050405020304" pitchFamily="18" charset="0"/>
                    <a:cs typeface="Times New Roman" panose="02020603050405020304" pitchFamily="18" charset="0"/>
                  </a:rPr>
                  <a:t>Let us consider </a:t>
                </a:r>
                <a14:m>
                  <m:oMath xmlns:m="http://schemas.openxmlformats.org/officeDocument/2006/math">
                    <m:sSub>
                      <m:sSubPr>
                        <m:ctrlPr>
                          <a:rPr lang="en-IN" sz="2800" i="1">
                            <a:solidFill>
                              <a:schemeClr val="bg2">
                                <a:lumMod val="50000"/>
                              </a:schemeClr>
                            </a:solidFill>
                            <a:latin typeface="Cambria Math" panose="02040503050406030204" pitchFamily="18" charset="0"/>
                            <a:cs typeface="Times New Roman" panose="02020603050405020304" pitchFamily="18" charset="0"/>
                          </a:rPr>
                        </m:ctrlPr>
                      </m:sSubPr>
                      <m:e>
                        <m:r>
                          <a:rPr lang="en-GB" sz="2800" i="1">
                            <a:solidFill>
                              <a:schemeClr val="bg2">
                                <a:lumMod val="50000"/>
                              </a:schemeClr>
                            </a:solidFill>
                            <a:latin typeface="Cambria Math" panose="02040503050406030204" pitchFamily="18" charset="0"/>
                            <a:cs typeface="Times New Roman" panose="02020603050405020304" pitchFamily="18" charset="0"/>
                          </a:rPr>
                          <m:t>𝑋</m:t>
                        </m:r>
                      </m:e>
                      <m:sub>
                        <m:r>
                          <a:rPr lang="en-GB" sz="2800" i="1">
                            <a:solidFill>
                              <a:schemeClr val="bg2">
                                <a:lumMod val="50000"/>
                              </a:schemeClr>
                            </a:solidFill>
                            <a:latin typeface="Cambria Math" panose="02040503050406030204" pitchFamily="18" charset="0"/>
                            <a:cs typeface="Times New Roman" panose="02020603050405020304" pitchFamily="18" charset="0"/>
                          </a:rPr>
                          <m:t>1</m:t>
                        </m:r>
                      </m:sub>
                    </m:sSub>
                    <m:r>
                      <a:rPr lang="en-GB" sz="2800" i="1">
                        <a:solidFill>
                          <a:schemeClr val="bg2">
                            <a:lumMod val="50000"/>
                          </a:schemeClr>
                        </a:solidFill>
                        <a:latin typeface="Cambria Math" panose="02040503050406030204" pitchFamily="18" charset="0"/>
                        <a:cs typeface="Times New Roman" panose="02020603050405020304" pitchFamily="18" charset="0"/>
                      </a:rPr>
                      <m:t> , </m:t>
                    </m:r>
                    <m:sSub>
                      <m:sSubPr>
                        <m:ctrlPr>
                          <a:rPr lang="en-IN" sz="2800" i="1">
                            <a:solidFill>
                              <a:schemeClr val="bg2">
                                <a:lumMod val="50000"/>
                              </a:schemeClr>
                            </a:solidFill>
                            <a:latin typeface="Cambria Math" panose="02040503050406030204" pitchFamily="18" charset="0"/>
                            <a:cs typeface="Times New Roman" panose="02020603050405020304" pitchFamily="18" charset="0"/>
                          </a:rPr>
                        </m:ctrlPr>
                      </m:sSubPr>
                      <m:e>
                        <m:r>
                          <a:rPr lang="en-GB" sz="2800" i="1">
                            <a:solidFill>
                              <a:schemeClr val="bg2">
                                <a:lumMod val="50000"/>
                              </a:schemeClr>
                            </a:solidFill>
                            <a:latin typeface="Cambria Math" panose="02040503050406030204" pitchFamily="18" charset="0"/>
                            <a:cs typeface="Times New Roman" panose="02020603050405020304" pitchFamily="18" charset="0"/>
                          </a:rPr>
                          <m:t>𝑋</m:t>
                        </m:r>
                      </m:e>
                      <m:sub>
                        <m:r>
                          <a:rPr lang="en-GB" sz="2800" i="1">
                            <a:solidFill>
                              <a:schemeClr val="bg2">
                                <a:lumMod val="50000"/>
                              </a:schemeClr>
                            </a:solidFill>
                            <a:latin typeface="Cambria Math" panose="02040503050406030204" pitchFamily="18" charset="0"/>
                            <a:cs typeface="Times New Roman" panose="02020603050405020304" pitchFamily="18" charset="0"/>
                          </a:rPr>
                          <m:t>2</m:t>
                        </m:r>
                      </m:sub>
                    </m:sSub>
                    <m:r>
                      <a:rPr lang="en-GB" sz="2800" i="1">
                        <a:solidFill>
                          <a:schemeClr val="bg2">
                            <a:lumMod val="50000"/>
                          </a:schemeClr>
                        </a:solidFill>
                        <a:latin typeface="Cambria Math" panose="02040503050406030204" pitchFamily="18" charset="0"/>
                        <a:cs typeface="Times New Roman" panose="02020603050405020304" pitchFamily="18" charset="0"/>
                      </a:rPr>
                      <m:t> ,  .      .     .   .</m:t>
                    </m:r>
                    <m:sSub>
                      <m:sSubPr>
                        <m:ctrlPr>
                          <a:rPr lang="en-IN" sz="2800" i="1">
                            <a:solidFill>
                              <a:schemeClr val="bg2">
                                <a:lumMod val="50000"/>
                              </a:schemeClr>
                            </a:solidFill>
                            <a:latin typeface="Cambria Math" panose="02040503050406030204" pitchFamily="18" charset="0"/>
                            <a:cs typeface="Times New Roman" panose="02020603050405020304" pitchFamily="18" charset="0"/>
                          </a:rPr>
                        </m:ctrlPr>
                      </m:sSubPr>
                      <m:e>
                        <m:r>
                          <a:rPr lang="en-GB" sz="2800" i="1">
                            <a:solidFill>
                              <a:schemeClr val="bg2">
                                <a:lumMod val="50000"/>
                              </a:schemeClr>
                            </a:solidFill>
                            <a:latin typeface="Cambria Math" panose="02040503050406030204" pitchFamily="18" charset="0"/>
                            <a:cs typeface="Times New Roman" panose="02020603050405020304" pitchFamily="18" charset="0"/>
                          </a:rPr>
                          <m:t>𝑋</m:t>
                        </m:r>
                      </m:e>
                      <m:sub>
                        <m:r>
                          <a:rPr lang="en-GB" sz="2800" i="1">
                            <a:solidFill>
                              <a:schemeClr val="bg2">
                                <a:lumMod val="50000"/>
                              </a:schemeClr>
                            </a:solidFill>
                            <a:latin typeface="Cambria Math" panose="02040503050406030204" pitchFamily="18" charset="0"/>
                            <a:cs typeface="Times New Roman" panose="02020603050405020304" pitchFamily="18" charset="0"/>
                          </a:rPr>
                          <m:t>𝑛</m:t>
                        </m:r>
                      </m:sub>
                    </m:sSub>
                    <m:r>
                      <a:rPr lang="en-GB" sz="2800" i="1">
                        <a:solidFill>
                          <a:schemeClr val="bg2">
                            <a:lumMod val="50000"/>
                          </a:schemeClr>
                        </a:solidFill>
                        <a:latin typeface="Cambria Math" panose="02040503050406030204" pitchFamily="18" charset="0"/>
                        <a:cs typeface="Times New Roman" panose="02020603050405020304" pitchFamily="18" charset="0"/>
                      </a:rPr>
                      <m:t> </m:t>
                    </m:r>
                  </m:oMath>
                </a14:m>
                <a:r>
                  <a:rPr lang="en-IN" sz="2800" dirty="0">
                    <a:solidFill>
                      <a:schemeClr val="bg2">
                        <a:lumMod val="50000"/>
                      </a:schemeClr>
                    </a:solidFill>
                    <a:latin typeface="Times New Roman" panose="02020603050405020304" pitchFamily="18" charset="0"/>
                    <a:cs typeface="Times New Roman" panose="02020603050405020304" pitchFamily="18" charset="0"/>
                  </a:rPr>
                  <a:t>be a random sample from </a:t>
                </a:r>
                <a:r>
                  <a:rPr lang="en-IN" sz="2800" dirty="0">
                    <a:solidFill>
                      <a:srgbClr val="FF0000"/>
                    </a:solidFill>
                    <a:latin typeface="Times New Roman" panose="02020603050405020304" pitchFamily="18" charset="0"/>
                    <a:cs typeface="Times New Roman" panose="02020603050405020304" pitchFamily="18" charset="0"/>
                  </a:rPr>
                  <a:t>a distribution </a:t>
                </a:r>
                <a:r>
                  <a:rPr lang="en-IN" sz="2800" dirty="0">
                    <a:solidFill>
                      <a:schemeClr val="bg2">
                        <a:lumMod val="50000"/>
                      </a:schemeClr>
                    </a:solidFill>
                    <a:latin typeface="Times New Roman" panose="02020603050405020304" pitchFamily="18" charset="0"/>
                    <a:cs typeface="Times New Roman" panose="02020603050405020304" pitchFamily="18" charset="0"/>
                  </a:rPr>
                  <a:t>with mean </a:t>
                </a:r>
                <a14:m>
                  <m:oMath xmlns:m="http://schemas.openxmlformats.org/officeDocument/2006/math">
                    <m:r>
                      <a:rPr lang="en-IN" sz="2800" i="1">
                        <a:solidFill>
                          <a:schemeClr val="bg2">
                            <a:lumMod val="50000"/>
                          </a:schemeClr>
                        </a:solidFill>
                        <a:latin typeface="Cambria Math" panose="02040503050406030204" pitchFamily="18" charset="0"/>
                        <a:ea typeface="Cambria Math" panose="02040503050406030204" pitchFamily="18" charset="0"/>
                        <a:cs typeface="Times New Roman" panose="02020603050405020304" pitchFamily="18" charset="0"/>
                      </a:rPr>
                      <m:t>𝜇</m:t>
                    </m:r>
                  </m:oMath>
                </a14:m>
                <a:r>
                  <a:rPr lang="en-IN" sz="2800" dirty="0">
                    <a:solidFill>
                      <a:schemeClr val="bg2">
                        <a:lumMod val="50000"/>
                      </a:schemeClr>
                    </a:solidFill>
                    <a:latin typeface="Times New Roman" panose="02020603050405020304" pitchFamily="18" charset="0"/>
                    <a:cs typeface="Times New Roman" panose="02020603050405020304" pitchFamily="18" charset="0"/>
                  </a:rPr>
                  <a:t> and variance </a:t>
                </a:r>
                <a14:m>
                  <m:oMath xmlns:m="http://schemas.openxmlformats.org/officeDocument/2006/math">
                    <m:sSup>
                      <m:sSupPr>
                        <m:ctrlPr>
                          <a:rPr lang="en-IN" sz="2800" i="1">
                            <a:solidFill>
                              <a:schemeClr val="bg2">
                                <a:lumMod val="50000"/>
                              </a:schemeClr>
                            </a:solidFill>
                            <a:latin typeface="Cambria Math" panose="02040503050406030204" pitchFamily="18" charset="0"/>
                            <a:cs typeface="Times New Roman" panose="02020603050405020304" pitchFamily="18" charset="0"/>
                          </a:rPr>
                        </m:ctrlPr>
                      </m:sSupPr>
                      <m:e>
                        <m:r>
                          <a:rPr lang="en-IN" sz="2800" i="1">
                            <a:solidFill>
                              <a:schemeClr val="bg2">
                                <a:lumMod val="50000"/>
                              </a:schemeClr>
                            </a:solidFill>
                            <a:latin typeface="Cambria Math" panose="02040503050406030204" pitchFamily="18" charset="0"/>
                            <a:ea typeface="Cambria Math" panose="02040503050406030204" pitchFamily="18" charset="0"/>
                            <a:cs typeface="Times New Roman" panose="02020603050405020304" pitchFamily="18" charset="0"/>
                          </a:rPr>
                          <m:t>𝜎</m:t>
                        </m:r>
                      </m:e>
                      <m:sup>
                        <m:r>
                          <a:rPr lang="en-GB" sz="2800" i="1">
                            <a:solidFill>
                              <a:schemeClr val="bg2">
                                <a:lumMod val="50000"/>
                              </a:schemeClr>
                            </a:solidFill>
                            <a:latin typeface="Cambria Math" panose="02040503050406030204" pitchFamily="18" charset="0"/>
                            <a:cs typeface="Times New Roman" panose="02020603050405020304" pitchFamily="18" charset="0"/>
                          </a:rPr>
                          <m:t>2</m:t>
                        </m:r>
                      </m:sup>
                    </m:sSup>
                  </m:oMath>
                </a14:m>
                <a:r>
                  <a:rPr lang="en-IN" sz="2800" dirty="0">
                    <a:solidFill>
                      <a:schemeClr val="bg2">
                        <a:lumMod val="50000"/>
                      </a:schemeClr>
                    </a:solidFill>
                    <a:latin typeface="Times New Roman" panose="02020603050405020304" pitchFamily="18" charset="0"/>
                    <a:cs typeface="Times New Roman" panose="02020603050405020304" pitchFamily="18" charset="0"/>
                  </a:rPr>
                  <a:t>. Then for </a:t>
                </a:r>
                <a:r>
                  <a:rPr lang="en-IN" sz="2800" dirty="0">
                    <a:solidFill>
                      <a:srgbClr val="FF0000"/>
                    </a:solidFill>
                    <a:latin typeface="Times New Roman" panose="02020603050405020304" pitchFamily="18" charset="0"/>
                    <a:cs typeface="Times New Roman" panose="02020603050405020304" pitchFamily="18" charset="0"/>
                  </a:rPr>
                  <a:t>large 𝑛(𝑛≥30 )  </a:t>
                </a:r>
                <a:r>
                  <a:rPr lang="en-IN" sz="2800" dirty="0">
                    <a:solidFill>
                      <a:schemeClr val="bg2">
                        <a:lumMod val="50000"/>
                      </a:schemeClr>
                    </a:solidFill>
                    <a:latin typeface="Times New Roman" panose="02020603050405020304" pitchFamily="18" charset="0"/>
                    <a:cs typeface="Times New Roman" panose="02020603050405020304" pitchFamily="18" charset="0"/>
                  </a:rPr>
                  <a:t>the sample total </a:t>
                </a:r>
                <a14:m>
                  <m:oMath xmlns:m="http://schemas.openxmlformats.org/officeDocument/2006/math">
                    <m:nary>
                      <m:naryPr>
                        <m:chr m:val="∑"/>
                        <m:subHide m:val="on"/>
                        <m:supHide m:val="on"/>
                        <m:ctrlPr>
                          <a:rPr lang="en-IN" sz="2800" i="1">
                            <a:solidFill>
                              <a:schemeClr val="bg2">
                                <a:lumMod val="50000"/>
                              </a:schemeClr>
                            </a:solidFill>
                            <a:latin typeface="Cambria Math" panose="02040503050406030204" pitchFamily="18" charset="0"/>
                            <a:cs typeface="Times New Roman" panose="02020603050405020304" pitchFamily="18" charset="0"/>
                          </a:rPr>
                        </m:ctrlPr>
                      </m:naryPr>
                      <m:sub/>
                      <m:sup/>
                      <m:e>
                        <m:r>
                          <a:rPr lang="en-GB" sz="2800" i="1">
                            <a:solidFill>
                              <a:schemeClr val="bg2">
                                <a:lumMod val="50000"/>
                              </a:schemeClr>
                            </a:solidFill>
                            <a:latin typeface="Cambria Math" panose="02040503050406030204" pitchFamily="18" charset="0"/>
                            <a:cs typeface="Times New Roman" panose="02020603050405020304" pitchFamily="18" charset="0"/>
                          </a:rPr>
                          <m:t>𝑋</m:t>
                        </m:r>
                      </m:e>
                    </m:nary>
                  </m:oMath>
                </a14:m>
                <a:r>
                  <a:rPr lang="en-IN" sz="2800" dirty="0">
                    <a:solidFill>
                      <a:schemeClr val="bg2">
                        <a:lumMod val="50000"/>
                      </a:schemeClr>
                    </a:solidFill>
                    <a:latin typeface="Times New Roman" panose="02020603050405020304" pitchFamily="18" charset="0"/>
                    <a:cs typeface="Times New Roman" panose="02020603050405020304" pitchFamily="18" charset="0"/>
                  </a:rPr>
                  <a:t> has </a:t>
                </a:r>
                <a:r>
                  <a:rPr lang="en-IN" sz="2800" dirty="0">
                    <a:solidFill>
                      <a:srgbClr val="FF0000"/>
                    </a:solidFill>
                    <a:latin typeface="Times New Roman" panose="02020603050405020304" pitchFamily="18" charset="0"/>
                    <a:cs typeface="Times New Roman" panose="02020603050405020304" pitchFamily="18" charset="0"/>
                  </a:rPr>
                  <a:t>approximately normal </a:t>
                </a:r>
                <a:r>
                  <a:rPr lang="en-IN" sz="2800" dirty="0">
                    <a:solidFill>
                      <a:schemeClr val="bg2">
                        <a:lumMod val="50000"/>
                      </a:schemeClr>
                    </a:solidFill>
                    <a:latin typeface="Times New Roman" panose="02020603050405020304" pitchFamily="18" charset="0"/>
                    <a:cs typeface="Times New Roman" panose="02020603050405020304" pitchFamily="18" charset="0"/>
                  </a:rPr>
                  <a:t>distribution with mean 𝑛𝜇 and variance </a:t>
                </a:r>
                <a14:m>
                  <m:oMath xmlns:m="http://schemas.openxmlformats.org/officeDocument/2006/math">
                    <m:r>
                      <a:rPr lang="en-IN" sz="2800" i="1" dirty="0" smtClean="0">
                        <a:solidFill>
                          <a:schemeClr val="bg2">
                            <a:lumMod val="50000"/>
                          </a:schemeClr>
                        </a:solidFill>
                        <a:latin typeface="Cambria Math" panose="02040503050406030204" pitchFamily="18" charset="0"/>
                        <a:cs typeface="Times New Roman" panose="02020603050405020304" pitchFamily="18" charset="0"/>
                      </a:rPr>
                      <m:t>𝑛</m:t>
                    </m:r>
                    <m:sSup>
                      <m:sSupPr>
                        <m:ctrlPr>
                          <a:rPr lang="en-IN" sz="2800" i="1" dirty="0" smtClean="0">
                            <a:solidFill>
                              <a:schemeClr val="bg2">
                                <a:lumMod val="50000"/>
                              </a:schemeClr>
                            </a:solidFill>
                            <a:latin typeface="Cambria Math" panose="02040503050406030204" pitchFamily="18" charset="0"/>
                            <a:cs typeface="Times New Roman" panose="02020603050405020304" pitchFamily="18" charset="0"/>
                          </a:rPr>
                        </m:ctrlPr>
                      </m:sSupPr>
                      <m:e>
                        <m:r>
                          <a:rPr lang="en-IN" sz="2800" i="1" dirty="0">
                            <a:solidFill>
                              <a:schemeClr val="bg2">
                                <a:lumMod val="50000"/>
                              </a:schemeClr>
                            </a:solidFill>
                            <a:latin typeface="Cambria Math" panose="02040503050406030204" pitchFamily="18" charset="0"/>
                            <a:cs typeface="Times New Roman" panose="02020603050405020304" pitchFamily="18" charset="0"/>
                          </a:rPr>
                          <m:t>𝜎</m:t>
                        </m:r>
                      </m:e>
                      <m:sup>
                        <m:r>
                          <a:rPr lang="en-GB" sz="2800" b="0" i="1" dirty="0" smtClean="0">
                            <a:solidFill>
                              <a:schemeClr val="bg2">
                                <a:lumMod val="50000"/>
                              </a:schemeClr>
                            </a:solidFill>
                            <a:latin typeface="Cambria Math" panose="02040503050406030204" pitchFamily="18" charset="0"/>
                            <a:cs typeface="Times New Roman" panose="02020603050405020304" pitchFamily="18" charset="0"/>
                          </a:rPr>
                          <m:t>2</m:t>
                        </m:r>
                      </m:sup>
                    </m:sSup>
                  </m:oMath>
                </a14:m>
                <a:r>
                  <a:rPr lang="en-IN" sz="2800" dirty="0">
                    <a:solidFill>
                      <a:schemeClr val="bg2">
                        <a:lumMod val="50000"/>
                      </a:schemeClr>
                    </a:solidFill>
                    <a:latin typeface="Times New Roman" panose="02020603050405020304" pitchFamily="18" charset="0"/>
                    <a:cs typeface="Times New Roman" panose="02020603050405020304" pitchFamily="18" charset="0"/>
                  </a:rPr>
                  <a:t>. </a:t>
                </a:r>
              </a:p>
              <a:p>
                <a:pPr marL="0" indent="0" algn="just">
                  <a:buNone/>
                </a:pPr>
                <a:r>
                  <a:rPr lang="en-IN" sz="2800" dirty="0">
                    <a:solidFill>
                      <a:schemeClr val="bg2">
                        <a:lumMod val="50000"/>
                      </a:schemeClr>
                    </a:solidFill>
                    <a:latin typeface="Times New Roman" panose="02020603050405020304" pitchFamily="18" charset="0"/>
                    <a:cs typeface="Times New Roman" panose="02020603050405020304" pitchFamily="18" charset="0"/>
                  </a:rPr>
                  <a:t>Here, mean of </a:t>
                </a:r>
                <a14:m>
                  <m:oMath xmlns:m="http://schemas.openxmlformats.org/officeDocument/2006/math">
                    <m:nary>
                      <m:naryPr>
                        <m:chr m:val="∑"/>
                        <m:subHide m:val="on"/>
                        <m:supHide m:val="on"/>
                        <m:ctrlPr>
                          <a:rPr lang="en-IN" sz="2800" i="1">
                            <a:solidFill>
                              <a:schemeClr val="bg2">
                                <a:lumMod val="50000"/>
                              </a:schemeClr>
                            </a:solidFill>
                            <a:latin typeface="Cambria Math" panose="02040503050406030204" pitchFamily="18" charset="0"/>
                            <a:cs typeface="Times New Roman" panose="02020603050405020304" pitchFamily="18" charset="0"/>
                          </a:rPr>
                        </m:ctrlPr>
                      </m:naryPr>
                      <m:sub/>
                      <m:sup/>
                      <m:e>
                        <m:r>
                          <a:rPr lang="en-GB" sz="2800" i="1">
                            <a:solidFill>
                              <a:schemeClr val="bg2">
                                <a:lumMod val="50000"/>
                              </a:schemeClr>
                            </a:solidFill>
                            <a:latin typeface="Cambria Math" panose="02040503050406030204" pitchFamily="18" charset="0"/>
                            <a:cs typeface="Times New Roman" panose="02020603050405020304" pitchFamily="18" charset="0"/>
                          </a:rPr>
                          <m:t>𝑋</m:t>
                        </m:r>
                      </m:e>
                    </m:nary>
                  </m:oMath>
                </a14:m>
                <a:r>
                  <a:rPr lang="en-IN" sz="2800" dirty="0">
                    <a:solidFill>
                      <a:schemeClr val="bg2">
                        <a:lumMod val="50000"/>
                      </a:schemeClr>
                    </a:solidFill>
                    <a:latin typeface="Times New Roman" panose="02020603050405020304" pitchFamily="18" charset="0"/>
                    <a:cs typeface="Times New Roman" panose="02020603050405020304" pitchFamily="18" charset="0"/>
                  </a:rPr>
                  <a:t>,</a:t>
                </a:r>
                <a14:m>
                  <m:oMath xmlns:m="http://schemas.openxmlformats.org/officeDocument/2006/math">
                    <m:r>
                      <a:rPr lang="en-GB" sz="2800" i="1">
                        <a:solidFill>
                          <a:schemeClr val="bg2">
                            <a:lumMod val="50000"/>
                          </a:schemeClr>
                        </a:solidFill>
                        <a:latin typeface="Cambria Math" panose="02040503050406030204" pitchFamily="18" charset="0"/>
                        <a:cs typeface="Times New Roman" panose="02020603050405020304" pitchFamily="18" charset="0"/>
                      </a:rPr>
                      <m:t>𝐸</m:t>
                    </m:r>
                    <m:d>
                      <m:dPr>
                        <m:ctrlPr>
                          <a:rPr lang="en-GB" sz="2800" i="1">
                            <a:solidFill>
                              <a:schemeClr val="bg2">
                                <a:lumMod val="50000"/>
                              </a:schemeClr>
                            </a:solidFill>
                            <a:latin typeface="Cambria Math" panose="02040503050406030204" pitchFamily="18" charset="0"/>
                            <a:cs typeface="Times New Roman" panose="02020603050405020304" pitchFamily="18" charset="0"/>
                          </a:rPr>
                        </m:ctrlPr>
                      </m:dPr>
                      <m:e>
                        <m:nary>
                          <m:naryPr>
                            <m:chr m:val="∑"/>
                            <m:subHide m:val="on"/>
                            <m:supHide m:val="on"/>
                            <m:ctrlPr>
                              <a:rPr lang="en-IN" sz="2800" i="1">
                                <a:solidFill>
                                  <a:schemeClr val="bg2">
                                    <a:lumMod val="50000"/>
                                  </a:schemeClr>
                                </a:solidFill>
                                <a:latin typeface="Cambria Math" panose="02040503050406030204" pitchFamily="18" charset="0"/>
                                <a:cs typeface="Times New Roman" panose="02020603050405020304" pitchFamily="18" charset="0"/>
                              </a:rPr>
                            </m:ctrlPr>
                          </m:naryPr>
                          <m:sub/>
                          <m:sup/>
                          <m:e>
                            <m:r>
                              <a:rPr lang="en-GB" sz="2800" i="1">
                                <a:solidFill>
                                  <a:schemeClr val="bg2">
                                    <a:lumMod val="50000"/>
                                  </a:schemeClr>
                                </a:solidFill>
                                <a:latin typeface="Cambria Math" panose="02040503050406030204" pitchFamily="18" charset="0"/>
                                <a:cs typeface="Times New Roman" panose="02020603050405020304" pitchFamily="18" charset="0"/>
                              </a:rPr>
                              <m:t>𝑋</m:t>
                            </m:r>
                          </m:e>
                        </m:nary>
                      </m:e>
                    </m:d>
                    <m:r>
                      <a:rPr lang="en-GB" sz="2800" i="1">
                        <a:solidFill>
                          <a:schemeClr val="bg2">
                            <a:lumMod val="50000"/>
                          </a:schemeClr>
                        </a:solidFill>
                        <a:latin typeface="Cambria Math" panose="02040503050406030204" pitchFamily="18" charset="0"/>
                        <a:cs typeface="Times New Roman" panose="02020603050405020304" pitchFamily="18" charset="0"/>
                      </a:rPr>
                      <m:t>=</m:t>
                    </m:r>
                    <m:r>
                      <a:rPr lang="en-GB" sz="2800" i="1">
                        <a:solidFill>
                          <a:schemeClr val="bg2">
                            <a:lumMod val="50000"/>
                          </a:schemeClr>
                        </a:solidFill>
                        <a:latin typeface="Cambria Math" panose="02040503050406030204" pitchFamily="18" charset="0"/>
                        <a:cs typeface="Times New Roman" panose="02020603050405020304" pitchFamily="18" charset="0"/>
                      </a:rPr>
                      <m:t>𝑛</m:t>
                    </m:r>
                    <m:r>
                      <a:rPr lang="en-GB" sz="2800" i="1">
                        <a:solidFill>
                          <a:schemeClr val="bg2">
                            <a:lumMod val="50000"/>
                          </a:schemeClr>
                        </a:solidFill>
                        <a:latin typeface="Cambria Math" panose="02040503050406030204" pitchFamily="18" charset="0"/>
                        <a:ea typeface="Cambria Math" panose="02040503050406030204" pitchFamily="18" charset="0"/>
                        <a:cs typeface="Times New Roman" panose="02020603050405020304" pitchFamily="18" charset="0"/>
                      </a:rPr>
                      <m:t>𝜇</m:t>
                    </m:r>
                    <m:r>
                      <a:rPr lang="en-GB" sz="2800" b="0" i="0" smtClean="0">
                        <a:solidFill>
                          <a:schemeClr val="bg2">
                            <a:lumMod val="50000"/>
                          </a:schemeClr>
                        </a:solidFill>
                        <a:latin typeface="Cambria Math" panose="02040503050406030204" pitchFamily="18" charset="0"/>
                        <a:ea typeface="Cambria Math" panose="02040503050406030204" pitchFamily="18" charset="0"/>
                        <a:cs typeface="Times New Roman" panose="02020603050405020304" pitchFamily="18" charset="0"/>
                      </a:rPr>
                      <m:t> </m:t>
                    </m:r>
                  </m:oMath>
                </a14:m>
                <a:r>
                  <a:rPr lang="en-IN" sz="2800" dirty="0">
                    <a:solidFill>
                      <a:schemeClr val="bg2">
                        <a:lumMod val="50000"/>
                      </a:schemeClr>
                    </a:solidFill>
                    <a:latin typeface="Times New Roman" panose="02020603050405020304" pitchFamily="18" charset="0"/>
                    <a:cs typeface="Times New Roman" panose="02020603050405020304" pitchFamily="18" charset="0"/>
                  </a:rPr>
                  <a:t>and variance of </a:t>
                </a:r>
                <a14:m>
                  <m:oMath xmlns:m="http://schemas.openxmlformats.org/officeDocument/2006/math">
                    <m:nary>
                      <m:naryPr>
                        <m:chr m:val="∑"/>
                        <m:subHide m:val="on"/>
                        <m:supHide m:val="on"/>
                        <m:ctrlPr>
                          <a:rPr lang="en-IN" sz="2800" i="1">
                            <a:solidFill>
                              <a:schemeClr val="bg2">
                                <a:lumMod val="50000"/>
                              </a:schemeClr>
                            </a:solidFill>
                            <a:latin typeface="Cambria Math" panose="02040503050406030204" pitchFamily="18" charset="0"/>
                            <a:cs typeface="Times New Roman" panose="02020603050405020304" pitchFamily="18" charset="0"/>
                          </a:rPr>
                        </m:ctrlPr>
                      </m:naryPr>
                      <m:sub/>
                      <m:sup/>
                      <m:e>
                        <m:r>
                          <a:rPr lang="en-GB" sz="2800" i="1">
                            <a:solidFill>
                              <a:schemeClr val="bg2">
                                <a:lumMod val="50000"/>
                              </a:schemeClr>
                            </a:solidFill>
                            <a:latin typeface="Cambria Math" panose="02040503050406030204" pitchFamily="18" charset="0"/>
                            <a:cs typeface="Times New Roman" panose="02020603050405020304" pitchFamily="18" charset="0"/>
                          </a:rPr>
                          <m:t>𝑋</m:t>
                        </m:r>
                      </m:e>
                    </m:nary>
                  </m:oMath>
                </a14:m>
                <a:r>
                  <a:rPr lang="en-IN" sz="2800" dirty="0">
                    <a:solidFill>
                      <a:schemeClr val="bg2">
                        <a:lumMod val="50000"/>
                      </a:schemeClr>
                    </a:solidFill>
                    <a:latin typeface="Times New Roman" panose="02020603050405020304" pitchFamily="18" charset="0"/>
                    <a:cs typeface="Times New Roman" panose="02020603050405020304" pitchFamily="18" charset="0"/>
                  </a:rPr>
                  <a:t>, </a:t>
                </a:r>
                <a14:m>
                  <m:oMath xmlns:m="http://schemas.openxmlformats.org/officeDocument/2006/math">
                    <m:r>
                      <a:rPr lang="en-GB" sz="2800" i="1">
                        <a:solidFill>
                          <a:schemeClr val="bg2">
                            <a:lumMod val="50000"/>
                          </a:schemeClr>
                        </a:solidFill>
                        <a:latin typeface="Cambria Math" panose="02040503050406030204" pitchFamily="18" charset="0"/>
                        <a:cs typeface="Times New Roman" panose="02020603050405020304" pitchFamily="18" charset="0"/>
                      </a:rPr>
                      <m:t>𝑉</m:t>
                    </m:r>
                    <m:d>
                      <m:dPr>
                        <m:ctrlPr>
                          <a:rPr lang="en-GB" sz="2800" i="1">
                            <a:solidFill>
                              <a:schemeClr val="bg2">
                                <a:lumMod val="50000"/>
                              </a:schemeClr>
                            </a:solidFill>
                            <a:latin typeface="Cambria Math" panose="02040503050406030204" pitchFamily="18" charset="0"/>
                            <a:cs typeface="Times New Roman" panose="02020603050405020304" pitchFamily="18" charset="0"/>
                          </a:rPr>
                        </m:ctrlPr>
                      </m:dPr>
                      <m:e>
                        <m:nary>
                          <m:naryPr>
                            <m:chr m:val="∑"/>
                            <m:subHide m:val="on"/>
                            <m:supHide m:val="on"/>
                            <m:ctrlPr>
                              <a:rPr lang="en-IN" sz="2800" i="1">
                                <a:solidFill>
                                  <a:schemeClr val="bg2">
                                    <a:lumMod val="50000"/>
                                  </a:schemeClr>
                                </a:solidFill>
                                <a:latin typeface="Cambria Math" panose="02040503050406030204" pitchFamily="18" charset="0"/>
                                <a:cs typeface="Times New Roman" panose="02020603050405020304" pitchFamily="18" charset="0"/>
                              </a:rPr>
                            </m:ctrlPr>
                          </m:naryPr>
                          <m:sub/>
                          <m:sup/>
                          <m:e>
                            <m:r>
                              <a:rPr lang="en-GB" sz="2800" i="1">
                                <a:solidFill>
                                  <a:schemeClr val="bg2">
                                    <a:lumMod val="50000"/>
                                  </a:schemeClr>
                                </a:solidFill>
                                <a:latin typeface="Cambria Math" panose="02040503050406030204" pitchFamily="18" charset="0"/>
                                <a:cs typeface="Times New Roman" panose="02020603050405020304" pitchFamily="18" charset="0"/>
                              </a:rPr>
                              <m:t>𝑋</m:t>
                            </m:r>
                          </m:e>
                        </m:nary>
                      </m:e>
                    </m:d>
                    <m:r>
                      <a:rPr lang="en-GB" sz="2800" i="1">
                        <a:solidFill>
                          <a:schemeClr val="bg2">
                            <a:lumMod val="50000"/>
                          </a:schemeClr>
                        </a:solidFill>
                        <a:latin typeface="Cambria Math" panose="02040503050406030204" pitchFamily="18" charset="0"/>
                        <a:cs typeface="Times New Roman" panose="02020603050405020304" pitchFamily="18" charset="0"/>
                      </a:rPr>
                      <m:t>=</m:t>
                    </m:r>
                    <m:r>
                      <a:rPr lang="en-GB" sz="2800" i="1">
                        <a:solidFill>
                          <a:schemeClr val="bg2">
                            <a:lumMod val="50000"/>
                          </a:schemeClr>
                        </a:solidFill>
                        <a:latin typeface="Cambria Math" panose="02040503050406030204" pitchFamily="18" charset="0"/>
                        <a:cs typeface="Times New Roman" panose="02020603050405020304" pitchFamily="18" charset="0"/>
                      </a:rPr>
                      <m:t>𝑛</m:t>
                    </m:r>
                    <m:sSup>
                      <m:sSupPr>
                        <m:ctrlPr>
                          <a:rPr lang="en-GB" sz="2800" i="1">
                            <a:solidFill>
                              <a:schemeClr val="bg2">
                                <a:lumMod val="50000"/>
                              </a:schemeClr>
                            </a:solidFill>
                            <a:latin typeface="Cambria Math" panose="02040503050406030204" pitchFamily="18" charset="0"/>
                            <a:cs typeface="Times New Roman" panose="02020603050405020304" pitchFamily="18" charset="0"/>
                          </a:rPr>
                        </m:ctrlPr>
                      </m:sSupPr>
                      <m:e>
                        <m:r>
                          <a:rPr lang="en-GB" sz="2800" i="1">
                            <a:solidFill>
                              <a:schemeClr val="bg2">
                                <a:lumMod val="50000"/>
                              </a:schemeClr>
                            </a:solidFill>
                            <a:latin typeface="Cambria Math" panose="02040503050406030204" pitchFamily="18" charset="0"/>
                            <a:ea typeface="Cambria Math" panose="02040503050406030204" pitchFamily="18" charset="0"/>
                            <a:cs typeface="Times New Roman" panose="02020603050405020304" pitchFamily="18" charset="0"/>
                          </a:rPr>
                          <m:t>𝜎</m:t>
                        </m:r>
                      </m:e>
                      <m:sup>
                        <m:r>
                          <a:rPr lang="en-GB" sz="2800" i="1">
                            <a:solidFill>
                              <a:schemeClr val="bg2">
                                <a:lumMod val="50000"/>
                              </a:schemeClr>
                            </a:solidFill>
                            <a:latin typeface="Cambria Math" panose="02040503050406030204" pitchFamily="18" charset="0"/>
                            <a:cs typeface="Times New Roman" panose="02020603050405020304" pitchFamily="18" charset="0"/>
                          </a:rPr>
                          <m:t>2</m:t>
                        </m:r>
                      </m:sup>
                    </m:sSup>
                  </m:oMath>
                </a14:m>
                <a:endParaRPr lang="en-IN" sz="2800" dirty="0">
                  <a:solidFill>
                    <a:schemeClr val="bg2">
                      <a:lumMod val="50000"/>
                    </a:schemeClr>
                  </a:solidFill>
                  <a:latin typeface="Times New Roman" panose="02020603050405020304" pitchFamily="18" charset="0"/>
                  <a:cs typeface="Times New Roman" panose="02020603050405020304" pitchFamily="18" charset="0"/>
                </a:endParaRPr>
              </a:p>
              <a:p>
                <a:pPr marL="0" indent="0" algn="just">
                  <a:buNone/>
                </a:pPr>
                <a:r>
                  <a:rPr lang="en-IN" sz="2800" dirty="0">
                    <a:solidFill>
                      <a:schemeClr val="bg2">
                        <a:lumMod val="50000"/>
                      </a:schemeClr>
                    </a:solidFill>
                    <a:latin typeface="Times New Roman" panose="02020603050405020304" pitchFamily="18" charset="0"/>
                    <a:cs typeface="Times New Roman" panose="02020603050405020304" pitchFamily="18" charset="0"/>
                  </a:rPr>
                  <a:t>The Theorems, such as, Theorem 3 and Theorem 4 are known as the </a:t>
                </a:r>
                <a:r>
                  <a:rPr lang="en-IN" sz="2800" dirty="0">
                    <a:solidFill>
                      <a:srgbClr val="FF0000"/>
                    </a:solidFill>
                    <a:latin typeface="Times New Roman" panose="02020603050405020304" pitchFamily="18" charset="0"/>
                    <a:cs typeface="Times New Roman" panose="02020603050405020304" pitchFamily="18" charset="0"/>
                  </a:rPr>
                  <a:t>Central Limit Theorem</a:t>
                </a:r>
                <a:r>
                  <a:rPr lang="en-IN" sz="2800" dirty="0">
                    <a:solidFill>
                      <a:schemeClr val="bg2">
                        <a:lumMod val="50000"/>
                      </a:schemeClr>
                    </a:solidFill>
                    <a:latin typeface="Times New Roman" panose="02020603050405020304" pitchFamily="18" charset="0"/>
                    <a:cs typeface="Times New Roman" panose="02020603050405020304" pitchFamily="18" charset="0"/>
                  </a:rPr>
                  <a:t>.</a:t>
                </a:r>
                <a:endParaRPr lang="en-GB" sz="2800" dirty="0">
                  <a:solidFill>
                    <a:schemeClr val="bg2">
                      <a:lumMod val="50000"/>
                    </a:schemeClr>
                  </a:solidFill>
                  <a:latin typeface="Times New Roman" panose="02020603050405020304" pitchFamily="18"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45288" y="1447800"/>
                <a:ext cx="8193911" cy="4114800"/>
              </a:xfrm>
              <a:blipFill rotWithShape="0">
                <a:blip r:embed="rId2"/>
                <a:stretch>
                  <a:fillRect l="-1563" t="-1630" r="-1488" b="-16148"/>
                </a:stretch>
              </a:blipFill>
            </p:spPr>
            <p:txBody>
              <a:bodyPr/>
              <a:lstStyle/>
              <a:p>
                <a:r>
                  <a:rPr lang="en-US">
                    <a:noFill/>
                  </a:rPr>
                  <a:t> </a:t>
                </a:r>
              </a:p>
            </p:txBody>
          </p:sp>
        </mc:Fallback>
      </mc:AlternateContent>
      <p:sp>
        <p:nvSpPr>
          <p:cNvPr id="2" name="Date Placeholder 1">
            <a:extLst>
              <a:ext uri="{FF2B5EF4-FFF2-40B4-BE49-F238E27FC236}">
                <a16:creationId xmlns:a16="http://schemas.microsoft.com/office/drawing/2014/main" id="{9ED7AF13-516F-4B31-A81B-2E1F58E3C5C0}"/>
              </a:ext>
            </a:extLst>
          </p:cNvPr>
          <p:cNvSpPr>
            <a:spLocks noGrp="1"/>
          </p:cNvSpPr>
          <p:nvPr>
            <p:ph type="dt" sz="half" idx="10"/>
          </p:nvPr>
        </p:nvSpPr>
        <p:spPr/>
        <p:txBody>
          <a:bodyPr/>
          <a:lstStyle/>
          <a:p>
            <a:pPr>
              <a:defRPr/>
            </a:pPr>
            <a:fld id="{C748BF10-EE67-4943-BEFA-901C63E751AD}" type="datetime5">
              <a:rPr lang="en-US" smtClean="0"/>
              <a:t>30-Dec-25</a:t>
            </a:fld>
            <a:endParaRPr lang="en-US"/>
          </a:p>
        </p:txBody>
      </p:sp>
      <p:sp>
        <p:nvSpPr>
          <p:cNvPr id="4" name="Footer Placeholder 3">
            <a:extLst>
              <a:ext uri="{FF2B5EF4-FFF2-40B4-BE49-F238E27FC236}">
                <a16:creationId xmlns:a16="http://schemas.microsoft.com/office/drawing/2014/main" id="{3FE6FA85-4D95-4757-9B88-D9CBAECA75B7}"/>
              </a:ext>
            </a:extLst>
          </p:cNvPr>
          <p:cNvSpPr>
            <a:spLocks noGrp="1"/>
          </p:cNvSpPr>
          <p:nvPr>
            <p:ph type="ftr" sz="quarter" idx="11"/>
          </p:nvPr>
        </p:nvSpPr>
        <p:spPr/>
        <p:txBody>
          <a:bodyPr/>
          <a:lstStyle/>
          <a:p>
            <a:pPr>
              <a:defRPr/>
            </a:pPr>
            <a:r>
              <a:rPr lang="en-US"/>
              <a:t>T. Mayooran</a:t>
            </a:r>
          </a:p>
        </p:txBody>
      </p:sp>
      <p:sp>
        <p:nvSpPr>
          <p:cNvPr id="5" name="Slide Number Placeholder 4">
            <a:extLst>
              <a:ext uri="{FF2B5EF4-FFF2-40B4-BE49-F238E27FC236}">
                <a16:creationId xmlns:a16="http://schemas.microsoft.com/office/drawing/2014/main" id="{17F4F9D5-08E6-4A0E-B826-2747B4B5A967}"/>
              </a:ext>
            </a:extLst>
          </p:cNvPr>
          <p:cNvSpPr>
            <a:spLocks noGrp="1"/>
          </p:cNvSpPr>
          <p:nvPr>
            <p:ph type="sldNum" sz="quarter" idx="12"/>
          </p:nvPr>
        </p:nvSpPr>
        <p:spPr/>
        <p:txBody>
          <a:bodyPr/>
          <a:lstStyle/>
          <a:p>
            <a:fld id="{906F6DFE-AA00-4BFD-9D61-CA29BB78DE22}" type="slidenum">
              <a:rPr lang="en-US" altLang="en-US" smtClean="0"/>
              <a:pPr/>
              <a:t>48</a:t>
            </a:fld>
            <a:endParaRPr lang="en-US" altLang="en-US"/>
          </a:p>
        </p:txBody>
      </p:sp>
    </p:spTree>
    <p:extLst>
      <p:ext uri="{BB962C8B-B14F-4D97-AF65-F5344CB8AC3E}">
        <p14:creationId xmlns:p14="http://schemas.microsoft.com/office/powerpoint/2010/main" val="34555048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Example 11: </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27926" y="1524000"/>
                <a:ext cx="8211273" cy="4114800"/>
              </a:xfrm>
            </p:spPr>
            <p:txBody>
              <a:bodyPr/>
              <a:lstStyle/>
              <a:p>
                <a:pPr marL="0" indent="0" algn="just">
                  <a:buNone/>
                </a:pPr>
                <a:r>
                  <a:rPr lang="en-IN" dirty="0">
                    <a:latin typeface="Times New Roman" panose="02020603050405020304" pitchFamily="18" charset="0"/>
                    <a:cs typeface="Times New Roman" panose="02020603050405020304" pitchFamily="18" charset="0"/>
                  </a:rPr>
                  <a:t>Let us consider a population consists of 8 numbers </a:t>
                </a:r>
                <a14:m>
                  <m:oMath xmlns:m="http://schemas.openxmlformats.org/officeDocument/2006/math">
                    <m:d>
                      <m:dPr>
                        <m:begChr m:val="{"/>
                        <m:endChr m:val="}"/>
                        <m:ctrlPr>
                          <a:rPr lang="en-IN" i="1" smtClean="0">
                            <a:latin typeface="Cambria Math" panose="02040503050406030204" pitchFamily="18" charset="0"/>
                            <a:cs typeface="Times New Roman" panose="02020603050405020304" pitchFamily="18" charset="0"/>
                          </a:rPr>
                        </m:ctrlPr>
                      </m:dPr>
                      <m:e>
                        <m:r>
                          <a:rPr lang="en-GB" b="0" i="1" smtClean="0">
                            <a:latin typeface="Cambria Math" panose="02040503050406030204" pitchFamily="18" charset="0"/>
                            <a:cs typeface="Times New Roman" panose="02020603050405020304" pitchFamily="18" charset="0"/>
                          </a:rPr>
                          <m:t>55, 56, 57, 58, 59, 60, 61, 68</m:t>
                        </m:r>
                      </m:e>
                    </m:d>
                  </m:oMath>
                </a14:m>
                <a:r>
                  <a:rPr lang="en-IN" dirty="0">
                    <a:latin typeface="Times New Roman" panose="02020603050405020304" pitchFamily="18" charset="0"/>
                    <a:cs typeface="Times New Roman" panose="02020603050405020304" pitchFamily="18" charset="0"/>
                  </a:rPr>
                  <a:t>. The population distribution can be shown as</a:t>
                </a:r>
                <a:endParaRPr lang="en-GB" dirty="0">
                  <a:latin typeface="Times New Roman" panose="02020603050405020304" pitchFamily="18"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27926" y="1524000"/>
                <a:ext cx="8211273" cy="4114800"/>
              </a:xfrm>
              <a:blipFill rotWithShape="0">
                <a:blip r:embed="rId2"/>
                <a:stretch>
                  <a:fillRect l="-1856" t="-2074" r="-193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graphicFrame>
            <p:nvGraphicFramePr>
              <p:cNvPr id="4" name="Table 3"/>
              <p:cNvGraphicFramePr>
                <a:graphicFrameLocks noGrp="1"/>
              </p:cNvGraphicFramePr>
              <p:nvPr>
                <p:extLst>
                  <p:ext uri="{D42A27DB-BD31-4B8C-83A1-F6EECF244321}">
                    <p14:modId xmlns:p14="http://schemas.microsoft.com/office/powerpoint/2010/main" val="2616960668"/>
                  </p:ext>
                </p:extLst>
              </p:nvPr>
            </p:nvGraphicFramePr>
            <p:xfrm>
              <a:off x="1447797" y="3200400"/>
              <a:ext cx="4876803" cy="838200"/>
            </p:xfrm>
            <a:graphic>
              <a:graphicData uri="http://schemas.openxmlformats.org/drawingml/2006/table">
                <a:tbl>
                  <a:tblPr firstRow="1" bandRow="1">
                    <a:tableStyleId>{16D9F66E-5EB9-4882-86FB-DCBF35E3C3E4}</a:tableStyleId>
                  </a:tblPr>
                  <a:tblGrid>
                    <a:gridCol w="541867">
                      <a:extLst>
                        <a:ext uri="{9D8B030D-6E8A-4147-A177-3AD203B41FA5}">
                          <a16:colId xmlns:a16="http://schemas.microsoft.com/office/drawing/2014/main" val="20000"/>
                        </a:ext>
                      </a:extLst>
                    </a:gridCol>
                    <a:gridCol w="541867">
                      <a:extLst>
                        <a:ext uri="{9D8B030D-6E8A-4147-A177-3AD203B41FA5}">
                          <a16:colId xmlns:a16="http://schemas.microsoft.com/office/drawing/2014/main" val="20001"/>
                        </a:ext>
                      </a:extLst>
                    </a:gridCol>
                    <a:gridCol w="541867">
                      <a:extLst>
                        <a:ext uri="{9D8B030D-6E8A-4147-A177-3AD203B41FA5}">
                          <a16:colId xmlns:a16="http://schemas.microsoft.com/office/drawing/2014/main" val="20002"/>
                        </a:ext>
                      </a:extLst>
                    </a:gridCol>
                    <a:gridCol w="541867">
                      <a:extLst>
                        <a:ext uri="{9D8B030D-6E8A-4147-A177-3AD203B41FA5}">
                          <a16:colId xmlns:a16="http://schemas.microsoft.com/office/drawing/2014/main" val="20003"/>
                        </a:ext>
                      </a:extLst>
                    </a:gridCol>
                    <a:gridCol w="541867">
                      <a:extLst>
                        <a:ext uri="{9D8B030D-6E8A-4147-A177-3AD203B41FA5}">
                          <a16:colId xmlns:a16="http://schemas.microsoft.com/office/drawing/2014/main" val="20004"/>
                        </a:ext>
                      </a:extLst>
                    </a:gridCol>
                    <a:gridCol w="541867">
                      <a:extLst>
                        <a:ext uri="{9D8B030D-6E8A-4147-A177-3AD203B41FA5}">
                          <a16:colId xmlns:a16="http://schemas.microsoft.com/office/drawing/2014/main" val="20005"/>
                        </a:ext>
                      </a:extLst>
                    </a:gridCol>
                    <a:gridCol w="541867">
                      <a:extLst>
                        <a:ext uri="{9D8B030D-6E8A-4147-A177-3AD203B41FA5}">
                          <a16:colId xmlns:a16="http://schemas.microsoft.com/office/drawing/2014/main" val="20006"/>
                        </a:ext>
                      </a:extLst>
                    </a:gridCol>
                    <a:gridCol w="541867">
                      <a:extLst>
                        <a:ext uri="{9D8B030D-6E8A-4147-A177-3AD203B41FA5}">
                          <a16:colId xmlns:a16="http://schemas.microsoft.com/office/drawing/2014/main" val="20007"/>
                        </a:ext>
                      </a:extLst>
                    </a:gridCol>
                    <a:gridCol w="541867">
                      <a:extLst>
                        <a:ext uri="{9D8B030D-6E8A-4147-A177-3AD203B41FA5}">
                          <a16:colId xmlns:a16="http://schemas.microsoft.com/office/drawing/2014/main" val="20008"/>
                        </a:ext>
                      </a:extLst>
                    </a:gridCol>
                  </a:tblGrid>
                  <a:tr h="404631">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𝑥</m:t>
                                </m:r>
                              </m:oMath>
                            </m:oMathPara>
                          </a14:m>
                          <a:endParaRPr lang="en-US"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dirty="0" smtClean="0">
                                    <a:latin typeface="Cambria Math" panose="02040503050406030204" pitchFamily="18" charset="0"/>
                                  </a:rPr>
                                  <m:t>55</m:t>
                                </m:r>
                              </m:oMath>
                            </m:oMathPara>
                          </a14:m>
                          <a:endParaRPr lang="en-US" b="0"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dirty="0" smtClean="0">
                                    <a:latin typeface="Cambria Math" panose="02040503050406030204" pitchFamily="18" charset="0"/>
                                  </a:rPr>
                                  <m:t>56</m:t>
                                </m:r>
                              </m:oMath>
                            </m:oMathPara>
                          </a14:m>
                          <a:endParaRPr lang="en-US" b="0"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dirty="0" smtClean="0">
                                    <a:latin typeface="Cambria Math" panose="02040503050406030204" pitchFamily="18" charset="0"/>
                                  </a:rPr>
                                  <m:t>57</m:t>
                                </m:r>
                              </m:oMath>
                            </m:oMathPara>
                          </a14:m>
                          <a:endParaRPr lang="en-US" b="0"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dirty="0" smtClean="0">
                                    <a:latin typeface="Cambria Math" panose="02040503050406030204" pitchFamily="18" charset="0"/>
                                  </a:rPr>
                                  <m:t>58</m:t>
                                </m:r>
                              </m:oMath>
                            </m:oMathPara>
                          </a14:m>
                          <a:endParaRPr lang="en-US" b="0"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dirty="0" smtClean="0">
                                    <a:latin typeface="Cambria Math" panose="02040503050406030204" pitchFamily="18" charset="0"/>
                                  </a:rPr>
                                  <m:t>59</m:t>
                                </m:r>
                              </m:oMath>
                            </m:oMathPara>
                          </a14:m>
                          <a:endParaRPr lang="en-US" b="0"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60</m:t>
                                </m:r>
                              </m:oMath>
                            </m:oMathPara>
                          </a14:m>
                          <a:endParaRPr lang="en-US"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61</m:t>
                                </m:r>
                              </m:oMath>
                            </m:oMathPara>
                          </a14:m>
                          <a:endParaRPr lang="en-US"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68</m:t>
                                </m:r>
                              </m:oMath>
                            </m:oMathPara>
                          </a14:m>
                          <a:endParaRPr lang="en-US" dirty="0"/>
                        </a:p>
                      </a:txBody>
                      <a:tcPr/>
                    </a:tc>
                    <a:extLst>
                      <a:ext uri="{0D108BD9-81ED-4DB2-BD59-A6C34878D82A}">
                        <a16:rowId xmlns:a16="http://schemas.microsoft.com/office/drawing/2014/main" val="10000"/>
                      </a:ext>
                    </a:extLst>
                  </a:tr>
                  <a:tr h="433569">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𝑓</m:t>
                                </m:r>
                                <m:r>
                                  <a:rPr lang="en-US" i="1" dirty="0" smtClean="0">
                                    <a:latin typeface="Cambria Math" panose="02040503050406030204" pitchFamily="18" charset="0"/>
                                  </a:rPr>
                                  <m:t>(</m:t>
                                </m:r>
                                <m:r>
                                  <a:rPr lang="en-US" i="1" dirty="0" smtClean="0">
                                    <a:latin typeface="Cambria Math" panose="02040503050406030204" pitchFamily="18" charset="0"/>
                                  </a:rPr>
                                  <m:t>𝑥</m:t>
                                </m:r>
                                <m:r>
                                  <a:rPr lang="en-US" i="1" dirty="0" smtClean="0">
                                    <a:latin typeface="Cambria Math" panose="02040503050406030204" pitchFamily="18" charset="0"/>
                                  </a:rPr>
                                  <m:t>)</m:t>
                                </m:r>
                              </m:oMath>
                            </m:oMathPara>
                          </a14:m>
                          <a:endParaRPr lang="en-US"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0.23</m:t>
                                </m:r>
                              </m:oMath>
                            </m:oMathPara>
                          </a14:m>
                          <a:endParaRPr lang="en-US"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0.02</m:t>
                                </m:r>
                              </m:oMath>
                            </m:oMathPara>
                          </a14:m>
                          <a:endParaRPr lang="en-US"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0.01</m:t>
                                </m:r>
                              </m:oMath>
                            </m:oMathPara>
                          </a14:m>
                          <a:endParaRPr lang="en-US"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0.01</m:t>
                                </m:r>
                              </m:oMath>
                            </m:oMathPara>
                          </a14:m>
                          <a:endParaRPr lang="en-US"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0.01</m:t>
                                </m:r>
                              </m:oMath>
                            </m:oMathPara>
                          </a14:m>
                          <a:endParaRPr lang="en-US"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0.01</m:t>
                                </m:r>
                              </m:oMath>
                            </m:oMathPara>
                          </a14:m>
                          <a:endParaRPr lang="en-US"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0.01</m:t>
                                </m:r>
                              </m:oMath>
                            </m:oMathPara>
                          </a14:m>
                          <a:endParaRPr lang="en-US"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0.70</m:t>
                                </m:r>
                              </m:oMath>
                            </m:oMathPara>
                          </a14:m>
                          <a:endParaRPr lang="en-US" dirty="0"/>
                        </a:p>
                      </a:txBody>
                      <a:tcPr/>
                    </a:tc>
                    <a:extLst>
                      <a:ext uri="{0D108BD9-81ED-4DB2-BD59-A6C34878D82A}">
                        <a16:rowId xmlns:a16="http://schemas.microsoft.com/office/drawing/2014/main" val="10001"/>
                      </a:ext>
                    </a:extLst>
                  </a:tr>
                </a:tbl>
              </a:graphicData>
            </a:graphic>
          </p:graphicFrame>
        </mc:Choice>
        <mc:Fallback xmlns="">
          <p:graphicFrame>
            <p:nvGraphicFramePr>
              <p:cNvPr id="4" name="Table 3"/>
              <p:cNvGraphicFramePr>
                <a:graphicFrameLocks noGrp="1"/>
              </p:cNvGraphicFramePr>
              <p:nvPr>
                <p:extLst>
                  <p:ext uri="{D42A27DB-BD31-4B8C-83A1-F6EECF244321}">
                    <p14:modId xmlns:p14="http://schemas.microsoft.com/office/powerpoint/2010/main" val="2616960668"/>
                  </p:ext>
                </p:extLst>
              </p:nvPr>
            </p:nvGraphicFramePr>
            <p:xfrm>
              <a:off x="1447797" y="3200400"/>
              <a:ext cx="4876803" cy="838200"/>
            </p:xfrm>
            <a:graphic>
              <a:graphicData uri="http://schemas.openxmlformats.org/drawingml/2006/table">
                <a:tbl>
                  <a:tblPr firstRow="1" bandRow="1">
                    <a:tableStyleId>{16D9F66E-5EB9-4882-86FB-DCBF35E3C3E4}</a:tableStyleId>
                  </a:tblPr>
                  <a:tblGrid>
                    <a:gridCol w="541867"/>
                    <a:gridCol w="541867"/>
                    <a:gridCol w="541867"/>
                    <a:gridCol w="541867"/>
                    <a:gridCol w="541867"/>
                    <a:gridCol w="541867"/>
                    <a:gridCol w="541867"/>
                    <a:gridCol w="541867"/>
                    <a:gridCol w="541867"/>
                  </a:tblGrid>
                  <a:tr h="404631">
                    <a:tc>
                      <a:txBody>
                        <a:bodyPr/>
                        <a:lstStyle/>
                        <a:p>
                          <a:endParaRPr lang="en-US"/>
                        </a:p>
                      </a:txBody>
                      <a:tcPr>
                        <a:blipFill rotWithShape="0">
                          <a:blip r:embed="rId3"/>
                          <a:stretch>
                            <a:fillRect l="-1124" t="-2985" r="-802247" b="-108955"/>
                          </a:stretch>
                        </a:blipFill>
                      </a:tcPr>
                    </a:tc>
                    <a:tc>
                      <a:txBody>
                        <a:bodyPr/>
                        <a:lstStyle/>
                        <a:p>
                          <a:endParaRPr lang="en-US"/>
                        </a:p>
                      </a:txBody>
                      <a:tcPr>
                        <a:blipFill rotWithShape="0">
                          <a:blip r:embed="rId3"/>
                          <a:stretch>
                            <a:fillRect l="-101124" t="-2985" r="-702247" b="-108955"/>
                          </a:stretch>
                        </a:blipFill>
                      </a:tcPr>
                    </a:tc>
                    <a:tc>
                      <a:txBody>
                        <a:bodyPr/>
                        <a:lstStyle/>
                        <a:p>
                          <a:endParaRPr lang="en-US"/>
                        </a:p>
                      </a:txBody>
                      <a:tcPr>
                        <a:blipFill rotWithShape="0">
                          <a:blip r:embed="rId3"/>
                          <a:stretch>
                            <a:fillRect l="-201124" t="-2985" r="-602247" b="-108955"/>
                          </a:stretch>
                        </a:blipFill>
                      </a:tcPr>
                    </a:tc>
                    <a:tc>
                      <a:txBody>
                        <a:bodyPr/>
                        <a:lstStyle/>
                        <a:p>
                          <a:endParaRPr lang="en-US"/>
                        </a:p>
                      </a:txBody>
                      <a:tcPr>
                        <a:blipFill rotWithShape="0">
                          <a:blip r:embed="rId3"/>
                          <a:stretch>
                            <a:fillRect l="-301124" t="-2985" r="-502247" b="-108955"/>
                          </a:stretch>
                        </a:blipFill>
                      </a:tcPr>
                    </a:tc>
                    <a:tc>
                      <a:txBody>
                        <a:bodyPr/>
                        <a:lstStyle/>
                        <a:p>
                          <a:endParaRPr lang="en-US"/>
                        </a:p>
                      </a:txBody>
                      <a:tcPr>
                        <a:blipFill rotWithShape="0">
                          <a:blip r:embed="rId3"/>
                          <a:stretch>
                            <a:fillRect l="-401124" t="-2985" r="-402247" b="-108955"/>
                          </a:stretch>
                        </a:blipFill>
                      </a:tcPr>
                    </a:tc>
                    <a:tc>
                      <a:txBody>
                        <a:bodyPr/>
                        <a:lstStyle/>
                        <a:p>
                          <a:endParaRPr lang="en-US"/>
                        </a:p>
                      </a:txBody>
                      <a:tcPr>
                        <a:blipFill rotWithShape="0">
                          <a:blip r:embed="rId3"/>
                          <a:stretch>
                            <a:fillRect l="-501124" t="-2985" r="-302247" b="-108955"/>
                          </a:stretch>
                        </a:blipFill>
                      </a:tcPr>
                    </a:tc>
                    <a:tc>
                      <a:txBody>
                        <a:bodyPr/>
                        <a:lstStyle/>
                        <a:p>
                          <a:endParaRPr lang="en-US"/>
                        </a:p>
                      </a:txBody>
                      <a:tcPr>
                        <a:blipFill rotWithShape="0">
                          <a:blip r:embed="rId3"/>
                          <a:stretch>
                            <a:fillRect l="-601124" t="-2985" r="-202247" b="-108955"/>
                          </a:stretch>
                        </a:blipFill>
                      </a:tcPr>
                    </a:tc>
                    <a:tc>
                      <a:txBody>
                        <a:bodyPr/>
                        <a:lstStyle/>
                        <a:p>
                          <a:endParaRPr lang="en-US"/>
                        </a:p>
                      </a:txBody>
                      <a:tcPr>
                        <a:blipFill rotWithShape="0">
                          <a:blip r:embed="rId3"/>
                          <a:stretch>
                            <a:fillRect l="-701124" t="-2985" r="-102247" b="-108955"/>
                          </a:stretch>
                        </a:blipFill>
                      </a:tcPr>
                    </a:tc>
                    <a:tc>
                      <a:txBody>
                        <a:bodyPr/>
                        <a:lstStyle/>
                        <a:p>
                          <a:endParaRPr lang="en-US"/>
                        </a:p>
                      </a:txBody>
                      <a:tcPr>
                        <a:blipFill rotWithShape="0">
                          <a:blip r:embed="rId3"/>
                          <a:stretch>
                            <a:fillRect l="-801124" t="-2985" r="-2247" b="-108955"/>
                          </a:stretch>
                        </a:blipFill>
                      </a:tcPr>
                    </a:tc>
                  </a:tr>
                  <a:tr h="433569">
                    <a:tc>
                      <a:txBody>
                        <a:bodyPr/>
                        <a:lstStyle/>
                        <a:p>
                          <a:endParaRPr lang="en-US"/>
                        </a:p>
                      </a:txBody>
                      <a:tcPr>
                        <a:blipFill rotWithShape="0">
                          <a:blip r:embed="rId3"/>
                          <a:stretch>
                            <a:fillRect l="-1124" t="-97183" r="-802247" b="-2817"/>
                          </a:stretch>
                        </a:blipFill>
                      </a:tcPr>
                    </a:tc>
                    <a:tc>
                      <a:txBody>
                        <a:bodyPr/>
                        <a:lstStyle/>
                        <a:p>
                          <a:endParaRPr lang="en-US"/>
                        </a:p>
                      </a:txBody>
                      <a:tcPr>
                        <a:blipFill rotWithShape="0">
                          <a:blip r:embed="rId3"/>
                          <a:stretch>
                            <a:fillRect l="-101124" t="-97183" r="-702247" b="-2817"/>
                          </a:stretch>
                        </a:blipFill>
                      </a:tcPr>
                    </a:tc>
                    <a:tc>
                      <a:txBody>
                        <a:bodyPr/>
                        <a:lstStyle/>
                        <a:p>
                          <a:endParaRPr lang="en-US"/>
                        </a:p>
                      </a:txBody>
                      <a:tcPr>
                        <a:blipFill rotWithShape="0">
                          <a:blip r:embed="rId3"/>
                          <a:stretch>
                            <a:fillRect l="-201124" t="-97183" r="-602247" b="-2817"/>
                          </a:stretch>
                        </a:blipFill>
                      </a:tcPr>
                    </a:tc>
                    <a:tc>
                      <a:txBody>
                        <a:bodyPr/>
                        <a:lstStyle/>
                        <a:p>
                          <a:endParaRPr lang="en-US"/>
                        </a:p>
                      </a:txBody>
                      <a:tcPr>
                        <a:blipFill rotWithShape="0">
                          <a:blip r:embed="rId3"/>
                          <a:stretch>
                            <a:fillRect l="-301124" t="-97183" r="-502247" b="-2817"/>
                          </a:stretch>
                        </a:blipFill>
                      </a:tcPr>
                    </a:tc>
                    <a:tc>
                      <a:txBody>
                        <a:bodyPr/>
                        <a:lstStyle/>
                        <a:p>
                          <a:endParaRPr lang="en-US"/>
                        </a:p>
                      </a:txBody>
                      <a:tcPr>
                        <a:blipFill rotWithShape="0">
                          <a:blip r:embed="rId3"/>
                          <a:stretch>
                            <a:fillRect l="-401124" t="-97183" r="-402247" b="-2817"/>
                          </a:stretch>
                        </a:blipFill>
                      </a:tcPr>
                    </a:tc>
                    <a:tc>
                      <a:txBody>
                        <a:bodyPr/>
                        <a:lstStyle/>
                        <a:p>
                          <a:endParaRPr lang="en-US"/>
                        </a:p>
                      </a:txBody>
                      <a:tcPr>
                        <a:blipFill rotWithShape="0">
                          <a:blip r:embed="rId3"/>
                          <a:stretch>
                            <a:fillRect l="-501124" t="-97183" r="-302247" b="-2817"/>
                          </a:stretch>
                        </a:blipFill>
                      </a:tcPr>
                    </a:tc>
                    <a:tc>
                      <a:txBody>
                        <a:bodyPr/>
                        <a:lstStyle/>
                        <a:p>
                          <a:endParaRPr lang="en-US"/>
                        </a:p>
                      </a:txBody>
                      <a:tcPr>
                        <a:blipFill rotWithShape="0">
                          <a:blip r:embed="rId3"/>
                          <a:stretch>
                            <a:fillRect l="-601124" t="-97183" r="-202247" b="-2817"/>
                          </a:stretch>
                        </a:blipFill>
                      </a:tcPr>
                    </a:tc>
                    <a:tc>
                      <a:txBody>
                        <a:bodyPr/>
                        <a:lstStyle/>
                        <a:p>
                          <a:endParaRPr lang="en-US"/>
                        </a:p>
                      </a:txBody>
                      <a:tcPr>
                        <a:blipFill rotWithShape="0">
                          <a:blip r:embed="rId3"/>
                          <a:stretch>
                            <a:fillRect l="-701124" t="-97183" r="-102247" b="-2817"/>
                          </a:stretch>
                        </a:blipFill>
                      </a:tcPr>
                    </a:tc>
                    <a:tc>
                      <a:txBody>
                        <a:bodyPr/>
                        <a:lstStyle/>
                        <a:p>
                          <a:endParaRPr lang="en-US"/>
                        </a:p>
                      </a:txBody>
                      <a:tcPr>
                        <a:blipFill rotWithShape="0">
                          <a:blip r:embed="rId3"/>
                          <a:stretch>
                            <a:fillRect l="-801124" t="-97183" r="-2247" b="-2817"/>
                          </a:stretch>
                        </a:blipFill>
                      </a:tcPr>
                    </a:tc>
                  </a:tr>
                </a:tbl>
              </a:graphicData>
            </a:graphic>
          </p:graphicFrame>
        </mc:Fallback>
      </mc:AlternateContent>
      <p:sp>
        <p:nvSpPr>
          <p:cNvPr id="5" name="Date Placeholder 4">
            <a:extLst>
              <a:ext uri="{FF2B5EF4-FFF2-40B4-BE49-F238E27FC236}">
                <a16:creationId xmlns:a16="http://schemas.microsoft.com/office/drawing/2014/main" id="{456675A6-AD98-4662-9F8E-2F6CB7BF30AE}"/>
              </a:ext>
            </a:extLst>
          </p:cNvPr>
          <p:cNvSpPr>
            <a:spLocks noGrp="1"/>
          </p:cNvSpPr>
          <p:nvPr>
            <p:ph type="dt" sz="half" idx="10"/>
          </p:nvPr>
        </p:nvSpPr>
        <p:spPr/>
        <p:txBody>
          <a:bodyPr/>
          <a:lstStyle/>
          <a:p>
            <a:pPr>
              <a:defRPr/>
            </a:pPr>
            <a:fld id="{54EC99F6-9422-4549-B7DF-B302F7C19FC0}" type="datetime5">
              <a:rPr lang="en-US" smtClean="0"/>
              <a:t>30-Dec-25</a:t>
            </a:fld>
            <a:endParaRPr lang="en-US"/>
          </a:p>
        </p:txBody>
      </p:sp>
      <p:sp>
        <p:nvSpPr>
          <p:cNvPr id="6" name="Footer Placeholder 5">
            <a:extLst>
              <a:ext uri="{FF2B5EF4-FFF2-40B4-BE49-F238E27FC236}">
                <a16:creationId xmlns:a16="http://schemas.microsoft.com/office/drawing/2014/main" id="{1E9B3DC2-CE54-47BC-853C-7A6634BB8C16}"/>
              </a:ext>
            </a:extLst>
          </p:cNvPr>
          <p:cNvSpPr>
            <a:spLocks noGrp="1"/>
          </p:cNvSpPr>
          <p:nvPr>
            <p:ph type="ftr" sz="quarter" idx="11"/>
          </p:nvPr>
        </p:nvSpPr>
        <p:spPr/>
        <p:txBody>
          <a:bodyPr/>
          <a:lstStyle/>
          <a:p>
            <a:pPr>
              <a:defRPr/>
            </a:pPr>
            <a:r>
              <a:rPr lang="en-US"/>
              <a:t>T. Mayooran</a:t>
            </a:r>
          </a:p>
        </p:txBody>
      </p:sp>
      <p:sp>
        <p:nvSpPr>
          <p:cNvPr id="7" name="Slide Number Placeholder 6">
            <a:extLst>
              <a:ext uri="{FF2B5EF4-FFF2-40B4-BE49-F238E27FC236}">
                <a16:creationId xmlns:a16="http://schemas.microsoft.com/office/drawing/2014/main" id="{3E7CD785-B0D7-4C6A-B28E-D56B07B7545C}"/>
              </a:ext>
            </a:extLst>
          </p:cNvPr>
          <p:cNvSpPr>
            <a:spLocks noGrp="1"/>
          </p:cNvSpPr>
          <p:nvPr>
            <p:ph type="sldNum" sz="quarter" idx="12"/>
          </p:nvPr>
        </p:nvSpPr>
        <p:spPr/>
        <p:txBody>
          <a:bodyPr/>
          <a:lstStyle/>
          <a:p>
            <a:fld id="{906F6DFE-AA00-4BFD-9D61-CA29BB78DE22}" type="slidenum">
              <a:rPr lang="en-US" altLang="en-US" smtClean="0"/>
              <a:pPr/>
              <a:t>49</a:t>
            </a:fld>
            <a:endParaRPr lang="en-US" altLang="en-US"/>
          </a:p>
        </p:txBody>
      </p:sp>
    </p:spTree>
    <p:extLst>
      <p:ext uri="{BB962C8B-B14F-4D97-AF65-F5344CB8AC3E}">
        <p14:creationId xmlns:p14="http://schemas.microsoft.com/office/powerpoint/2010/main" val="17073992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160D6DB-037A-41B6-A93E-200E419D41AE}"/>
              </a:ext>
            </a:extLst>
          </p:cNvPr>
          <p:cNvSpPr>
            <a:spLocks noGrp="1"/>
          </p:cNvSpPr>
          <p:nvPr>
            <p:ph type="dt" sz="half" idx="10"/>
          </p:nvPr>
        </p:nvSpPr>
        <p:spPr/>
        <p:txBody>
          <a:bodyPr/>
          <a:lstStyle/>
          <a:p>
            <a:pPr>
              <a:defRPr/>
            </a:pPr>
            <a:fld id="{1E772E90-E99C-4522-BAEF-03CE184CB8CC}" type="datetime5">
              <a:rPr lang="en-US" smtClean="0"/>
              <a:t>30-Dec-25</a:t>
            </a:fld>
            <a:endParaRPr lang="en-US"/>
          </a:p>
        </p:txBody>
      </p:sp>
      <p:sp>
        <p:nvSpPr>
          <p:cNvPr id="5" name="Footer Placeholder 4">
            <a:extLst>
              <a:ext uri="{FF2B5EF4-FFF2-40B4-BE49-F238E27FC236}">
                <a16:creationId xmlns:a16="http://schemas.microsoft.com/office/drawing/2014/main" id="{53A46B4C-637D-4CD1-B962-CA25693BF734}"/>
              </a:ext>
            </a:extLst>
          </p:cNvPr>
          <p:cNvSpPr>
            <a:spLocks noGrp="1"/>
          </p:cNvSpPr>
          <p:nvPr>
            <p:ph type="ftr" sz="quarter" idx="11"/>
          </p:nvPr>
        </p:nvSpPr>
        <p:spPr/>
        <p:txBody>
          <a:bodyPr/>
          <a:lstStyle/>
          <a:p>
            <a:pPr>
              <a:defRPr/>
            </a:pPr>
            <a:r>
              <a:rPr lang="en-US"/>
              <a:t>T. Mayooran</a:t>
            </a:r>
          </a:p>
        </p:txBody>
      </p:sp>
      <p:sp>
        <p:nvSpPr>
          <p:cNvPr id="6" name="Slide Number Placeholder 5">
            <a:extLst>
              <a:ext uri="{FF2B5EF4-FFF2-40B4-BE49-F238E27FC236}">
                <a16:creationId xmlns:a16="http://schemas.microsoft.com/office/drawing/2014/main" id="{4FE7365C-B226-4EEB-946C-9D3B0869659A}"/>
              </a:ext>
            </a:extLst>
          </p:cNvPr>
          <p:cNvSpPr>
            <a:spLocks noGrp="1"/>
          </p:cNvSpPr>
          <p:nvPr>
            <p:ph type="sldNum" sz="quarter" idx="12"/>
          </p:nvPr>
        </p:nvSpPr>
        <p:spPr/>
        <p:txBody>
          <a:bodyPr/>
          <a:lstStyle/>
          <a:p>
            <a:fld id="{906F6DFE-AA00-4BFD-9D61-CA29BB78DE22}" type="slidenum">
              <a:rPr lang="en-US" altLang="en-US" smtClean="0"/>
              <a:pPr/>
              <a:t>5</a:t>
            </a:fld>
            <a:endParaRPr lang="en-US" altLang="en-US"/>
          </a:p>
        </p:txBody>
      </p:sp>
      <p:sp>
        <p:nvSpPr>
          <p:cNvPr id="7" name="Rectangle 3">
            <a:extLst>
              <a:ext uri="{FF2B5EF4-FFF2-40B4-BE49-F238E27FC236}">
                <a16:creationId xmlns:a16="http://schemas.microsoft.com/office/drawing/2014/main" id="{25CC8A11-B98D-46CF-AC5A-A12BD4899CED}"/>
              </a:ext>
            </a:extLst>
          </p:cNvPr>
          <p:cNvSpPr>
            <a:spLocks noChangeArrowheads="1"/>
          </p:cNvSpPr>
          <p:nvPr/>
        </p:nvSpPr>
        <p:spPr bwMode="auto">
          <a:xfrm>
            <a:off x="638175" y="1561604"/>
            <a:ext cx="7934325" cy="951543"/>
          </a:xfrm>
          <a:prstGeom prst="rect">
            <a:avLst/>
          </a:prstGeom>
          <a:noFill/>
          <a:ln w="12700">
            <a:noFill/>
            <a:miter lim="800000"/>
            <a:headEnd/>
            <a:tailEnd/>
          </a:ln>
        </p:spPr>
        <p:txBody>
          <a:bodyPr lIns="90488" tIns="44450" rIns="90488" bIns="44450">
            <a:spAutoFit/>
          </a:bodyPr>
          <a:lstStyle/>
          <a:p>
            <a:pPr algn="just" eaLnBrk="0" hangingPunct="0">
              <a:spcBef>
                <a:spcPct val="20000"/>
              </a:spcBef>
              <a:tabLst>
                <a:tab pos="8229600" algn="r"/>
              </a:tabLst>
            </a:pPr>
            <a:r>
              <a:rPr lang="en-US" sz="2800" dirty="0">
                <a:solidFill>
                  <a:schemeClr val="bg2">
                    <a:lumMod val="25000"/>
                  </a:schemeClr>
                </a:solidFill>
                <a:latin typeface="Times New Roman" panose="02020603050405020304" pitchFamily="18" charset="0"/>
                <a:cs typeface="Times New Roman" panose="02020603050405020304" pitchFamily="18" charset="0"/>
              </a:rPr>
              <a:t>Let X be the volume of milk produced in a morning milking (liter's per day) for NZ cows.</a:t>
            </a:r>
          </a:p>
        </p:txBody>
      </p:sp>
      <p:sp>
        <p:nvSpPr>
          <p:cNvPr id="8" name="Rectangle 30">
            <a:extLst>
              <a:ext uri="{FF2B5EF4-FFF2-40B4-BE49-F238E27FC236}">
                <a16:creationId xmlns:a16="http://schemas.microsoft.com/office/drawing/2014/main" id="{0FA4A507-1B71-4699-97F4-DF6356E8D3F7}"/>
              </a:ext>
            </a:extLst>
          </p:cNvPr>
          <p:cNvSpPr>
            <a:spLocks noChangeArrowheads="1"/>
          </p:cNvSpPr>
          <p:nvPr/>
        </p:nvSpPr>
        <p:spPr bwMode="auto">
          <a:xfrm>
            <a:off x="571500" y="2501970"/>
            <a:ext cx="6068378" cy="520655"/>
          </a:xfrm>
          <a:prstGeom prst="rect">
            <a:avLst/>
          </a:prstGeom>
          <a:noFill/>
          <a:ln w="12700">
            <a:noFill/>
            <a:miter lim="800000"/>
            <a:headEnd/>
            <a:tailEnd/>
          </a:ln>
        </p:spPr>
        <p:txBody>
          <a:bodyPr wrap="square" lIns="90488" tIns="44450" rIns="90488" bIns="44450">
            <a:spAutoFit/>
          </a:bodyPr>
          <a:lstStyle/>
          <a:p>
            <a:pPr eaLnBrk="0" hangingPunct="0">
              <a:spcBef>
                <a:spcPct val="20000"/>
              </a:spcBef>
              <a:tabLst>
                <a:tab pos="8229600" algn="r"/>
              </a:tabLst>
            </a:pPr>
            <a:r>
              <a:rPr lang="en-US" sz="2800" b="1" dirty="0">
                <a:solidFill>
                  <a:schemeClr val="bg2">
                    <a:lumMod val="25000"/>
                  </a:schemeClr>
                </a:solidFill>
                <a:latin typeface="Times New Roman" panose="02020603050405020304" pitchFamily="18" charset="0"/>
                <a:cs typeface="Times New Roman" panose="02020603050405020304" pitchFamily="18" charset="0"/>
              </a:rPr>
              <a:t>Probability Distribution:</a:t>
            </a:r>
          </a:p>
        </p:txBody>
      </p:sp>
      <p:pic>
        <p:nvPicPr>
          <p:cNvPr id="9" name="Picture 2">
            <a:extLst>
              <a:ext uri="{FF2B5EF4-FFF2-40B4-BE49-F238E27FC236}">
                <a16:creationId xmlns:a16="http://schemas.microsoft.com/office/drawing/2014/main" id="{21668398-44FE-4833-BCDB-D2D6335255A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94873" y="3022625"/>
            <a:ext cx="3058478" cy="2870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TextBox 9">
            <a:extLst>
              <a:ext uri="{FF2B5EF4-FFF2-40B4-BE49-F238E27FC236}">
                <a16:creationId xmlns:a16="http://schemas.microsoft.com/office/drawing/2014/main" id="{690D1311-6695-4F57-B32E-23273EEBB514}"/>
              </a:ext>
            </a:extLst>
          </p:cNvPr>
          <p:cNvSpPr txBox="1"/>
          <p:nvPr/>
        </p:nvSpPr>
        <p:spPr>
          <a:xfrm>
            <a:off x="4356734" y="3223260"/>
            <a:ext cx="4787266" cy="1813317"/>
          </a:xfrm>
          <a:prstGeom prst="rect">
            <a:avLst/>
          </a:prstGeom>
          <a:noFill/>
          <a:ln w="12700">
            <a:noFill/>
            <a:miter lim="800000"/>
            <a:headEnd/>
            <a:tailEnd/>
          </a:ln>
        </p:spPr>
        <p:txBody>
          <a:bodyPr lIns="90488" tIns="44450" rIns="90488" bIns="44450">
            <a:spAutoFit/>
          </a:bodyPr>
          <a:lstStyle>
            <a:defPPr>
              <a:defRPr lang="en-AU"/>
            </a:defPPr>
            <a:lvl1pPr eaLnBrk="0" hangingPunct="0">
              <a:spcBef>
                <a:spcPct val="20000"/>
              </a:spcBef>
              <a:tabLst>
                <a:tab pos="8229600" algn="r"/>
              </a:tabLst>
              <a:defRPr sz="2800">
                <a:solidFill>
                  <a:schemeClr val="folHlink"/>
                </a:solidFill>
              </a:defRPr>
            </a:lvl1pPr>
          </a:lstStyle>
          <a:p>
            <a:pPr algn="just"/>
            <a:r>
              <a:rPr lang="en-NZ" sz="2000" b="1" dirty="0">
                <a:solidFill>
                  <a:schemeClr val="bg2">
                    <a:lumMod val="25000"/>
                  </a:schemeClr>
                </a:solidFill>
                <a:latin typeface="Times New Roman" panose="02020603050405020304" pitchFamily="18" charset="0"/>
                <a:cs typeface="Times New Roman" panose="02020603050405020304" pitchFamily="18" charset="0"/>
              </a:rPr>
              <a:t>Properties:</a:t>
            </a:r>
          </a:p>
          <a:p>
            <a:pPr marL="342900" indent="-342900" algn="just">
              <a:buFont typeface="Wingdings" panose="05000000000000000000" pitchFamily="2" charset="2"/>
              <a:buChar char="v"/>
            </a:pPr>
            <a:r>
              <a:rPr lang="en-NZ" sz="2000" dirty="0">
                <a:solidFill>
                  <a:schemeClr val="bg2">
                    <a:lumMod val="25000"/>
                  </a:schemeClr>
                </a:solidFill>
                <a:latin typeface="Times New Roman" panose="02020603050405020304" pitchFamily="18" charset="0"/>
                <a:cs typeface="Times New Roman" panose="02020603050405020304" pitchFamily="18" charset="0"/>
              </a:rPr>
              <a:t>Area under the curve gives probability</a:t>
            </a:r>
          </a:p>
          <a:p>
            <a:pPr marL="342900" indent="-342900" algn="just">
              <a:buFont typeface="Wingdings" panose="05000000000000000000" pitchFamily="2" charset="2"/>
              <a:buChar char="v"/>
            </a:pPr>
            <a:r>
              <a:rPr lang="en-NZ" sz="2000" dirty="0">
                <a:solidFill>
                  <a:schemeClr val="bg2">
                    <a:lumMod val="25000"/>
                  </a:schemeClr>
                </a:solidFill>
                <a:latin typeface="Times New Roman" panose="02020603050405020304" pitchFamily="18" charset="0"/>
                <a:cs typeface="Times New Roman" panose="02020603050405020304" pitchFamily="18" charset="0"/>
              </a:rPr>
              <a:t>Total area is 1</a:t>
            </a:r>
          </a:p>
          <a:p>
            <a:pPr marL="342900" indent="-342900" algn="just">
              <a:buFont typeface="Wingdings" panose="05000000000000000000" pitchFamily="2" charset="2"/>
              <a:buChar char="v"/>
            </a:pPr>
            <a:r>
              <a:rPr lang="en-NZ" sz="2000" dirty="0">
                <a:solidFill>
                  <a:schemeClr val="bg2">
                    <a:lumMod val="25000"/>
                  </a:schemeClr>
                </a:solidFill>
                <a:latin typeface="Times New Roman" panose="02020603050405020304" pitchFamily="18" charset="0"/>
                <a:cs typeface="Times New Roman" panose="02020603050405020304" pitchFamily="18" charset="0"/>
              </a:rPr>
              <a:t>Parameters are the mean and standard deviation (normal distribution case)</a:t>
            </a:r>
            <a:endParaRPr lang="en-GB" sz="2000" dirty="0">
              <a:solidFill>
                <a:schemeClr val="bg2">
                  <a:lumMod val="25000"/>
                </a:schemeClr>
              </a:solidFill>
              <a:latin typeface="Times New Roman" panose="02020603050405020304" pitchFamily="18" charset="0"/>
              <a:cs typeface="Times New Roman" panose="02020603050405020304" pitchFamily="18" charset="0"/>
            </a:endParaRPr>
          </a:p>
        </p:txBody>
      </p:sp>
      <p:pic>
        <p:nvPicPr>
          <p:cNvPr id="11" name="Picture 5" descr="C:\Users\dleader\AppData\Local\Microsoft\Windows\Temporary Internet Files\Content.IE5\ZF8AVX8G\cow[1].png">
            <a:extLst>
              <a:ext uri="{FF2B5EF4-FFF2-40B4-BE49-F238E27FC236}">
                <a16:creationId xmlns:a16="http://schemas.microsoft.com/office/drawing/2014/main" id="{A368EDED-DB30-4AD8-8CFB-E038294188D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27925" y="44450"/>
            <a:ext cx="1587500" cy="1587500"/>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2">
            <a:extLst>
              <a:ext uri="{FF2B5EF4-FFF2-40B4-BE49-F238E27FC236}">
                <a16:creationId xmlns:a16="http://schemas.microsoft.com/office/drawing/2014/main" id="{7552FB71-B58B-462B-B400-59D930CA9533}"/>
              </a:ext>
            </a:extLst>
          </p:cNvPr>
          <p:cNvSpPr>
            <a:spLocks noGrp="1" noChangeArrowheads="1"/>
          </p:cNvSpPr>
          <p:nvPr>
            <p:ph type="title"/>
          </p:nvPr>
        </p:nvSpPr>
        <p:spPr>
          <a:xfrm>
            <a:off x="571500" y="838200"/>
            <a:ext cx="6896100" cy="762000"/>
          </a:xfrm>
        </p:spPr>
        <p:txBody>
          <a:bodyPr/>
          <a:lstStyle/>
          <a:p>
            <a:r>
              <a:rPr lang="en-US" sz="3500"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Continuous Probability Distributions</a:t>
            </a:r>
          </a:p>
        </p:txBody>
      </p:sp>
    </p:spTree>
    <p:extLst>
      <p:ext uri="{BB962C8B-B14F-4D97-AF65-F5344CB8AC3E}">
        <p14:creationId xmlns:p14="http://schemas.microsoft.com/office/powerpoint/2010/main" val="3944284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524000"/>
            <a:ext cx="8229600" cy="4114800"/>
          </a:xfrm>
        </p:spPr>
        <p:txBody>
          <a:bodyPr/>
          <a:lstStyle/>
          <a:p>
            <a:pPr marL="0" indent="0" algn="just">
              <a:buNone/>
            </a:pPr>
            <a:r>
              <a:rPr lang="en-IN" dirty="0">
                <a:latin typeface="Times New Roman" panose="02020603050405020304" pitchFamily="18" charset="0"/>
                <a:cs typeface="Times New Roman" panose="02020603050405020304" pitchFamily="18" charset="0"/>
              </a:rPr>
              <a:t>Obviously, this is not a Normal probability distribution. It is not even a continuous distribution. Let us generate random samples from this population and study the sample means. The next slide figure of the histograms of the sample means shows that, when the sample size gets larger, the sampling distribution of the sample means becomes more and more like a Normal distribution.</a:t>
            </a:r>
            <a:endParaRPr lang="en-GB" dirty="0">
              <a:latin typeface="Times New Roman" panose="02020603050405020304" pitchFamily="18" charset="0"/>
              <a:cs typeface="Times New Roman" panose="02020603050405020304" pitchFamily="18" charset="0"/>
            </a:endParaRPr>
          </a:p>
        </p:txBody>
      </p:sp>
      <p:sp>
        <p:nvSpPr>
          <p:cNvPr id="2" name="Date Placeholder 1">
            <a:extLst>
              <a:ext uri="{FF2B5EF4-FFF2-40B4-BE49-F238E27FC236}">
                <a16:creationId xmlns:a16="http://schemas.microsoft.com/office/drawing/2014/main" id="{B3ED2DE4-CFAF-41C2-AA58-A8CB61DEE2C1}"/>
              </a:ext>
            </a:extLst>
          </p:cNvPr>
          <p:cNvSpPr>
            <a:spLocks noGrp="1"/>
          </p:cNvSpPr>
          <p:nvPr>
            <p:ph type="dt" sz="half" idx="10"/>
          </p:nvPr>
        </p:nvSpPr>
        <p:spPr/>
        <p:txBody>
          <a:bodyPr/>
          <a:lstStyle/>
          <a:p>
            <a:pPr>
              <a:defRPr/>
            </a:pPr>
            <a:fld id="{10E93761-869A-4388-BFC1-FA71633EDA65}" type="datetime5">
              <a:rPr lang="en-US" smtClean="0"/>
              <a:t>30-Dec-25</a:t>
            </a:fld>
            <a:endParaRPr lang="en-US"/>
          </a:p>
        </p:txBody>
      </p:sp>
      <p:sp>
        <p:nvSpPr>
          <p:cNvPr id="4" name="Footer Placeholder 3">
            <a:extLst>
              <a:ext uri="{FF2B5EF4-FFF2-40B4-BE49-F238E27FC236}">
                <a16:creationId xmlns:a16="http://schemas.microsoft.com/office/drawing/2014/main" id="{BF02CE75-A8DB-4402-9B0D-EC97465BA869}"/>
              </a:ext>
            </a:extLst>
          </p:cNvPr>
          <p:cNvSpPr>
            <a:spLocks noGrp="1"/>
          </p:cNvSpPr>
          <p:nvPr>
            <p:ph type="ftr" sz="quarter" idx="11"/>
          </p:nvPr>
        </p:nvSpPr>
        <p:spPr/>
        <p:txBody>
          <a:bodyPr/>
          <a:lstStyle/>
          <a:p>
            <a:pPr>
              <a:defRPr/>
            </a:pPr>
            <a:r>
              <a:rPr lang="en-US"/>
              <a:t>T. Mayooran</a:t>
            </a:r>
          </a:p>
        </p:txBody>
      </p:sp>
      <p:sp>
        <p:nvSpPr>
          <p:cNvPr id="5" name="Slide Number Placeholder 4">
            <a:extLst>
              <a:ext uri="{FF2B5EF4-FFF2-40B4-BE49-F238E27FC236}">
                <a16:creationId xmlns:a16="http://schemas.microsoft.com/office/drawing/2014/main" id="{4DAE1B7E-8E5A-4388-A6B4-502D9712C28D}"/>
              </a:ext>
            </a:extLst>
          </p:cNvPr>
          <p:cNvSpPr>
            <a:spLocks noGrp="1"/>
          </p:cNvSpPr>
          <p:nvPr>
            <p:ph type="sldNum" sz="quarter" idx="12"/>
          </p:nvPr>
        </p:nvSpPr>
        <p:spPr/>
        <p:txBody>
          <a:bodyPr/>
          <a:lstStyle/>
          <a:p>
            <a:fld id="{906F6DFE-AA00-4BFD-9D61-CA29BB78DE22}" type="slidenum">
              <a:rPr lang="en-US" altLang="en-US" smtClean="0"/>
              <a:pPr/>
              <a:t>50</a:t>
            </a:fld>
            <a:endParaRPr lang="en-US" altLang="en-US"/>
          </a:p>
        </p:txBody>
      </p:sp>
    </p:spTree>
    <p:extLst>
      <p:ext uri="{BB962C8B-B14F-4D97-AF65-F5344CB8AC3E}">
        <p14:creationId xmlns:p14="http://schemas.microsoft.com/office/powerpoint/2010/main" val="119964551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 y="228600"/>
            <a:ext cx="7391400" cy="6019800"/>
          </a:xfrm>
          <a:prstGeom prst="rect">
            <a:avLst/>
          </a:prstGeom>
        </p:spPr>
      </p:pic>
      <p:sp>
        <p:nvSpPr>
          <p:cNvPr id="2" name="Date Placeholder 1">
            <a:extLst>
              <a:ext uri="{FF2B5EF4-FFF2-40B4-BE49-F238E27FC236}">
                <a16:creationId xmlns:a16="http://schemas.microsoft.com/office/drawing/2014/main" id="{322B9648-71A4-482D-A751-6C12F4BBD5BD}"/>
              </a:ext>
            </a:extLst>
          </p:cNvPr>
          <p:cNvSpPr>
            <a:spLocks noGrp="1"/>
          </p:cNvSpPr>
          <p:nvPr>
            <p:ph type="dt" sz="half" idx="10"/>
          </p:nvPr>
        </p:nvSpPr>
        <p:spPr/>
        <p:txBody>
          <a:bodyPr/>
          <a:lstStyle/>
          <a:p>
            <a:pPr>
              <a:defRPr/>
            </a:pPr>
            <a:fld id="{20A2FE73-1B8C-4311-824F-60BF5CE4035C}" type="datetime5">
              <a:rPr lang="en-US" smtClean="0"/>
              <a:t>30-Dec-25</a:t>
            </a:fld>
            <a:endParaRPr lang="en-US"/>
          </a:p>
        </p:txBody>
      </p:sp>
      <p:sp>
        <p:nvSpPr>
          <p:cNvPr id="4" name="Footer Placeholder 3">
            <a:extLst>
              <a:ext uri="{FF2B5EF4-FFF2-40B4-BE49-F238E27FC236}">
                <a16:creationId xmlns:a16="http://schemas.microsoft.com/office/drawing/2014/main" id="{5224F214-C930-4DCD-8DE4-09FE63C721FF}"/>
              </a:ext>
            </a:extLst>
          </p:cNvPr>
          <p:cNvSpPr>
            <a:spLocks noGrp="1"/>
          </p:cNvSpPr>
          <p:nvPr>
            <p:ph type="ftr" sz="quarter" idx="11"/>
          </p:nvPr>
        </p:nvSpPr>
        <p:spPr/>
        <p:txBody>
          <a:bodyPr/>
          <a:lstStyle/>
          <a:p>
            <a:pPr>
              <a:defRPr/>
            </a:pPr>
            <a:r>
              <a:rPr lang="en-US"/>
              <a:t>T. Mayooran</a:t>
            </a:r>
          </a:p>
        </p:txBody>
      </p:sp>
      <p:sp>
        <p:nvSpPr>
          <p:cNvPr id="5" name="Slide Number Placeholder 4">
            <a:extLst>
              <a:ext uri="{FF2B5EF4-FFF2-40B4-BE49-F238E27FC236}">
                <a16:creationId xmlns:a16="http://schemas.microsoft.com/office/drawing/2014/main" id="{9C08AB85-9F70-4193-BAF3-06E817B07A10}"/>
              </a:ext>
            </a:extLst>
          </p:cNvPr>
          <p:cNvSpPr>
            <a:spLocks noGrp="1"/>
          </p:cNvSpPr>
          <p:nvPr>
            <p:ph type="sldNum" sz="quarter" idx="12"/>
          </p:nvPr>
        </p:nvSpPr>
        <p:spPr/>
        <p:txBody>
          <a:bodyPr/>
          <a:lstStyle/>
          <a:p>
            <a:fld id="{906F6DFE-AA00-4BFD-9D61-CA29BB78DE22}" type="slidenum">
              <a:rPr lang="en-US" altLang="en-US" smtClean="0"/>
              <a:pPr/>
              <a:t>51</a:t>
            </a:fld>
            <a:endParaRPr lang="en-US" altLang="en-US"/>
          </a:p>
        </p:txBody>
      </p:sp>
    </p:spTree>
    <p:extLst>
      <p:ext uri="{BB962C8B-B14F-4D97-AF65-F5344CB8AC3E}">
        <p14:creationId xmlns:p14="http://schemas.microsoft.com/office/powerpoint/2010/main" val="191583355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0" name="Picture 2" descr="[Maple Plot]"/>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990600" y="1600200"/>
            <a:ext cx="6467473" cy="480060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bwMode="auto">
          <a:xfrm>
            <a:off x="609600" y="762000"/>
            <a:ext cx="8229600" cy="1143000"/>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GB" sz="2400" b="0" i="0" u="none" strike="noStrike" cap="none" normalizeH="0" baseline="0" dirty="0">
                <a:ln>
                  <a:solidFill>
                    <a:schemeClr val="tx1"/>
                  </a:solidFill>
                </a:ln>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Example</a:t>
            </a:r>
          </a:p>
        </p:txBody>
      </p:sp>
      <p:sp>
        <p:nvSpPr>
          <p:cNvPr id="2" name="Date Placeholder 1">
            <a:extLst>
              <a:ext uri="{FF2B5EF4-FFF2-40B4-BE49-F238E27FC236}">
                <a16:creationId xmlns:a16="http://schemas.microsoft.com/office/drawing/2014/main" id="{FD93D815-B3C7-4260-885E-1329B577EB37}"/>
              </a:ext>
            </a:extLst>
          </p:cNvPr>
          <p:cNvSpPr>
            <a:spLocks noGrp="1"/>
          </p:cNvSpPr>
          <p:nvPr>
            <p:ph type="dt" sz="half" idx="10"/>
          </p:nvPr>
        </p:nvSpPr>
        <p:spPr/>
        <p:txBody>
          <a:bodyPr/>
          <a:lstStyle/>
          <a:p>
            <a:pPr>
              <a:defRPr/>
            </a:pPr>
            <a:fld id="{AF900B6D-39AD-48C9-B688-04415C5A45AA}" type="datetime5">
              <a:rPr lang="en-US" smtClean="0"/>
              <a:t>30-Dec-25</a:t>
            </a:fld>
            <a:endParaRPr lang="en-US"/>
          </a:p>
        </p:txBody>
      </p:sp>
      <p:sp>
        <p:nvSpPr>
          <p:cNvPr id="3" name="Footer Placeholder 2">
            <a:extLst>
              <a:ext uri="{FF2B5EF4-FFF2-40B4-BE49-F238E27FC236}">
                <a16:creationId xmlns:a16="http://schemas.microsoft.com/office/drawing/2014/main" id="{C1E0EDC3-5E30-4C92-BA26-9D985485C7BA}"/>
              </a:ext>
            </a:extLst>
          </p:cNvPr>
          <p:cNvSpPr>
            <a:spLocks noGrp="1"/>
          </p:cNvSpPr>
          <p:nvPr>
            <p:ph type="ftr" sz="quarter" idx="11"/>
          </p:nvPr>
        </p:nvSpPr>
        <p:spPr/>
        <p:txBody>
          <a:bodyPr/>
          <a:lstStyle/>
          <a:p>
            <a:pPr>
              <a:defRPr/>
            </a:pPr>
            <a:r>
              <a:rPr lang="en-US"/>
              <a:t>T. Mayooran</a:t>
            </a:r>
          </a:p>
        </p:txBody>
      </p:sp>
      <p:sp>
        <p:nvSpPr>
          <p:cNvPr id="4" name="Slide Number Placeholder 3">
            <a:extLst>
              <a:ext uri="{FF2B5EF4-FFF2-40B4-BE49-F238E27FC236}">
                <a16:creationId xmlns:a16="http://schemas.microsoft.com/office/drawing/2014/main" id="{7B1D7531-0B7A-410D-A5F1-FAAAE5439C2B}"/>
              </a:ext>
            </a:extLst>
          </p:cNvPr>
          <p:cNvSpPr>
            <a:spLocks noGrp="1"/>
          </p:cNvSpPr>
          <p:nvPr>
            <p:ph type="sldNum" sz="quarter" idx="12"/>
          </p:nvPr>
        </p:nvSpPr>
        <p:spPr/>
        <p:txBody>
          <a:bodyPr/>
          <a:lstStyle/>
          <a:p>
            <a:fld id="{906F6DFE-AA00-4BFD-9D61-CA29BB78DE22}" type="slidenum">
              <a:rPr lang="en-US" altLang="en-US" smtClean="0"/>
              <a:pPr/>
              <a:t>52</a:t>
            </a:fld>
            <a:endParaRPr lang="en-US" altLang="en-US"/>
          </a:p>
        </p:txBody>
      </p:sp>
    </p:spTree>
    <p:extLst>
      <p:ext uri="{BB962C8B-B14F-4D97-AF65-F5344CB8AC3E}">
        <p14:creationId xmlns:p14="http://schemas.microsoft.com/office/powerpoint/2010/main" val="281112471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Example 12:</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09600" y="1524000"/>
                <a:ext cx="8229600" cy="4114800"/>
              </a:xfrm>
            </p:spPr>
            <p:txBody>
              <a:bodyPr/>
              <a:lstStyle/>
              <a:p>
                <a:pPr marL="0" indent="0" algn="just">
                  <a:buNone/>
                </a:pPr>
                <a:r>
                  <a:rPr lang="en-IN" sz="2500" dirty="0">
                    <a:latin typeface="Times New Roman" panose="02020603050405020304" pitchFamily="18" charset="0"/>
                    <a:cs typeface="Times New Roman" panose="02020603050405020304" pitchFamily="18" charset="0"/>
                  </a:rPr>
                  <a:t>Let X be a random variable that represents the level of glucose in the blood (milligrams per </a:t>
                </a:r>
                <a:r>
                  <a:rPr lang="en-IN" sz="2500" dirty="0" err="1">
                    <a:latin typeface="Times New Roman" panose="02020603050405020304" pitchFamily="18" charset="0"/>
                    <a:cs typeface="Times New Roman" panose="02020603050405020304" pitchFamily="18" charset="0"/>
                  </a:rPr>
                  <a:t>deciliter</a:t>
                </a:r>
                <a:r>
                  <a:rPr lang="en-IN" sz="2500" dirty="0">
                    <a:latin typeface="Times New Roman" panose="02020603050405020304" pitchFamily="18" charset="0"/>
                    <a:cs typeface="Times New Roman" panose="02020603050405020304" pitchFamily="18" charset="0"/>
                  </a:rPr>
                  <a:t> of blood) after a 12-hour fast. Assume that for people under 50 years old, X has a distribution that is approximately normal with mean 85 and standard deviation 25. A test result X&lt; 40 is an indication of severe excess insulin, and medication is usually prescribed. </a:t>
                </a:r>
              </a:p>
              <a:p>
                <a:pPr marL="457200" indent="-457200" algn="just">
                  <a:buClrTx/>
                  <a:buAutoNum type="alphaLcPeriod"/>
                </a:pPr>
                <a:r>
                  <a:rPr lang="en-IN" sz="2500" dirty="0">
                    <a:latin typeface="Times New Roman" panose="02020603050405020304" pitchFamily="18" charset="0"/>
                    <a:cs typeface="Times New Roman" panose="02020603050405020304" pitchFamily="18" charset="0"/>
                  </a:rPr>
                  <a:t>What is the probability that, on a single test, X &lt; 40? </a:t>
                </a:r>
              </a:p>
              <a:p>
                <a:pPr marL="457200" indent="-457200" algn="just">
                  <a:buClrTx/>
                  <a:buAutoNum type="alphaLcPeriod"/>
                </a:pPr>
                <a:r>
                  <a:rPr lang="en-IN" sz="2500" dirty="0">
                    <a:latin typeface="Times New Roman" panose="02020603050405020304" pitchFamily="18" charset="0"/>
                    <a:cs typeface="Times New Roman" panose="02020603050405020304" pitchFamily="18" charset="0"/>
                  </a:rPr>
                  <a:t>Suppose a doctor uses the average </a:t>
                </a:r>
                <a14:m>
                  <m:oMath xmlns:m="http://schemas.openxmlformats.org/officeDocument/2006/math">
                    <m:acc>
                      <m:accPr>
                        <m:chr m:val="̅"/>
                        <m:ctrlPr>
                          <a:rPr lang="en-IN" sz="2500" i="1" smtClean="0">
                            <a:latin typeface="Cambria Math" panose="02040503050406030204" pitchFamily="18" charset="0"/>
                            <a:cs typeface="Times New Roman" panose="02020603050405020304" pitchFamily="18" charset="0"/>
                          </a:rPr>
                        </m:ctrlPr>
                      </m:accPr>
                      <m:e>
                        <m:r>
                          <a:rPr lang="en-GB" sz="2500" b="0" i="1" smtClean="0">
                            <a:latin typeface="Cambria Math" panose="02040503050406030204" pitchFamily="18" charset="0"/>
                            <a:cs typeface="Times New Roman" panose="02020603050405020304" pitchFamily="18" charset="0"/>
                          </a:rPr>
                          <m:t>𝑋</m:t>
                        </m:r>
                        <m:r>
                          <a:rPr lang="en-GB" sz="2500" b="0" i="1" smtClean="0">
                            <a:latin typeface="Cambria Math" panose="02040503050406030204" pitchFamily="18" charset="0"/>
                            <a:cs typeface="Times New Roman" panose="02020603050405020304" pitchFamily="18" charset="0"/>
                          </a:rPr>
                          <m:t> </m:t>
                        </m:r>
                      </m:e>
                    </m:acc>
                  </m:oMath>
                </a14:m>
                <a:r>
                  <a:rPr lang="en-IN" sz="2500" dirty="0">
                    <a:latin typeface="Times New Roman" panose="02020603050405020304" pitchFamily="18" charset="0"/>
                    <a:cs typeface="Times New Roman" panose="02020603050405020304" pitchFamily="18" charset="0"/>
                  </a:rPr>
                  <a:t>for two tests taken about a week apart. What can we say about the probability distribution of </a:t>
                </a:r>
                <a14:m>
                  <m:oMath xmlns:m="http://schemas.openxmlformats.org/officeDocument/2006/math">
                    <m:acc>
                      <m:accPr>
                        <m:chr m:val="̅"/>
                        <m:ctrlPr>
                          <a:rPr lang="en-IN" sz="2500" i="1">
                            <a:latin typeface="Cambria Math" panose="02040503050406030204" pitchFamily="18" charset="0"/>
                            <a:cs typeface="Times New Roman" panose="02020603050405020304" pitchFamily="18" charset="0"/>
                          </a:rPr>
                        </m:ctrlPr>
                      </m:accPr>
                      <m:e>
                        <m:r>
                          <a:rPr lang="en-GB" sz="2500" i="1">
                            <a:latin typeface="Cambria Math" panose="02040503050406030204" pitchFamily="18" charset="0"/>
                            <a:cs typeface="Times New Roman" panose="02020603050405020304" pitchFamily="18" charset="0"/>
                          </a:rPr>
                          <m:t>𝑋</m:t>
                        </m:r>
                        <m:r>
                          <a:rPr lang="en-GB" sz="2500" i="1">
                            <a:latin typeface="Cambria Math" panose="02040503050406030204" pitchFamily="18" charset="0"/>
                            <a:cs typeface="Times New Roman" panose="02020603050405020304" pitchFamily="18" charset="0"/>
                          </a:rPr>
                          <m:t> </m:t>
                        </m:r>
                      </m:e>
                    </m:acc>
                  </m:oMath>
                </a14:m>
                <a:r>
                  <a:rPr lang="en-IN" sz="2500" dirty="0">
                    <a:latin typeface="Times New Roman" panose="02020603050405020304" pitchFamily="18" charset="0"/>
                    <a:cs typeface="Times New Roman" panose="02020603050405020304" pitchFamily="18" charset="0"/>
                  </a:rPr>
                  <a:t>? What is the probability that </a:t>
                </a:r>
                <a14:m>
                  <m:oMath xmlns:m="http://schemas.openxmlformats.org/officeDocument/2006/math">
                    <m:acc>
                      <m:accPr>
                        <m:chr m:val="̅"/>
                        <m:ctrlPr>
                          <a:rPr lang="en-IN" sz="2500" i="1">
                            <a:latin typeface="Cambria Math" panose="02040503050406030204" pitchFamily="18" charset="0"/>
                            <a:cs typeface="Times New Roman" panose="02020603050405020304" pitchFamily="18" charset="0"/>
                          </a:rPr>
                        </m:ctrlPr>
                      </m:accPr>
                      <m:e>
                        <m:r>
                          <a:rPr lang="en-GB" sz="2500" i="1">
                            <a:latin typeface="Cambria Math" panose="02040503050406030204" pitchFamily="18" charset="0"/>
                            <a:cs typeface="Times New Roman" panose="02020603050405020304" pitchFamily="18" charset="0"/>
                          </a:rPr>
                          <m:t>𝑋</m:t>
                        </m:r>
                        <m:r>
                          <a:rPr lang="en-GB" sz="2500" i="1">
                            <a:latin typeface="Cambria Math" panose="02040503050406030204" pitchFamily="18" charset="0"/>
                            <a:cs typeface="Times New Roman" panose="02020603050405020304" pitchFamily="18" charset="0"/>
                          </a:rPr>
                          <m:t> </m:t>
                        </m:r>
                      </m:e>
                    </m:acc>
                  </m:oMath>
                </a14:m>
                <a:r>
                  <a:rPr lang="en-IN" sz="2500" dirty="0">
                    <a:latin typeface="Times New Roman" panose="02020603050405020304" pitchFamily="18" charset="0"/>
                    <a:cs typeface="Times New Roman" panose="02020603050405020304" pitchFamily="18" charset="0"/>
                  </a:rPr>
                  <a:t> &lt; 40?</a:t>
                </a:r>
                <a:endParaRPr lang="en-GB" sz="2500" dirty="0">
                  <a:latin typeface="Times New Roman" panose="02020603050405020304" pitchFamily="18"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09600" y="1524000"/>
                <a:ext cx="8229600" cy="4114800"/>
              </a:xfrm>
              <a:blipFill rotWithShape="0">
                <a:blip r:embed="rId2"/>
                <a:stretch>
                  <a:fillRect l="-1259" t="-1185" r="-1185" b="-2074"/>
                </a:stretch>
              </a:blipFill>
            </p:spPr>
            <p:txBody>
              <a:bodyPr/>
              <a:lstStyle/>
              <a:p>
                <a:r>
                  <a:rPr lang="en-GB">
                    <a:noFill/>
                  </a:rPr>
                  <a:t> </a:t>
                </a:r>
              </a:p>
            </p:txBody>
          </p:sp>
        </mc:Fallback>
      </mc:AlternateContent>
      <p:pic>
        <p:nvPicPr>
          <p:cNvPr id="47106" name="Picture 2" descr="http://www.diabetesproductsource.com/files/diabetessource/product-images/precision_xtra-abbott_diabetes_care.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7696200" y="126839"/>
            <a:ext cx="983455" cy="1498922"/>
          </a:xfrm>
          <a:prstGeom prst="rect">
            <a:avLst/>
          </a:prstGeom>
          <a:noFill/>
          <a:extLst>
            <a:ext uri="{909E8E84-426E-40DD-AFC4-6F175D3DCCD1}">
              <a14:hiddenFill xmlns:a14="http://schemas.microsoft.com/office/drawing/2010/main">
                <a:solidFill>
                  <a:srgbClr val="FFFFFF"/>
                </a:solidFill>
              </a14:hiddenFill>
            </a:ext>
          </a:extLst>
        </p:spPr>
      </p:pic>
      <p:sp>
        <p:nvSpPr>
          <p:cNvPr id="4" name="Date Placeholder 3">
            <a:extLst>
              <a:ext uri="{FF2B5EF4-FFF2-40B4-BE49-F238E27FC236}">
                <a16:creationId xmlns:a16="http://schemas.microsoft.com/office/drawing/2014/main" id="{B202EB2A-53CC-4F67-8C38-4B30BC013D6B}"/>
              </a:ext>
            </a:extLst>
          </p:cNvPr>
          <p:cNvSpPr>
            <a:spLocks noGrp="1"/>
          </p:cNvSpPr>
          <p:nvPr>
            <p:ph type="dt" sz="half" idx="10"/>
          </p:nvPr>
        </p:nvSpPr>
        <p:spPr/>
        <p:txBody>
          <a:bodyPr/>
          <a:lstStyle/>
          <a:p>
            <a:pPr>
              <a:defRPr/>
            </a:pPr>
            <a:fld id="{40F81E68-B0C2-4851-BA38-E5E4AF707894}" type="datetime5">
              <a:rPr lang="en-US" smtClean="0"/>
              <a:t>30-Dec-25</a:t>
            </a:fld>
            <a:endParaRPr lang="en-US"/>
          </a:p>
        </p:txBody>
      </p:sp>
      <p:sp>
        <p:nvSpPr>
          <p:cNvPr id="5" name="Footer Placeholder 4">
            <a:extLst>
              <a:ext uri="{FF2B5EF4-FFF2-40B4-BE49-F238E27FC236}">
                <a16:creationId xmlns:a16="http://schemas.microsoft.com/office/drawing/2014/main" id="{92D59C99-A00A-4662-983A-30F564C5324F}"/>
              </a:ext>
            </a:extLst>
          </p:cNvPr>
          <p:cNvSpPr>
            <a:spLocks noGrp="1"/>
          </p:cNvSpPr>
          <p:nvPr>
            <p:ph type="ftr" sz="quarter" idx="11"/>
          </p:nvPr>
        </p:nvSpPr>
        <p:spPr/>
        <p:txBody>
          <a:bodyPr/>
          <a:lstStyle/>
          <a:p>
            <a:pPr>
              <a:defRPr/>
            </a:pPr>
            <a:r>
              <a:rPr lang="en-US"/>
              <a:t>T. Mayooran</a:t>
            </a:r>
          </a:p>
        </p:txBody>
      </p:sp>
      <p:sp>
        <p:nvSpPr>
          <p:cNvPr id="6" name="Slide Number Placeholder 5">
            <a:extLst>
              <a:ext uri="{FF2B5EF4-FFF2-40B4-BE49-F238E27FC236}">
                <a16:creationId xmlns:a16="http://schemas.microsoft.com/office/drawing/2014/main" id="{89A0BD80-80C5-4375-A802-EDCF8C6712D2}"/>
              </a:ext>
            </a:extLst>
          </p:cNvPr>
          <p:cNvSpPr>
            <a:spLocks noGrp="1"/>
          </p:cNvSpPr>
          <p:nvPr>
            <p:ph type="sldNum" sz="quarter" idx="12"/>
          </p:nvPr>
        </p:nvSpPr>
        <p:spPr/>
        <p:txBody>
          <a:bodyPr/>
          <a:lstStyle/>
          <a:p>
            <a:fld id="{906F6DFE-AA00-4BFD-9D61-CA29BB78DE22}" type="slidenum">
              <a:rPr lang="en-US" altLang="en-US" smtClean="0"/>
              <a:pPr/>
              <a:t>53</a:t>
            </a:fld>
            <a:endParaRPr lang="en-US" altLang="en-US"/>
          </a:p>
        </p:txBody>
      </p:sp>
    </p:spTree>
    <p:extLst>
      <p:ext uri="{BB962C8B-B14F-4D97-AF65-F5344CB8AC3E}">
        <p14:creationId xmlns:p14="http://schemas.microsoft.com/office/powerpoint/2010/main" val="403549792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Example 13:</a:t>
            </a:r>
          </a:p>
        </p:txBody>
      </p:sp>
      <p:sp>
        <p:nvSpPr>
          <p:cNvPr id="3" name="Content Placeholder 2"/>
          <p:cNvSpPr>
            <a:spLocks noGrp="1"/>
          </p:cNvSpPr>
          <p:nvPr>
            <p:ph idx="1"/>
          </p:nvPr>
        </p:nvSpPr>
        <p:spPr>
          <a:xfrm>
            <a:off x="609600" y="1524000"/>
            <a:ext cx="8229600" cy="4114800"/>
          </a:xfrm>
        </p:spPr>
        <p:txBody>
          <a:bodyPr/>
          <a:lstStyle/>
          <a:p>
            <a:pPr marL="0" indent="0" algn="just">
              <a:buNone/>
            </a:pPr>
            <a:r>
              <a:rPr lang="en-IN" sz="2800" dirty="0">
                <a:latin typeface="Times New Roman" panose="02020603050405020304" pitchFamily="18" charset="0"/>
                <a:cs typeface="Times New Roman" panose="02020603050405020304" pitchFamily="18" charset="0"/>
              </a:rPr>
              <a:t>A bottle of 5000ml wine was served at an end of semester party. There were total 48 guests attending the party. Assume the amount of wine consumed by each guest followed some specific distribution with mean 100ml and standard deviation 32ml. We also assume that the guests drank the wine independently. What is the probability that the bottle was still not empty after all 48 guests had the wine?</a:t>
            </a:r>
            <a:endParaRPr lang="en-GB" sz="2800" dirty="0">
              <a:latin typeface="Times New Roman" panose="02020603050405020304" pitchFamily="18" charset="0"/>
              <a:cs typeface="Times New Roman" panose="02020603050405020304" pitchFamily="18" charset="0"/>
            </a:endParaRPr>
          </a:p>
        </p:txBody>
      </p:sp>
      <p:pic>
        <p:nvPicPr>
          <p:cNvPr id="46084" name="Picture 4" descr="https://s.yimg.com/ny/api/res/1.2/kG2DbmOi6KvUyzVxiQ.pCw--/YXBwaWQ9aGlnaGxhbmRlcjtzbT0xO3c9NTQwO2g9MzA0/http:/33.media.tumblr.com/1e81e7a4d4a8b07454d3ac1362db6a06/tumblr_inline_ny30qmJPEj1tcjfoa_540.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6145714" y="5170075"/>
            <a:ext cx="2998286" cy="1687925"/>
          </a:xfrm>
          <a:prstGeom prst="rect">
            <a:avLst/>
          </a:prstGeom>
          <a:noFill/>
          <a:extLst>
            <a:ext uri="{909E8E84-426E-40DD-AFC4-6F175D3DCCD1}">
              <a14:hiddenFill xmlns:a14="http://schemas.microsoft.com/office/drawing/2010/main">
                <a:solidFill>
                  <a:srgbClr val="FFFFFF"/>
                </a:solidFill>
              </a14:hiddenFill>
            </a:ext>
          </a:extLst>
        </p:spPr>
      </p:pic>
      <p:sp>
        <p:nvSpPr>
          <p:cNvPr id="4" name="Date Placeholder 3">
            <a:extLst>
              <a:ext uri="{FF2B5EF4-FFF2-40B4-BE49-F238E27FC236}">
                <a16:creationId xmlns:a16="http://schemas.microsoft.com/office/drawing/2014/main" id="{3D3F15BE-F3EE-4A31-B676-A56E3C51D7B0}"/>
              </a:ext>
            </a:extLst>
          </p:cNvPr>
          <p:cNvSpPr>
            <a:spLocks noGrp="1"/>
          </p:cNvSpPr>
          <p:nvPr>
            <p:ph type="dt" sz="half" idx="10"/>
          </p:nvPr>
        </p:nvSpPr>
        <p:spPr/>
        <p:txBody>
          <a:bodyPr/>
          <a:lstStyle/>
          <a:p>
            <a:pPr>
              <a:defRPr/>
            </a:pPr>
            <a:fld id="{001A7A89-7F49-4DA4-B1D8-63DDDC0E83F5}" type="datetime5">
              <a:rPr lang="en-US" smtClean="0"/>
              <a:t>30-Dec-25</a:t>
            </a:fld>
            <a:endParaRPr lang="en-US"/>
          </a:p>
        </p:txBody>
      </p:sp>
      <p:sp>
        <p:nvSpPr>
          <p:cNvPr id="5" name="Footer Placeholder 4">
            <a:extLst>
              <a:ext uri="{FF2B5EF4-FFF2-40B4-BE49-F238E27FC236}">
                <a16:creationId xmlns:a16="http://schemas.microsoft.com/office/drawing/2014/main" id="{5C20C678-D257-471C-974A-A25DC9AF53BF}"/>
              </a:ext>
            </a:extLst>
          </p:cNvPr>
          <p:cNvSpPr>
            <a:spLocks noGrp="1"/>
          </p:cNvSpPr>
          <p:nvPr>
            <p:ph type="ftr" sz="quarter" idx="11"/>
          </p:nvPr>
        </p:nvSpPr>
        <p:spPr/>
        <p:txBody>
          <a:bodyPr/>
          <a:lstStyle/>
          <a:p>
            <a:pPr>
              <a:defRPr/>
            </a:pPr>
            <a:r>
              <a:rPr lang="en-US"/>
              <a:t>T. Mayooran</a:t>
            </a:r>
          </a:p>
        </p:txBody>
      </p:sp>
      <p:sp>
        <p:nvSpPr>
          <p:cNvPr id="6" name="Slide Number Placeholder 5">
            <a:extLst>
              <a:ext uri="{FF2B5EF4-FFF2-40B4-BE49-F238E27FC236}">
                <a16:creationId xmlns:a16="http://schemas.microsoft.com/office/drawing/2014/main" id="{CD7BAABE-8C24-425D-88EC-C844D57E3A66}"/>
              </a:ext>
            </a:extLst>
          </p:cNvPr>
          <p:cNvSpPr>
            <a:spLocks noGrp="1"/>
          </p:cNvSpPr>
          <p:nvPr>
            <p:ph type="sldNum" sz="quarter" idx="12"/>
          </p:nvPr>
        </p:nvSpPr>
        <p:spPr/>
        <p:txBody>
          <a:bodyPr/>
          <a:lstStyle/>
          <a:p>
            <a:fld id="{906F6DFE-AA00-4BFD-9D61-CA29BB78DE22}" type="slidenum">
              <a:rPr lang="en-US" altLang="en-US" smtClean="0"/>
              <a:pPr/>
              <a:t>54</a:t>
            </a:fld>
            <a:endParaRPr lang="en-US" altLang="en-US"/>
          </a:p>
        </p:txBody>
      </p:sp>
    </p:spTree>
    <p:extLst>
      <p:ext uri="{BB962C8B-B14F-4D97-AF65-F5344CB8AC3E}">
        <p14:creationId xmlns:p14="http://schemas.microsoft.com/office/powerpoint/2010/main" val="67506706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15386" y="1524000"/>
                <a:ext cx="8223813" cy="4114800"/>
              </a:xfrm>
            </p:spPr>
            <p:txBody>
              <a:bodyPr/>
              <a:lstStyle/>
              <a:p>
                <a:pPr marL="0" indent="0" algn="just">
                  <a:buNone/>
                </a:pPr>
                <a:r>
                  <a:rPr lang="en-IN" sz="2800" dirty="0">
                    <a:solidFill>
                      <a:srgbClr val="C00000"/>
                    </a:solidFill>
                    <a:latin typeface="Times New Roman" panose="02020603050405020304" pitchFamily="18" charset="0"/>
                    <a:cs typeface="Times New Roman" panose="02020603050405020304" pitchFamily="18" charset="0"/>
                  </a:rPr>
                  <a:t>Solution: </a:t>
                </a:r>
                <a:r>
                  <a:rPr lang="en-IN" sz="2800" dirty="0">
                    <a:latin typeface="Times New Roman" panose="02020603050405020304" pitchFamily="18" charset="0"/>
                    <a:cs typeface="Times New Roman" panose="02020603050405020304" pitchFamily="18" charset="0"/>
                  </a:rPr>
                  <a:t>Let </a:t>
                </a:r>
                <a14:m>
                  <m:oMath xmlns:m="http://schemas.openxmlformats.org/officeDocument/2006/math">
                    <m:sSub>
                      <m:sSubPr>
                        <m:ctrlPr>
                          <a:rPr lang="en-IN" sz="2800" i="1" smtClean="0">
                            <a:latin typeface="Cambria Math" panose="02040503050406030204" pitchFamily="18" charset="0"/>
                            <a:cs typeface="Times New Roman" panose="02020603050405020304" pitchFamily="18" charset="0"/>
                          </a:rPr>
                        </m:ctrlPr>
                      </m:sSubPr>
                      <m:e>
                        <m:r>
                          <a:rPr lang="en-GB" sz="2800" b="0" i="1" smtClean="0">
                            <a:latin typeface="Cambria Math" panose="02040503050406030204" pitchFamily="18" charset="0"/>
                            <a:cs typeface="Times New Roman" panose="02020603050405020304" pitchFamily="18" charset="0"/>
                          </a:rPr>
                          <m:t>𝑋</m:t>
                        </m:r>
                      </m:e>
                      <m:sub>
                        <m:r>
                          <a:rPr lang="en-GB" sz="2800" b="0" i="1" smtClean="0">
                            <a:latin typeface="Cambria Math" panose="02040503050406030204" pitchFamily="18" charset="0"/>
                            <a:cs typeface="Times New Roman" panose="02020603050405020304" pitchFamily="18" charset="0"/>
                          </a:rPr>
                          <m:t>𝑖</m:t>
                        </m:r>
                      </m:sub>
                    </m:sSub>
                  </m:oMath>
                </a14:m>
                <a:r>
                  <a:rPr lang="en-IN" sz="2800" dirty="0">
                    <a:latin typeface="Times New Roman" panose="02020603050405020304" pitchFamily="18" charset="0"/>
                    <a:cs typeface="Times New Roman" panose="02020603050405020304" pitchFamily="18" charset="0"/>
                  </a:rPr>
                  <a:t> be the amount of wine that guest had consumed, by Theorem 4, the probability distribution of the total amount wine consumed by 48 guests, </a:t>
                </a:r>
                <a14:m>
                  <m:oMath xmlns:m="http://schemas.openxmlformats.org/officeDocument/2006/math">
                    <m:nary>
                      <m:naryPr>
                        <m:chr m:val="∑"/>
                        <m:subHide m:val="on"/>
                        <m:supHide m:val="on"/>
                        <m:ctrlPr>
                          <a:rPr lang="en-IN" sz="2800" i="1" smtClean="0">
                            <a:latin typeface="Cambria Math" panose="02040503050406030204" pitchFamily="18" charset="0"/>
                            <a:cs typeface="Times New Roman" panose="02020603050405020304" pitchFamily="18" charset="0"/>
                          </a:rPr>
                        </m:ctrlPr>
                      </m:naryPr>
                      <m:sub/>
                      <m:sup/>
                      <m:e>
                        <m:sSub>
                          <m:sSubPr>
                            <m:ctrlPr>
                              <a:rPr lang="en-IN" sz="2800" i="1">
                                <a:latin typeface="Cambria Math" panose="02040503050406030204" pitchFamily="18" charset="0"/>
                                <a:cs typeface="Times New Roman" panose="02020603050405020304" pitchFamily="18" charset="0"/>
                              </a:rPr>
                            </m:ctrlPr>
                          </m:sSubPr>
                          <m:e>
                            <m:r>
                              <a:rPr lang="en-GB" sz="2800" i="1">
                                <a:latin typeface="Cambria Math" panose="02040503050406030204" pitchFamily="18" charset="0"/>
                                <a:cs typeface="Times New Roman" panose="02020603050405020304" pitchFamily="18" charset="0"/>
                              </a:rPr>
                              <m:t>𝑋</m:t>
                            </m:r>
                          </m:e>
                          <m:sub>
                            <m:r>
                              <a:rPr lang="en-GB" sz="2800" i="1">
                                <a:latin typeface="Cambria Math" panose="02040503050406030204" pitchFamily="18" charset="0"/>
                                <a:cs typeface="Times New Roman" panose="02020603050405020304" pitchFamily="18" charset="0"/>
                              </a:rPr>
                              <m:t>𝑖</m:t>
                            </m:r>
                          </m:sub>
                        </m:sSub>
                      </m:e>
                    </m:nary>
                  </m:oMath>
                </a14:m>
                <a:r>
                  <a:rPr lang="en-IN" sz="2800" dirty="0">
                    <a:latin typeface="Times New Roman" panose="02020603050405020304" pitchFamily="18" charset="0"/>
                    <a:cs typeface="Times New Roman" panose="02020603050405020304" pitchFamily="18" charset="0"/>
                  </a:rPr>
                  <a:t> , is approximately normal with mean 4800ml and standard deviation </a:t>
                </a:r>
                <a14:m>
                  <m:oMath xmlns:m="http://schemas.openxmlformats.org/officeDocument/2006/math">
                    <m:rad>
                      <m:radPr>
                        <m:degHide m:val="on"/>
                        <m:ctrlPr>
                          <a:rPr lang="en-IN" sz="2800" i="1" smtClean="0">
                            <a:latin typeface="Cambria Math" panose="02040503050406030204" pitchFamily="18" charset="0"/>
                            <a:cs typeface="Times New Roman" panose="02020603050405020304" pitchFamily="18" charset="0"/>
                          </a:rPr>
                        </m:ctrlPr>
                      </m:radPr>
                      <m:deg/>
                      <m:e>
                        <m:r>
                          <a:rPr lang="en-GB" sz="2800" b="0" i="1" smtClean="0">
                            <a:latin typeface="Cambria Math" panose="02040503050406030204" pitchFamily="18" charset="0"/>
                            <a:cs typeface="Times New Roman" panose="02020603050405020304" pitchFamily="18" charset="0"/>
                          </a:rPr>
                          <m:t>48∗</m:t>
                        </m:r>
                        <m:sSup>
                          <m:sSupPr>
                            <m:ctrlPr>
                              <a:rPr lang="en-GB" sz="2800" b="0" i="1" smtClean="0">
                                <a:latin typeface="Cambria Math" panose="02040503050406030204" pitchFamily="18" charset="0"/>
                                <a:cs typeface="Times New Roman" panose="02020603050405020304" pitchFamily="18" charset="0"/>
                              </a:rPr>
                            </m:ctrlPr>
                          </m:sSupPr>
                          <m:e>
                            <m:r>
                              <a:rPr lang="en-GB" sz="2800" b="0" i="1" smtClean="0">
                                <a:latin typeface="Cambria Math" panose="02040503050406030204" pitchFamily="18" charset="0"/>
                                <a:cs typeface="Times New Roman" panose="02020603050405020304" pitchFamily="18" charset="0"/>
                              </a:rPr>
                              <m:t>32</m:t>
                            </m:r>
                          </m:e>
                          <m:sup>
                            <m:r>
                              <a:rPr lang="en-GB" sz="2800" b="0" i="1" smtClean="0">
                                <a:latin typeface="Cambria Math" panose="02040503050406030204" pitchFamily="18" charset="0"/>
                                <a:cs typeface="Times New Roman" panose="02020603050405020304" pitchFamily="18" charset="0"/>
                              </a:rPr>
                              <m:t>2</m:t>
                            </m:r>
                          </m:sup>
                        </m:sSup>
                      </m:e>
                    </m:rad>
                    <m:r>
                      <a:rPr lang="en-GB" sz="2800" b="0" i="1" smtClean="0">
                        <a:latin typeface="Cambria Math" panose="02040503050406030204" pitchFamily="18" charset="0"/>
                        <a:cs typeface="Times New Roman" panose="02020603050405020304" pitchFamily="18" charset="0"/>
                      </a:rPr>
                      <m:t>=128</m:t>
                    </m:r>
                    <m:rad>
                      <m:radPr>
                        <m:degHide m:val="on"/>
                        <m:ctrlPr>
                          <a:rPr lang="en-GB" sz="2800" b="0" i="1" smtClean="0">
                            <a:latin typeface="Cambria Math" panose="02040503050406030204" pitchFamily="18" charset="0"/>
                            <a:cs typeface="Times New Roman" panose="02020603050405020304" pitchFamily="18" charset="0"/>
                          </a:rPr>
                        </m:ctrlPr>
                      </m:radPr>
                      <m:deg/>
                      <m:e>
                        <m:r>
                          <a:rPr lang="en-GB" sz="2800" b="0" i="1" smtClean="0">
                            <a:latin typeface="Cambria Math" panose="02040503050406030204" pitchFamily="18" charset="0"/>
                            <a:cs typeface="Times New Roman" panose="02020603050405020304" pitchFamily="18" charset="0"/>
                          </a:rPr>
                          <m:t>3</m:t>
                        </m:r>
                      </m:e>
                    </m:rad>
                    <m:r>
                      <a:rPr lang="en-GB" sz="2800" i="1">
                        <a:latin typeface="Cambria Math" panose="02040503050406030204" pitchFamily="18" charset="0"/>
                        <a:ea typeface="Cambria Math" panose="02040503050406030204" pitchFamily="18" charset="0"/>
                        <a:cs typeface="Times New Roman" panose="02020603050405020304" pitchFamily="18" charset="0"/>
                      </a:rPr>
                      <m:t>≅</m:t>
                    </m:r>
                    <m:r>
                      <a:rPr lang="en-GB" sz="2800" b="0" i="1" smtClean="0">
                        <a:latin typeface="Cambria Math" panose="02040503050406030204" pitchFamily="18" charset="0"/>
                        <a:cs typeface="Times New Roman" panose="02020603050405020304" pitchFamily="18" charset="0"/>
                      </a:rPr>
                      <m:t>221.70</m:t>
                    </m:r>
                    <m:r>
                      <a:rPr lang="en-GB" sz="2800" b="0" i="1" smtClean="0">
                        <a:latin typeface="Cambria Math" panose="02040503050406030204" pitchFamily="18" charset="0"/>
                        <a:cs typeface="Times New Roman" panose="02020603050405020304" pitchFamily="18" charset="0"/>
                      </a:rPr>
                      <m:t>𝑚𝑙</m:t>
                    </m:r>
                  </m:oMath>
                </a14:m>
                <a:r>
                  <a:rPr lang="en-IN" sz="2800" dirty="0">
                    <a:latin typeface="Times New Roman" panose="02020603050405020304" pitchFamily="18" charset="0"/>
                    <a:cs typeface="Times New Roman" panose="02020603050405020304" pitchFamily="18" charset="0"/>
                  </a:rPr>
                  <a:t>. So the probability that the bottle was not empty is actually </a:t>
                </a:r>
              </a:p>
              <a:p>
                <a:pPr marL="0" indent="0" algn="just">
                  <a:buNone/>
                </a:pPr>
                <a14:m>
                  <m:oMathPara xmlns:m="http://schemas.openxmlformats.org/officeDocument/2006/math">
                    <m:oMathParaPr>
                      <m:jc m:val="left"/>
                    </m:oMathParaPr>
                    <m:oMath xmlns:m="http://schemas.openxmlformats.org/officeDocument/2006/math">
                      <m:r>
                        <a:rPr lang="en-GB" sz="2000" b="0" i="1" smtClean="0">
                          <a:latin typeface="Cambria Math" panose="02040503050406030204" pitchFamily="18" charset="0"/>
                          <a:cs typeface="Times New Roman" panose="02020603050405020304" pitchFamily="18" charset="0"/>
                        </a:rPr>
                        <m:t>𝑃</m:t>
                      </m:r>
                      <m:d>
                        <m:dPr>
                          <m:ctrlPr>
                            <a:rPr lang="en-GB" sz="2000" b="0" i="1" smtClean="0">
                              <a:latin typeface="Cambria Math" panose="02040503050406030204" pitchFamily="18" charset="0"/>
                              <a:cs typeface="Times New Roman" panose="02020603050405020304" pitchFamily="18" charset="0"/>
                            </a:rPr>
                          </m:ctrlPr>
                        </m:dPr>
                        <m:e>
                          <m:nary>
                            <m:naryPr>
                              <m:chr m:val="∑"/>
                              <m:ctrlPr>
                                <a:rPr lang="en-GB" sz="2000" b="0" i="1" smtClean="0">
                                  <a:latin typeface="Cambria Math" panose="02040503050406030204" pitchFamily="18" charset="0"/>
                                  <a:cs typeface="Times New Roman" panose="02020603050405020304" pitchFamily="18" charset="0"/>
                                </a:rPr>
                              </m:ctrlPr>
                            </m:naryPr>
                            <m:sub>
                              <m:r>
                                <m:rPr>
                                  <m:brk m:alnAt="23"/>
                                </m:rPr>
                                <a:rPr lang="en-GB" sz="2000" b="0" i="1" smtClean="0">
                                  <a:latin typeface="Cambria Math" panose="02040503050406030204" pitchFamily="18" charset="0"/>
                                  <a:cs typeface="Times New Roman" panose="02020603050405020304" pitchFamily="18" charset="0"/>
                                </a:rPr>
                                <m:t>𝑖</m:t>
                              </m:r>
                              <m:r>
                                <a:rPr lang="en-GB" sz="2000" b="0" i="1" smtClean="0">
                                  <a:latin typeface="Cambria Math" panose="02040503050406030204" pitchFamily="18" charset="0"/>
                                  <a:cs typeface="Times New Roman" panose="02020603050405020304" pitchFamily="18" charset="0"/>
                                </a:rPr>
                                <m:t>=1</m:t>
                              </m:r>
                            </m:sub>
                            <m:sup>
                              <m:r>
                                <a:rPr lang="en-GB" sz="2000" b="0" i="1" smtClean="0">
                                  <a:latin typeface="Cambria Math" panose="02040503050406030204" pitchFamily="18" charset="0"/>
                                  <a:cs typeface="Times New Roman" panose="02020603050405020304" pitchFamily="18" charset="0"/>
                                </a:rPr>
                                <m:t>48</m:t>
                              </m:r>
                            </m:sup>
                            <m:e>
                              <m:sSub>
                                <m:sSubPr>
                                  <m:ctrlPr>
                                    <a:rPr lang="en-GB" sz="2000" b="0" i="1" smtClean="0">
                                      <a:latin typeface="Cambria Math" panose="02040503050406030204" pitchFamily="18" charset="0"/>
                                      <a:cs typeface="Times New Roman" panose="02020603050405020304" pitchFamily="18" charset="0"/>
                                    </a:rPr>
                                  </m:ctrlPr>
                                </m:sSubPr>
                                <m:e>
                                  <m:r>
                                    <a:rPr lang="en-GB" sz="2000" b="0" i="1" smtClean="0">
                                      <a:latin typeface="Cambria Math" panose="02040503050406030204" pitchFamily="18" charset="0"/>
                                      <a:cs typeface="Times New Roman" panose="02020603050405020304" pitchFamily="18" charset="0"/>
                                    </a:rPr>
                                    <m:t>𝑋</m:t>
                                  </m:r>
                                </m:e>
                                <m:sub>
                                  <m:r>
                                    <a:rPr lang="en-GB" sz="2000" b="0" i="1" smtClean="0">
                                      <a:latin typeface="Cambria Math" panose="02040503050406030204" pitchFamily="18" charset="0"/>
                                      <a:cs typeface="Times New Roman" panose="02020603050405020304" pitchFamily="18" charset="0"/>
                                    </a:rPr>
                                    <m:t>𝑖</m:t>
                                  </m:r>
                                </m:sub>
                              </m:sSub>
                            </m:e>
                          </m:nary>
                          <m:r>
                            <a:rPr lang="en-GB" sz="2000" b="0" i="1" smtClean="0">
                              <a:latin typeface="Cambria Math" panose="02040503050406030204" pitchFamily="18" charset="0"/>
                              <a:ea typeface="Cambria Math" panose="02040503050406030204" pitchFamily="18" charset="0"/>
                              <a:cs typeface="Times New Roman" panose="02020603050405020304" pitchFamily="18" charset="0"/>
                            </a:rPr>
                            <m:t>&lt;5000</m:t>
                          </m:r>
                        </m:e>
                      </m:d>
                      <m:r>
                        <a:rPr lang="en-GB" sz="2000" b="0" i="1" smtClean="0">
                          <a:latin typeface="Cambria Math" panose="02040503050406030204" pitchFamily="18" charset="0"/>
                          <a:cs typeface="Times New Roman" panose="02020603050405020304" pitchFamily="18" charset="0"/>
                        </a:rPr>
                        <m:t>=</m:t>
                      </m:r>
                      <m:r>
                        <a:rPr lang="en-GB" sz="2000" b="0" i="1" smtClean="0">
                          <a:latin typeface="Cambria Math" panose="02040503050406030204" pitchFamily="18" charset="0"/>
                          <a:cs typeface="Times New Roman" panose="02020603050405020304" pitchFamily="18" charset="0"/>
                        </a:rPr>
                        <m:t>𝑃</m:t>
                      </m:r>
                      <m:d>
                        <m:dPr>
                          <m:ctrlPr>
                            <a:rPr lang="en-GB" sz="2000" b="0" i="1" smtClean="0">
                              <a:latin typeface="Cambria Math" panose="02040503050406030204" pitchFamily="18" charset="0"/>
                              <a:cs typeface="Times New Roman" panose="02020603050405020304" pitchFamily="18" charset="0"/>
                            </a:rPr>
                          </m:ctrlPr>
                        </m:dPr>
                        <m:e>
                          <m:f>
                            <m:fPr>
                              <m:ctrlPr>
                                <a:rPr lang="en-GB" sz="2000" b="0" i="1" smtClean="0">
                                  <a:latin typeface="Cambria Math" panose="02040503050406030204" pitchFamily="18" charset="0"/>
                                  <a:cs typeface="Times New Roman" panose="02020603050405020304" pitchFamily="18" charset="0"/>
                                </a:rPr>
                              </m:ctrlPr>
                            </m:fPr>
                            <m:num>
                              <m:nary>
                                <m:naryPr>
                                  <m:chr m:val="∑"/>
                                  <m:ctrlPr>
                                    <a:rPr lang="en-GB" sz="2000" i="1">
                                      <a:latin typeface="Cambria Math" panose="02040503050406030204" pitchFamily="18" charset="0"/>
                                      <a:cs typeface="Times New Roman" panose="02020603050405020304" pitchFamily="18" charset="0"/>
                                    </a:rPr>
                                  </m:ctrlPr>
                                </m:naryPr>
                                <m:sub>
                                  <m:r>
                                    <m:rPr>
                                      <m:brk m:alnAt="23"/>
                                    </m:rPr>
                                    <a:rPr lang="en-GB" sz="2000" i="1">
                                      <a:latin typeface="Cambria Math" panose="02040503050406030204" pitchFamily="18" charset="0"/>
                                      <a:cs typeface="Times New Roman" panose="02020603050405020304" pitchFamily="18" charset="0"/>
                                    </a:rPr>
                                    <m:t>𝑖</m:t>
                                  </m:r>
                                  <m:r>
                                    <a:rPr lang="en-GB" sz="2000" i="1">
                                      <a:latin typeface="Cambria Math" panose="02040503050406030204" pitchFamily="18" charset="0"/>
                                      <a:cs typeface="Times New Roman" panose="02020603050405020304" pitchFamily="18" charset="0"/>
                                    </a:rPr>
                                    <m:t>=1</m:t>
                                  </m:r>
                                </m:sub>
                                <m:sup>
                                  <m:r>
                                    <a:rPr lang="en-GB" sz="2000" i="1">
                                      <a:latin typeface="Cambria Math" panose="02040503050406030204" pitchFamily="18" charset="0"/>
                                      <a:cs typeface="Times New Roman" panose="02020603050405020304" pitchFamily="18" charset="0"/>
                                    </a:rPr>
                                    <m:t>48</m:t>
                                  </m:r>
                                </m:sup>
                                <m:e>
                                  <m:sSub>
                                    <m:sSubPr>
                                      <m:ctrlPr>
                                        <a:rPr lang="en-GB" sz="2000" i="1">
                                          <a:latin typeface="Cambria Math" panose="02040503050406030204" pitchFamily="18" charset="0"/>
                                          <a:cs typeface="Times New Roman" panose="02020603050405020304" pitchFamily="18" charset="0"/>
                                        </a:rPr>
                                      </m:ctrlPr>
                                    </m:sSubPr>
                                    <m:e>
                                      <m:r>
                                        <a:rPr lang="en-GB" sz="2000" i="1">
                                          <a:latin typeface="Cambria Math" panose="02040503050406030204" pitchFamily="18" charset="0"/>
                                          <a:cs typeface="Times New Roman" panose="02020603050405020304" pitchFamily="18" charset="0"/>
                                        </a:rPr>
                                        <m:t>𝑋</m:t>
                                      </m:r>
                                    </m:e>
                                    <m:sub>
                                      <m:r>
                                        <a:rPr lang="en-GB" sz="2000" i="1">
                                          <a:latin typeface="Cambria Math" panose="02040503050406030204" pitchFamily="18" charset="0"/>
                                          <a:cs typeface="Times New Roman" panose="02020603050405020304" pitchFamily="18" charset="0"/>
                                        </a:rPr>
                                        <m:t>𝑖</m:t>
                                      </m:r>
                                    </m:sub>
                                  </m:sSub>
                                </m:e>
                              </m:nary>
                              <m:r>
                                <a:rPr lang="en-GB" sz="2000" b="0" i="1" smtClean="0">
                                  <a:latin typeface="Cambria Math" panose="02040503050406030204" pitchFamily="18" charset="0"/>
                                  <a:cs typeface="Times New Roman" panose="02020603050405020304" pitchFamily="18" charset="0"/>
                                </a:rPr>
                                <m:t>−4800</m:t>
                              </m:r>
                            </m:num>
                            <m:den>
                              <m:r>
                                <a:rPr lang="en-GB" sz="2000" b="0" i="1" smtClean="0">
                                  <a:latin typeface="Cambria Math" panose="02040503050406030204" pitchFamily="18" charset="0"/>
                                  <a:cs typeface="Times New Roman" panose="02020603050405020304" pitchFamily="18" charset="0"/>
                                </a:rPr>
                                <m:t>221.70</m:t>
                              </m:r>
                            </m:den>
                          </m:f>
                          <m:r>
                            <a:rPr lang="en-GB" sz="2000" b="0" i="1" smtClean="0">
                              <a:latin typeface="Cambria Math" panose="02040503050406030204" pitchFamily="18" charset="0"/>
                              <a:cs typeface="Times New Roman" panose="02020603050405020304" pitchFamily="18" charset="0"/>
                            </a:rPr>
                            <m:t> </m:t>
                          </m:r>
                          <m:r>
                            <a:rPr lang="en-GB" sz="2000" b="0" i="1" smtClean="0">
                              <a:latin typeface="Cambria Math" panose="02040503050406030204" pitchFamily="18" charset="0"/>
                              <a:ea typeface="Cambria Math" panose="02040503050406030204" pitchFamily="18" charset="0"/>
                              <a:cs typeface="Times New Roman" panose="02020603050405020304" pitchFamily="18" charset="0"/>
                            </a:rPr>
                            <m:t>&lt;</m:t>
                          </m:r>
                          <m:f>
                            <m:fPr>
                              <m:ctrlPr>
                                <a:rPr lang="en-GB" sz="2000" b="0" i="1" smtClean="0">
                                  <a:latin typeface="Cambria Math" panose="02040503050406030204" pitchFamily="18" charset="0"/>
                                  <a:ea typeface="Cambria Math" panose="02040503050406030204" pitchFamily="18" charset="0"/>
                                  <a:cs typeface="Times New Roman" panose="02020603050405020304" pitchFamily="18" charset="0"/>
                                </a:rPr>
                              </m:ctrlPr>
                            </m:fPr>
                            <m:num>
                              <m:nary>
                                <m:naryPr>
                                  <m:chr m:val="∑"/>
                                  <m:ctrlPr>
                                    <a:rPr lang="en-GB" sz="2000" i="1">
                                      <a:latin typeface="Cambria Math" panose="02040503050406030204" pitchFamily="18" charset="0"/>
                                      <a:cs typeface="Times New Roman" panose="02020603050405020304" pitchFamily="18" charset="0"/>
                                    </a:rPr>
                                  </m:ctrlPr>
                                </m:naryPr>
                                <m:sub>
                                  <m:r>
                                    <m:rPr>
                                      <m:brk m:alnAt="23"/>
                                    </m:rPr>
                                    <a:rPr lang="en-GB" sz="2000" i="1">
                                      <a:latin typeface="Cambria Math" panose="02040503050406030204" pitchFamily="18" charset="0"/>
                                      <a:cs typeface="Times New Roman" panose="02020603050405020304" pitchFamily="18" charset="0"/>
                                    </a:rPr>
                                    <m:t>𝑖</m:t>
                                  </m:r>
                                  <m:r>
                                    <a:rPr lang="en-GB" sz="2000" i="1">
                                      <a:latin typeface="Cambria Math" panose="02040503050406030204" pitchFamily="18" charset="0"/>
                                      <a:cs typeface="Times New Roman" panose="02020603050405020304" pitchFamily="18" charset="0"/>
                                    </a:rPr>
                                    <m:t>=1</m:t>
                                  </m:r>
                                </m:sub>
                                <m:sup>
                                  <m:r>
                                    <a:rPr lang="en-GB" sz="2000" i="1">
                                      <a:latin typeface="Cambria Math" panose="02040503050406030204" pitchFamily="18" charset="0"/>
                                      <a:cs typeface="Times New Roman" panose="02020603050405020304" pitchFamily="18" charset="0"/>
                                    </a:rPr>
                                    <m:t>48</m:t>
                                  </m:r>
                                </m:sup>
                                <m:e>
                                  <m:sSub>
                                    <m:sSubPr>
                                      <m:ctrlPr>
                                        <a:rPr lang="en-GB" sz="2000" i="1">
                                          <a:latin typeface="Cambria Math" panose="02040503050406030204" pitchFamily="18" charset="0"/>
                                          <a:cs typeface="Times New Roman" panose="02020603050405020304" pitchFamily="18" charset="0"/>
                                        </a:rPr>
                                      </m:ctrlPr>
                                    </m:sSubPr>
                                    <m:e>
                                      <m:r>
                                        <a:rPr lang="en-GB" sz="2000" i="1">
                                          <a:latin typeface="Cambria Math" panose="02040503050406030204" pitchFamily="18" charset="0"/>
                                          <a:cs typeface="Times New Roman" panose="02020603050405020304" pitchFamily="18" charset="0"/>
                                        </a:rPr>
                                        <m:t>𝑋</m:t>
                                      </m:r>
                                    </m:e>
                                    <m:sub>
                                      <m:r>
                                        <a:rPr lang="en-GB" sz="2000" i="1">
                                          <a:latin typeface="Cambria Math" panose="02040503050406030204" pitchFamily="18" charset="0"/>
                                          <a:cs typeface="Times New Roman" panose="02020603050405020304" pitchFamily="18" charset="0"/>
                                        </a:rPr>
                                        <m:t>𝑖</m:t>
                                      </m:r>
                                    </m:sub>
                                  </m:sSub>
                                </m:e>
                              </m:nary>
                              <m:r>
                                <a:rPr lang="en-GB" sz="2000" b="0" i="1" smtClean="0">
                                  <a:latin typeface="Cambria Math" panose="02040503050406030204" pitchFamily="18" charset="0"/>
                                  <a:ea typeface="Cambria Math" panose="02040503050406030204" pitchFamily="18" charset="0"/>
                                  <a:cs typeface="Times New Roman" panose="02020603050405020304" pitchFamily="18" charset="0"/>
                                </a:rPr>
                                <m:t>−4800</m:t>
                              </m:r>
                            </m:num>
                            <m:den>
                              <m:r>
                                <a:rPr lang="en-GB" sz="2000" b="0" i="1" smtClean="0">
                                  <a:latin typeface="Cambria Math" panose="02040503050406030204" pitchFamily="18" charset="0"/>
                                  <a:ea typeface="Cambria Math" panose="02040503050406030204" pitchFamily="18" charset="0"/>
                                  <a:cs typeface="Times New Roman" panose="02020603050405020304" pitchFamily="18" charset="0"/>
                                </a:rPr>
                                <m:t>221.70</m:t>
                              </m:r>
                            </m:den>
                          </m:f>
                        </m:e>
                      </m:d>
                    </m:oMath>
                  </m:oMathPara>
                </a14:m>
                <a:endParaRPr lang="en-GB" sz="2000" b="0" i="1" dirty="0">
                  <a:latin typeface="Cambria Math" panose="02040503050406030204" pitchFamily="18" charset="0"/>
                  <a:cs typeface="Times New Roman" panose="02020603050405020304" pitchFamily="18" charset="0"/>
                </a:endParaRPr>
              </a:p>
              <a:p>
                <a:pPr marL="0" indent="0" algn="just">
                  <a:buNone/>
                </a:pPr>
                <a14:m>
                  <m:oMathPara xmlns:m="http://schemas.openxmlformats.org/officeDocument/2006/math">
                    <m:oMathParaPr>
                      <m:jc m:val="left"/>
                    </m:oMathParaPr>
                    <m:oMath xmlns:m="http://schemas.openxmlformats.org/officeDocument/2006/math">
                      <m:r>
                        <a:rPr lang="en-GB" sz="2000" i="1">
                          <a:latin typeface="Cambria Math" panose="02040503050406030204" pitchFamily="18" charset="0"/>
                          <a:ea typeface="Cambria Math" panose="02040503050406030204" pitchFamily="18" charset="0"/>
                          <a:cs typeface="Times New Roman" panose="02020603050405020304" pitchFamily="18" charset="0"/>
                        </a:rPr>
                        <m:t>≅</m:t>
                      </m:r>
                      <m:r>
                        <a:rPr lang="en-GB" sz="2000" b="0" i="1" smtClean="0">
                          <a:latin typeface="Cambria Math" panose="02040503050406030204" pitchFamily="18" charset="0"/>
                          <a:ea typeface="Cambria Math" panose="02040503050406030204" pitchFamily="18" charset="0"/>
                          <a:cs typeface="Times New Roman" panose="02020603050405020304" pitchFamily="18" charset="0"/>
                        </a:rPr>
                        <m:t>𝑃</m:t>
                      </m:r>
                      <m:d>
                        <m:dPr>
                          <m:ctrlPr>
                            <a:rPr lang="en-GB" sz="2000" b="0" i="1" smtClean="0">
                              <a:latin typeface="Cambria Math" panose="02040503050406030204" pitchFamily="18" charset="0"/>
                              <a:ea typeface="Cambria Math" panose="02040503050406030204" pitchFamily="18" charset="0"/>
                              <a:cs typeface="Times New Roman" panose="02020603050405020304" pitchFamily="18" charset="0"/>
                            </a:rPr>
                          </m:ctrlPr>
                        </m:dPr>
                        <m:e>
                          <m:r>
                            <a:rPr lang="en-GB" sz="2000" b="0" i="1" smtClean="0">
                              <a:latin typeface="Cambria Math" panose="02040503050406030204" pitchFamily="18" charset="0"/>
                              <a:ea typeface="Cambria Math" panose="02040503050406030204" pitchFamily="18" charset="0"/>
                              <a:cs typeface="Times New Roman" panose="02020603050405020304" pitchFamily="18" charset="0"/>
                            </a:rPr>
                            <m:t>𝑍</m:t>
                          </m:r>
                          <m:r>
                            <a:rPr lang="en-GB" sz="2000" b="0" i="1" smtClean="0">
                              <a:latin typeface="Cambria Math" panose="02040503050406030204" pitchFamily="18" charset="0"/>
                              <a:ea typeface="Cambria Math" panose="02040503050406030204" pitchFamily="18" charset="0"/>
                              <a:cs typeface="Times New Roman" panose="02020603050405020304" pitchFamily="18" charset="0"/>
                            </a:rPr>
                            <m:t>&lt;0.9021</m:t>
                          </m:r>
                        </m:e>
                      </m:d>
                      <m:r>
                        <a:rPr lang="en-GB" sz="2000" b="0" i="1" smtClean="0">
                          <a:latin typeface="Cambria Math" panose="02040503050406030204" pitchFamily="18" charset="0"/>
                          <a:ea typeface="Cambria Math" panose="02040503050406030204" pitchFamily="18" charset="0"/>
                          <a:cs typeface="Times New Roman" panose="02020603050405020304" pitchFamily="18" charset="0"/>
                        </a:rPr>
                        <m:t>=0.8165</m:t>
                      </m:r>
                    </m:oMath>
                  </m:oMathPara>
                </a14:m>
                <a:endParaRPr lang="en-IN" sz="2000" dirty="0">
                  <a:latin typeface="Times New Roman" panose="02020603050405020304" pitchFamily="18" charset="0"/>
                  <a:cs typeface="Times New Roman" panose="02020603050405020304" pitchFamily="18" charset="0"/>
                </a:endParaRPr>
              </a:p>
              <a:p>
                <a:pPr marL="0" indent="0" algn="just">
                  <a:buNone/>
                </a:pPr>
                <a:r>
                  <a:rPr lang="en-IN" sz="2800" dirty="0">
                    <a:latin typeface="Times New Roman" panose="02020603050405020304" pitchFamily="18" charset="0"/>
                    <a:cs typeface="Times New Roman" panose="02020603050405020304" pitchFamily="18" charset="0"/>
                  </a:rPr>
                  <a:t>So, there was a very high chance that the wine was enough for the party.</a:t>
                </a:r>
                <a:endParaRPr lang="en-GB" sz="2800" dirty="0">
                  <a:latin typeface="Times New Roman" panose="02020603050405020304" pitchFamily="18"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15386" y="1524000"/>
                <a:ext cx="8223813" cy="4114800"/>
              </a:xfrm>
              <a:blipFill rotWithShape="0">
                <a:blip r:embed="rId2"/>
                <a:stretch>
                  <a:fillRect l="-1557" t="-1481" r="-1483" b="-24000"/>
                </a:stretch>
              </a:blipFill>
            </p:spPr>
            <p:txBody>
              <a:bodyPr/>
              <a:lstStyle/>
              <a:p>
                <a:r>
                  <a:rPr lang="en-US">
                    <a:noFill/>
                  </a:rPr>
                  <a:t> </a:t>
                </a:r>
              </a:p>
            </p:txBody>
          </p:sp>
        </mc:Fallback>
      </mc:AlternateContent>
      <p:sp>
        <p:nvSpPr>
          <p:cNvPr id="2" name="Date Placeholder 1">
            <a:extLst>
              <a:ext uri="{FF2B5EF4-FFF2-40B4-BE49-F238E27FC236}">
                <a16:creationId xmlns:a16="http://schemas.microsoft.com/office/drawing/2014/main" id="{FF9CBBA3-00F5-4FAA-9F79-CFB21F2B28BF}"/>
              </a:ext>
            </a:extLst>
          </p:cNvPr>
          <p:cNvSpPr>
            <a:spLocks noGrp="1"/>
          </p:cNvSpPr>
          <p:nvPr>
            <p:ph type="dt" sz="half" idx="10"/>
          </p:nvPr>
        </p:nvSpPr>
        <p:spPr/>
        <p:txBody>
          <a:bodyPr/>
          <a:lstStyle/>
          <a:p>
            <a:pPr>
              <a:defRPr/>
            </a:pPr>
            <a:fld id="{C0542CF3-CD27-4BC8-A09F-09C72CE1C0FD}" type="datetime5">
              <a:rPr lang="en-US" smtClean="0"/>
              <a:t>30-Dec-25</a:t>
            </a:fld>
            <a:endParaRPr lang="en-US"/>
          </a:p>
        </p:txBody>
      </p:sp>
      <p:sp>
        <p:nvSpPr>
          <p:cNvPr id="4" name="Footer Placeholder 3">
            <a:extLst>
              <a:ext uri="{FF2B5EF4-FFF2-40B4-BE49-F238E27FC236}">
                <a16:creationId xmlns:a16="http://schemas.microsoft.com/office/drawing/2014/main" id="{1DF9C2F3-BBA8-497F-A2D4-DE0810688C59}"/>
              </a:ext>
            </a:extLst>
          </p:cNvPr>
          <p:cNvSpPr>
            <a:spLocks noGrp="1"/>
          </p:cNvSpPr>
          <p:nvPr>
            <p:ph type="ftr" sz="quarter" idx="11"/>
          </p:nvPr>
        </p:nvSpPr>
        <p:spPr/>
        <p:txBody>
          <a:bodyPr/>
          <a:lstStyle/>
          <a:p>
            <a:pPr>
              <a:defRPr/>
            </a:pPr>
            <a:r>
              <a:rPr lang="en-US"/>
              <a:t>T. Mayooran</a:t>
            </a:r>
          </a:p>
        </p:txBody>
      </p:sp>
      <p:sp>
        <p:nvSpPr>
          <p:cNvPr id="5" name="Slide Number Placeholder 4">
            <a:extLst>
              <a:ext uri="{FF2B5EF4-FFF2-40B4-BE49-F238E27FC236}">
                <a16:creationId xmlns:a16="http://schemas.microsoft.com/office/drawing/2014/main" id="{3A54C0BE-6413-45D6-9305-6815D2C31912}"/>
              </a:ext>
            </a:extLst>
          </p:cNvPr>
          <p:cNvSpPr>
            <a:spLocks noGrp="1"/>
          </p:cNvSpPr>
          <p:nvPr>
            <p:ph type="sldNum" sz="quarter" idx="12"/>
          </p:nvPr>
        </p:nvSpPr>
        <p:spPr/>
        <p:txBody>
          <a:bodyPr/>
          <a:lstStyle/>
          <a:p>
            <a:fld id="{906F6DFE-AA00-4BFD-9D61-CA29BB78DE22}" type="slidenum">
              <a:rPr lang="en-US" altLang="en-US" smtClean="0"/>
              <a:pPr/>
              <a:t>55</a:t>
            </a:fld>
            <a:endParaRPr lang="en-US" altLang="en-US"/>
          </a:p>
        </p:txBody>
      </p:sp>
    </p:spTree>
    <p:extLst>
      <p:ext uri="{BB962C8B-B14F-4D97-AF65-F5344CB8AC3E}">
        <p14:creationId xmlns:p14="http://schemas.microsoft.com/office/powerpoint/2010/main" val="266069806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Exercises:</a:t>
            </a:r>
            <a:endParaRPr lang="en-GB" dirty="0"/>
          </a:p>
        </p:txBody>
      </p:sp>
      <p:sp>
        <p:nvSpPr>
          <p:cNvPr id="4" name="Date Placeholder 3">
            <a:extLst>
              <a:ext uri="{FF2B5EF4-FFF2-40B4-BE49-F238E27FC236}">
                <a16:creationId xmlns:a16="http://schemas.microsoft.com/office/drawing/2014/main" id="{2FD9661B-8311-48E5-9963-F9C5F2971C88}"/>
              </a:ext>
            </a:extLst>
          </p:cNvPr>
          <p:cNvSpPr>
            <a:spLocks noGrp="1"/>
          </p:cNvSpPr>
          <p:nvPr>
            <p:ph type="dt" sz="half" idx="10"/>
          </p:nvPr>
        </p:nvSpPr>
        <p:spPr/>
        <p:txBody>
          <a:bodyPr/>
          <a:lstStyle/>
          <a:p>
            <a:pPr>
              <a:defRPr/>
            </a:pPr>
            <a:fld id="{9E69F8C0-9411-4831-8F2B-34E68687C884}" type="datetime5">
              <a:rPr lang="en-US" smtClean="0"/>
              <a:t>30-Dec-25</a:t>
            </a:fld>
            <a:endParaRPr lang="en-US"/>
          </a:p>
        </p:txBody>
      </p:sp>
      <p:sp>
        <p:nvSpPr>
          <p:cNvPr id="5" name="Footer Placeholder 4">
            <a:extLst>
              <a:ext uri="{FF2B5EF4-FFF2-40B4-BE49-F238E27FC236}">
                <a16:creationId xmlns:a16="http://schemas.microsoft.com/office/drawing/2014/main" id="{40BC2523-7F5C-4AC8-8C71-498469C1B9CC}"/>
              </a:ext>
            </a:extLst>
          </p:cNvPr>
          <p:cNvSpPr>
            <a:spLocks noGrp="1"/>
          </p:cNvSpPr>
          <p:nvPr>
            <p:ph type="ftr" sz="quarter" idx="11"/>
          </p:nvPr>
        </p:nvSpPr>
        <p:spPr/>
        <p:txBody>
          <a:bodyPr/>
          <a:lstStyle/>
          <a:p>
            <a:pPr>
              <a:defRPr/>
            </a:pPr>
            <a:r>
              <a:rPr lang="en-US"/>
              <a:t>T. Mayooran</a:t>
            </a:r>
          </a:p>
        </p:txBody>
      </p:sp>
      <p:sp>
        <p:nvSpPr>
          <p:cNvPr id="6" name="Slide Number Placeholder 5">
            <a:extLst>
              <a:ext uri="{FF2B5EF4-FFF2-40B4-BE49-F238E27FC236}">
                <a16:creationId xmlns:a16="http://schemas.microsoft.com/office/drawing/2014/main" id="{A5F5D363-DFAE-4005-A79A-0C3B7FFD375D}"/>
              </a:ext>
            </a:extLst>
          </p:cNvPr>
          <p:cNvSpPr>
            <a:spLocks noGrp="1"/>
          </p:cNvSpPr>
          <p:nvPr>
            <p:ph type="sldNum" sz="quarter" idx="12"/>
          </p:nvPr>
        </p:nvSpPr>
        <p:spPr/>
        <p:txBody>
          <a:bodyPr/>
          <a:lstStyle/>
          <a:p>
            <a:fld id="{906F6DFE-AA00-4BFD-9D61-CA29BB78DE22}" type="slidenum">
              <a:rPr lang="en-US" altLang="en-US" smtClean="0"/>
              <a:pPr/>
              <a:t>56</a:t>
            </a:fld>
            <a:endParaRPr lang="en-US" altLang="en-US"/>
          </a:p>
        </p:txBody>
      </p:sp>
    </p:spTree>
    <p:extLst>
      <p:ext uri="{BB962C8B-B14F-4D97-AF65-F5344CB8AC3E}">
        <p14:creationId xmlns:p14="http://schemas.microsoft.com/office/powerpoint/2010/main" val="365728095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8229600" cy="1143000"/>
          </a:xfrm>
        </p:spPr>
        <p:txBody>
          <a:bodyPr/>
          <a:lstStyle/>
          <a:p>
            <a:pPr algn="ctr"/>
            <a:r>
              <a:rPr lang="en-IN" sz="3500"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Normal Approximation to the</a:t>
            </a:r>
            <a:br>
              <a:rPr lang="en-IN" sz="3500"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IN" sz="3500"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Binomial Distribution</a:t>
            </a:r>
            <a:endParaRPr lang="en-GB" sz="3500"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09600" y="1524000"/>
            <a:ext cx="8229600" cy="4114800"/>
          </a:xfrm>
        </p:spPr>
        <p:txBody>
          <a:bodyPr/>
          <a:lstStyle/>
          <a:p>
            <a:pPr marL="0" indent="0" algn="just">
              <a:buNone/>
            </a:pPr>
            <a:r>
              <a:rPr lang="en-IN" dirty="0">
                <a:latin typeface="Times New Roman" panose="02020603050405020304" pitchFamily="18" charset="0"/>
                <a:cs typeface="Times New Roman" panose="02020603050405020304" pitchFamily="18" charset="0"/>
              </a:rPr>
              <a:t>The </a:t>
            </a:r>
            <a:r>
              <a:rPr lang="en-IN" dirty="0">
                <a:solidFill>
                  <a:srgbClr val="FF0000"/>
                </a:solidFill>
                <a:latin typeface="Times New Roman" panose="02020603050405020304" pitchFamily="18" charset="0"/>
                <a:cs typeface="Times New Roman" panose="02020603050405020304" pitchFamily="18" charset="0"/>
              </a:rPr>
              <a:t>Central Limit Theorem</a:t>
            </a:r>
            <a:r>
              <a:rPr lang="en-IN" dirty="0">
                <a:latin typeface="Times New Roman" panose="02020603050405020304" pitchFamily="18" charset="0"/>
                <a:cs typeface="Times New Roman" panose="02020603050405020304" pitchFamily="18" charset="0"/>
              </a:rPr>
              <a:t> concept can also be applied to </a:t>
            </a:r>
            <a:r>
              <a:rPr lang="en-IN" dirty="0">
                <a:solidFill>
                  <a:srgbClr val="FF0000"/>
                </a:solidFill>
                <a:latin typeface="Times New Roman" panose="02020603050405020304" pitchFamily="18" charset="0"/>
                <a:cs typeface="Times New Roman" panose="02020603050405020304" pitchFamily="18" charset="0"/>
              </a:rPr>
              <a:t>approximate discrete probability</a:t>
            </a:r>
            <a:r>
              <a:rPr lang="en-IN" dirty="0">
                <a:latin typeface="Times New Roman" panose="02020603050405020304" pitchFamily="18" charset="0"/>
                <a:cs typeface="Times New Roman" panose="02020603050405020304" pitchFamily="18" charset="0"/>
              </a:rPr>
              <a:t> events by using continuous distribution such as the normal distribution. </a:t>
            </a:r>
          </a:p>
          <a:p>
            <a:pPr marL="0" indent="0" algn="just">
              <a:buNone/>
            </a:pPr>
            <a:endParaRPr lang="en-IN" dirty="0">
              <a:latin typeface="Times New Roman" panose="02020603050405020304" pitchFamily="18" charset="0"/>
              <a:cs typeface="Times New Roman" panose="02020603050405020304" pitchFamily="18" charset="0"/>
            </a:endParaRPr>
          </a:p>
          <a:p>
            <a:pPr marL="0" indent="0" algn="just">
              <a:buNone/>
            </a:pPr>
            <a:r>
              <a:rPr lang="en-IN" dirty="0">
                <a:latin typeface="Times New Roman" panose="02020603050405020304" pitchFamily="18" charset="0"/>
                <a:cs typeface="Times New Roman" panose="02020603050405020304" pitchFamily="18" charset="0"/>
              </a:rPr>
              <a:t>For example, the binomial probabilities can be approximated using the normal distribution.</a:t>
            </a:r>
            <a:endParaRPr lang="en-GB" dirty="0">
              <a:latin typeface="Times New Roman" panose="02020603050405020304" pitchFamily="18" charset="0"/>
              <a:cs typeface="Times New Roman" panose="02020603050405020304" pitchFamily="18" charset="0"/>
            </a:endParaRPr>
          </a:p>
        </p:txBody>
      </p:sp>
      <p:sp>
        <p:nvSpPr>
          <p:cNvPr id="4" name="Date Placeholder 3">
            <a:extLst>
              <a:ext uri="{FF2B5EF4-FFF2-40B4-BE49-F238E27FC236}">
                <a16:creationId xmlns:a16="http://schemas.microsoft.com/office/drawing/2014/main" id="{065537E1-C01D-4D2F-A337-AD1614FC9763}"/>
              </a:ext>
            </a:extLst>
          </p:cNvPr>
          <p:cNvSpPr>
            <a:spLocks noGrp="1"/>
          </p:cNvSpPr>
          <p:nvPr>
            <p:ph type="dt" sz="half" idx="10"/>
          </p:nvPr>
        </p:nvSpPr>
        <p:spPr/>
        <p:txBody>
          <a:bodyPr/>
          <a:lstStyle/>
          <a:p>
            <a:pPr>
              <a:defRPr/>
            </a:pPr>
            <a:fld id="{76A16A9F-99F1-42E1-9D30-66906EF6B067}" type="datetime5">
              <a:rPr lang="en-US" smtClean="0"/>
              <a:t>30-Dec-25</a:t>
            </a:fld>
            <a:endParaRPr lang="en-US"/>
          </a:p>
        </p:txBody>
      </p:sp>
      <p:sp>
        <p:nvSpPr>
          <p:cNvPr id="5" name="Footer Placeholder 4">
            <a:extLst>
              <a:ext uri="{FF2B5EF4-FFF2-40B4-BE49-F238E27FC236}">
                <a16:creationId xmlns:a16="http://schemas.microsoft.com/office/drawing/2014/main" id="{ADFDEFF3-6D00-4802-A493-6CDB9C4FBBF5}"/>
              </a:ext>
            </a:extLst>
          </p:cNvPr>
          <p:cNvSpPr>
            <a:spLocks noGrp="1"/>
          </p:cNvSpPr>
          <p:nvPr>
            <p:ph type="ftr" sz="quarter" idx="11"/>
          </p:nvPr>
        </p:nvSpPr>
        <p:spPr/>
        <p:txBody>
          <a:bodyPr/>
          <a:lstStyle/>
          <a:p>
            <a:pPr>
              <a:defRPr/>
            </a:pPr>
            <a:r>
              <a:rPr lang="en-US"/>
              <a:t>T. Mayooran</a:t>
            </a:r>
          </a:p>
        </p:txBody>
      </p:sp>
      <p:sp>
        <p:nvSpPr>
          <p:cNvPr id="6" name="Slide Number Placeholder 5">
            <a:extLst>
              <a:ext uri="{FF2B5EF4-FFF2-40B4-BE49-F238E27FC236}">
                <a16:creationId xmlns:a16="http://schemas.microsoft.com/office/drawing/2014/main" id="{6662D474-A3E1-4E75-AC0E-65B107055800}"/>
              </a:ext>
            </a:extLst>
          </p:cNvPr>
          <p:cNvSpPr>
            <a:spLocks noGrp="1"/>
          </p:cNvSpPr>
          <p:nvPr>
            <p:ph type="sldNum" sz="quarter" idx="12"/>
          </p:nvPr>
        </p:nvSpPr>
        <p:spPr/>
        <p:txBody>
          <a:bodyPr/>
          <a:lstStyle/>
          <a:p>
            <a:fld id="{906F6DFE-AA00-4BFD-9D61-CA29BB78DE22}" type="slidenum">
              <a:rPr lang="en-US" altLang="en-US" smtClean="0"/>
              <a:pPr/>
              <a:t>57</a:t>
            </a:fld>
            <a:endParaRPr lang="en-US" altLang="en-US"/>
          </a:p>
        </p:txBody>
      </p:sp>
    </p:spTree>
    <p:extLst>
      <p:ext uri="{BB962C8B-B14F-4D97-AF65-F5344CB8AC3E}">
        <p14:creationId xmlns:p14="http://schemas.microsoft.com/office/powerpoint/2010/main" val="164762626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Example 14:</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09600" y="1484453"/>
                <a:ext cx="8229600" cy="4114800"/>
              </a:xfrm>
            </p:spPr>
            <p:txBody>
              <a:bodyPr/>
              <a:lstStyle/>
              <a:p>
                <a:pPr marL="0" indent="0" algn="just">
                  <a:buNone/>
                </a:pPr>
                <a:r>
                  <a:rPr lang="en-IN" dirty="0">
                    <a:latin typeface="Times New Roman" panose="02020603050405020304" pitchFamily="18" charset="0"/>
                    <a:cs typeface="Times New Roman" panose="02020603050405020304" pitchFamily="18" charset="0"/>
                  </a:rPr>
                  <a:t>Let us consider that has a binomial distribution with </a:t>
                </a:r>
                <a14:m>
                  <m:oMath xmlns:m="http://schemas.openxmlformats.org/officeDocument/2006/math">
                    <m:r>
                      <a:rPr lang="en-GB" b="0" i="1" smtClean="0">
                        <a:latin typeface="Cambria Math" panose="02040503050406030204" pitchFamily="18" charset="0"/>
                        <a:cs typeface="Times New Roman" panose="02020603050405020304" pitchFamily="18" charset="0"/>
                      </a:rPr>
                      <m:t>𝑛</m:t>
                    </m:r>
                    <m:r>
                      <a:rPr lang="en-GB" b="0" i="1" smtClean="0">
                        <a:latin typeface="Cambria Math" panose="02040503050406030204" pitchFamily="18" charset="0"/>
                        <a:cs typeface="Times New Roman" panose="02020603050405020304" pitchFamily="18" charset="0"/>
                      </a:rPr>
                      <m:t>=100 </m:t>
                    </m:r>
                  </m:oMath>
                </a14:m>
                <a:r>
                  <a:rPr lang="en-IN" dirty="0">
                    <a:latin typeface="Times New Roman" panose="02020603050405020304" pitchFamily="18" charset="0"/>
                    <a:cs typeface="Times New Roman" panose="02020603050405020304" pitchFamily="18" charset="0"/>
                  </a:rPr>
                  <a:t>and </a:t>
                </a:r>
                <a14:m>
                  <m:oMath xmlns:m="http://schemas.openxmlformats.org/officeDocument/2006/math">
                    <m:r>
                      <a:rPr lang="en-GB" b="0" i="1" smtClean="0">
                        <a:latin typeface="Cambria Math" panose="02040503050406030204" pitchFamily="18" charset="0"/>
                        <a:cs typeface="Times New Roman" panose="02020603050405020304" pitchFamily="18" charset="0"/>
                      </a:rPr>
                      <m:t>𝑝</m:t>
                    </m:r>
                    <m:r>
                      <a:rPr lang="en-GB" b="0" i="1" smtClean="0">
                        <a:latin typeface="Cambria Math" panose="02040503050406030204" pitchFamily="18" charset="0"/>
                        <a:cs typeface="Times New Roman" panose="02020603050405020304" pitchFamily="18" charset="0"/>
                      </a:rPr>
                      <m:t>=0.87</m:t>
                    </m:r>
                  </m:oMath>
                </a14:m>
                <a:r>
                  <a:rPr lang="en-IN" dirty="0">
                    <a:latin typeface="Times New Roman" panose="02020603050405020304" pitchFamily="18" charset="0"/>
                    <a:cs typeface="Times New Roman" panose="02020603050405020304" pitchFamily="18" charset="0"/>
                  </a:rPr>
                  <a:t>. We want to compute the probability that is at least 90, that is,</a:t>
                </a:r>
                <a14:m>
                  <m:oMath xmlns:m="http://schemas.openxmlformats.org/officeDocument/2006/math">
                    <m:r>
                      <a:rPr lang="en-GB" b="0" i="1" smtClean="0">
                        <a:latin typeface="Cambria Math" panose="02040503050406030204" pitchFamily="18" charset="0"/>
                        <a:cs typeface="Times New Roman" panose="02020603050405020304" pitchFamily="18" charset="0"/>
                      </a:rPr>
                      <m:t>𝑃</m:t>
                    </m:r>
                    <m:r>
                      <a:rPr lang="en-GB" b="0" i="1" smtClean="0">
                        <a:latin typeface="Cambria Math" panose="02040503050406030204" pitchFamily="18" charset="0"/>
                        <a:cs typeface="Times New Roman" panose="02020603050405020304" pitchFamily="18" charset="0"/>
                      </a:rPr>
                      <m:t>(</m:t>
                    </m:r>
                    <m:r>
                      <a:rPr lang="en-GB" b="0" i="1" smtClean="0">
                        <a:latin typeface="Cambria Math" panose="02040503050406030204" pitchFamily="18" charset="0"/>
                        <a:cs typeface="Times New Roman" panose="02020603050405020304" pitchFamily="18" charset="0"/>
                      </a:rPr>
                      <m:t>𝑋</m:t>
                    </m:r>
                    <m:r>
                      <a:rPr lang="en-GB" b="0" i="1" smtClean="0">
                        <a:latin typeface="Cambria Math" panose="02040503050406030204" pitchFamily="18" charset="0"/>
                        <a:ea typeface="Cambria Math" panose="02040503050406030204" pitchFamily="18" charset="0"/>
                        <a:cs typeface="Times New Roman" panose="02020603050405020304" pitchFamily="18" charset="0"/>
                      </a:rPr>
                      <m:t>≥90</m:t>
                    </m:r>
                    <m:r>
                      <a:rPr lang="en-GB" b="0" i="1" smtClean="0">
                        <a:latin typeface="Cambria Math" panose="02040503050406030204" pitchFamily="18" charset="0"/>
                        <a:cs typeface="Times New Roman" panose="02020603050405020304" pitchFamily="18" charset="0"/>
                      </a:rPr>
                      <m:t>)</m:t>
                    </m:r>
                  </m:oMath>
                </a14:m>
                <a:endParaRPr lang="en-IN" dirty="0">
                  <a:latin typeface="Times New Roman" panose="02020603050405020304" pitchFamily="18" charset="0"/>
                  <a:cs typeface="Times New Roman" panose="02020603050405020304" pitchFamily="18" charset="0"/>
                </a:endParaRPr>
              </a:p>
              <a:p>
                <a:pPr marL="0" indent="0" algn="just">
                  <a:buNone/>
                </a:pPr>
                <a:r>
                  <a:rPr lang="en-IN" dirty="0">
                    <a:latin typeface="Times New Roman" panose="02020603050405020304" pitchFamily="18" charset="0"/>
                    <a:cs typeface="Times New Roman" panose="02020603050405020304" pitchFamily="18" charset="0"/>
                  </a:rPr>
                  <a:t>The exact probability is</a:t>
                </a:r>
              </a:p>
              <a:p>
                <a:pPr marL="0" indent="0" algn="just">
                  <a:buNone/>
                </a:pPr>
                <a14:m>
                  <m:oMathPara xmlns:m="http://schemas.openxmlformats.org/officeDocument/2006/math">
                    <m:oMathParaPr>
                      <m:jc m:val="left"/>
                    </m:oMathParaPr>
                    <m:oMath xmlns:m="http://schemas.openxmlformats.org/officeDocument/2006/math">
                      <m:r>
                        <a:rPr lang="en-GB" sz="2400" i="1">
                          <a:latin typeface="Cambria Math" panose="02040503050406030204" pitchFamily="18" charset="0"/>
                          <a:cs typeface="Times New Roman" panose="02020603050405020304" pitchFamily="18" charset="0"/>
                        </a:rPr>
                        <m:t>𝑃</m:t>
                      </m:r>
                      <m:d>
                        <m:dPr>
                          <m:ctrlPr>
                            <a:rPr lang="en-GB" sz="2400" i="1">
                              <a:latin typeface="Cambria Math" panose="02040503050406030204" pitchFamily="18" charset="0"/>
                              <a:cs typeface="Times New Roman" panose="02020603050405020304" pitchFamily="18" charset="0"/>
                            </a:rPr>
                          </m:ctrlPr>
                        </m:dPr>
                        <m:e>
                          <m:r>
                            <a:rPr lang="en-GB" sz="2400" i="1">
                              <a:latin typeface="Cambria Math" panose="02040503050406030204" pitchFamily="18" charset="0"/>
                              <a:cs typeface="Times New Roman" panose="02020603050405020304" pitchFamily="18" charset="0"/>
                            </a:rPr>
                            <m:t>𝑋</m:t>
                          </m:r>
                          <m:r>
                            <a:rPr lang="en-GB" sz="2400" i="1">
                              <a:latin typeface="Cambria Math" panose="02040503050406030204" pitchFamily="18" charset="0"/>
                              <a:ea typeface="Cambria Math" panose="02040503050406030204" pitchFamily="18" charset="0"/>
                              <a:cs typeface="Times New Roman" panose="02020603050405020304" pitchFamily="18" charset="0"/>
                            </a:rPr>
                            <m:t>≥90</m:t>
                          </m:r>
                        </m:e>
                      </m:d>
                    </m:oMath>
                  </m:oMathPara>
                </a14:m>
                <a:endParaRPr lang="en-GB" sz="2400" i="1" dirty="0">
                  <a:latin typeface="Cambria Math" panose="02040503050406030204" pitchFamily="18" charset="0"/>
                  <a:ea typeface="Cambria Math" panose="02040503050406030204" pitchFamily="18" charset="0"/>
                  <a:cs typeface="Times New Roman" panose="02020603050405020304" pitchFamily="18" charset="0"/>
                </a:endParaRPr>
              </a:p>
              <a:p>
                <a:pPr marL="0" indent="0" algn="just">
                  <a:buNone/>
                </a:pPr>
                <a14:m>
                  <m:oMath xmlns:m="http://schemas.openxmlformats.org/officeDocument/2006/math">
                    <m:r>
                      <a:rPr lang="en-GB" sz="2400" b="0" i="1" smtClean="0">
                        <a:latin typeface="Cambria Math" panose="02040503050406030204" pitchFamily="18" charset="0"/>
                        <a:cs typeface="Times New Roman" panose="02020603050405020304" pitchFamily="18" charset="0"/>
                      </a:rPr>
                      <m:t>=</m:t>
                    </m:r>
                    <m:r>
                      <a:rPr lang="en-GB" sz="2400" i="1">
                        <a:latin typeface="Cambria Math" panose="02040503050406030204" pitchFamily="18" charset="0"/>
                        <a:cs typeface="Times New Roman" panose="02020603050405020304" pitchFamily="18" charset="0"/>
                      </a:rPr>
                      <m:t>𝑃</m:t>
                    </m:r>
                    <m:d>
                      <m:dPr>
                        <m:ctrlPr>
                          <a:rPr lang="en-GB" sz="2400" i="1">
                            <a:latin typeface="Cambria Math" panose="02040503050406030204" pitchFamily="18" charset="0"/>
                            <a:cs typeface="Times New Roman" panose="02020603050405020304" pitchFamily="18" charset="0"/>
                          </a:rPr>
                        </m:ctrlPr>
                      </m:dPr>
                      <m:e>
                        <m:r>
                          <a:rPr lang="en-GB" sz="2400" i="1">
                            <a:latin typeface="Cambria Math" panose="02040503050406030204" pitchFamily="18" charset="0"/>
                            <a:cs typeface="Times New Roman" panose="02020603050405020304" pitchFamily="18" charset="0"/>
                          </a:rPr>
                          <m:t>𝑋</m:t>
                        </m:r>
                        <m:r>
                          <a:rPr lang="en-GB" sz="2400" b="0" i="1" smtClean="0">
                            <a:latin typeface="Cambria Math" panose="02040503050406030204" pitchFamily="18" charset="0"/>
                            <a:ea typeface="Cambria Math" panose="02040503050406030204" pitchFamily="18" charset="0"/>
                            <a:cs typeface="Times New Roman" panose="02020603050405020304" pitchFamily="18" charset="0"/>
                          </a:rPr>
                          <m:t>=</m:t>
                        </m:r>
                        <m:r>
                          <a:rPr lang="en-GB" sz="2400" i="1">
                            <a:latin typeface="Cambria Math" panose="02040503050406030204" pitchFamily="18" charset="0"/>
                            <a:ea typeface="Cambria Math" panose="02040503050406030204" pitchFamily="18" charset="0"/>
                            <a:cs typeface="Times New Roman" panose="02020603050405020304" pitchFamily="18" charset="0"/>
                          </a:rPr>
                          <m:t>90</m:t>
                        </m:r>
                      </m:e>
                    </m:d>
                  </m:oMath>
                </a14:m>
                <a:r>
                  <a:rPr lang="en-IN" sz="2400" dirty="0">
                    <a:latin typeface="Times New Roman" panose="02020603050405020304" pitchFamily="18" charset="0"/>
                    <a:cs typeface="Times New Roman" panose="02020603050405020304" pitchFamily="18" charset="0"/>
                  </a:rPr>
                  <a:t>+</a:t>
                </a:r>
                <a14:m>
                  <m:oMath xmlns:m="http://schemas.openxmlformats.org/officeDocument/2006/math">
                    <m:r>
                      <a:rPr lang="en-GB" sz="2400" i="1">
                        <a:latin typeface="Cambria Math" panose="02040503050406030204" pitchFamily="18" charset="0"/>
                        <a:cs typeface="Times New Roman" panose="02020603050405020304" pitchFamily="18" charset="0"/>
                      </a:rPr>
                      <m:t>𝑃</m:t>
                    </m:r>
                    <m:d>
                      <m:dPr>
                        <m:ctrlPr>
                          <a:rPr lang="en-GB" sz="2400" i="1">
                            <a:latin typeface="Cambria Math" panose="02040503050406030204" pitchFamily="18" charset="0"/>
                            <a:cs typeface="Times New Roman" panose="02020603050405020304" pitchFamily="18" charset="0"/>
                          </a:rPr>
                        </m:ctrlPr>
                      </m:dPr>
                      <m:e>
                        <m:r>
                          <a:rPr lang="en-GB" sz="2400" i="1">
                            <a:latin typeface="Cambria Math" panose="02040503050406030204" pitchFamily="18" charset="0"/>
                            <a:cs typeface="Times New Roman" panose="02020603050405020304" pitchFamily="18" charset="0"/>
                          </a:rPr>
                          <m:t>𝑋</m:t>
                        </m:r>
                        <m:r>
                          <a:rPr lang="en-GB" sz="2400" b="0" i="1" smtClean="0">
                            <a:latin typeface="Cambria Math" panose="02040503050406030204" pitchFamily="18" charset="0"/>
                            <a:ea typeface="Cambria Math" panose="02040503050406030204" pitchFamily="18" charset="0"/>
                            <a:cs typeface="Times New Roman" panose="02020603050405020304" pitchFamily="18" charset="0"/>
                          </a:rPr>
                          <m:t>=</m:t>
                        </m:r>
                        <m:r>
                          <a:rPr lang="en-GB" sz="2400" i="1">
                            <a:latin typeface="Cambria Math" panose="02040503050406030204" pitchFamily="18" charset="0"/>
                            <a:ea typeface="Cambria Math" panose="02040503050406030204" pitchFamily="18" charset="0"/>
                            <a:cs typeface="Times New Roman" panose="02020603050405020304" pitchFamily="18" charset="0"/>
                          </a:rPr>
                          <m:t>9</m:t>
                        </m:r>
                        <m:r>
                          <a:rPr lang="en-GB" sz="2400" b="0" i="1" smtClean="0">
                            <a:latin typeface="Cambria Math" panose="02040503050406030204" pitchFamily="18" charset="0"/>
                            <a:ea typeface="Cambria Math" panose="02040503050406030204" pitchFamily="18" charset="0"/>
                            <a:cs typeface="Times New Roman" panose="02020603050405020304" pitchFamily="18" charset="0"/>
                          </a:rPr>
                          <m:t>1</m:t>
                        </m:r>
                      </m:e>
                    </m:d>
                  </m:oMath>
                </a14:m>
                <a:r>
                  <a:rPr lang="en-IN" sz="2400" dirty="0">
                    <a:latin typeface="Times New Roman" panose="02020603050405020304" pitchFamily="18" charset="0"/>
                    <a:cs typeface="Times New Roman" panose="02020603050405020304" pitchFamily="18" charset="0"/>
                  </a:rPr>
                  <a:t>+</a:t>
                </a:r>
                <a14:m>
                  <m:oMath xmlns:m="http://schemas.openxmlformats.org/officeDocument/2006/math">
                    <m:r>
                      <a:rPr lang="en-GB" sz="2400" i="1">
                        <a:latin typeface="Cambria Math" panose="02040503050406030204" pitchFamily="18" charset="0"/>
                        <a:cs typeface="Times New Roman" panose="02020603050405020304" pitchFamily="18" charset="0"/>
                      </a:rPr>
                      <m:t>𝑃</m:t>
                    </m:r>
                    <m:d>
                      <m:dPr>
                        <m:ctrlPr>
                          <a:rPr lang="en-GB" sz="2400" i="1">
                            <a:latin typeface="Cambria Math" panose="02040503050406030204" pitchFamily="18" charset="0"/>
                            <a:cs typeface="Times New Roman" panose="02020603050405020304" pitchFamily="18" charset="0"/>
                          </a:rPr>
                        </m:ctrlPr>
                      </m:dPr>
                      <m:e>
                        <m:r>
                          <a:rPr lang="en-GB" sz="2400" i="1">
                            <a:latin typeface="Cambria Math" panose="02040503050406030204" pitchFamily="18" charset="0"/>
                            <a:cs typeface="Times New Roman" panose="02020603050405020304" pitchFamily="18" charset="0"/>
                          </a:rPr>
                          <m:t>𝑋</m:t>
                        </m:r>
                        <m:r>
                          <a:rPr lang="en-GB" sz="2400" b="0" i="1" smtClean="0">
                            <a:latin typeface="Cambria Math" panose="02040503050406030204" pitchFamily="18" charset="0"/>
                            <a:ea typeface="Cambria Math" panose="02040503050406030204" pitchFamily="18" charset="0"/>
                            <a:cs typeface="Times New Roman" panose="02020603050405020304" pitchFamily="18" charset="0"/>
                          </a:rPr>
                          <m:t>=</m:t>
                        </m:r>
                        <m:r>
                          <a:rPr lang="en-GB" sz="2400" i="1">
                            <a:latin typeface="Cambria Math" panose="02040503050406030204" pitchFamily="18" charset="0"/>
                            <a:ea typeface="Cambria Math" panose="02040503050406030204" pitchFamily="18" charset="0"/>
                            <a:cs typeface="Times New Roman" panose="02020603050405020304" pitchFamily="18" charset="0"/>
                          </a:rPr>
                          <m:t>9</m:t>
                        </m:r>
                        <m:r>
                          <a:rPr lang="en-GB" sz="2400" b="0" i="1" smtClean="0">
                            <a:latin typeface="Cambria Math" panose="02040503050406030204" pitchFamily="18" charset="0"/>
                            <a:ea typeface="Cambria Math" panose="02040503050406030204" pitchFamily="18" charset="0"/>
                            <a:cs typeface="Times New Roman" panose="02020603050405020304" pitchFamily="18" charset="0"/>
                          </a:rPr>
                          <m:t>2</m:t>
                        </m:r>
                      </m:e>
                    </m:d>
                  </m:oMath>
                </a14:m>
                <a:r>
                  <a:rPr lang="en-IN" sz="2400" dirty="0">
                    <a:latin typeface="Times New Roman" panose="02020603050405020304" pitchFamily="18" charset="0"/>
                    <a:cs typeface="Times New Roman" panose="02020603050405020304" pitchFamily="18" charset="0"/>
                  </a:rPr>
                  <a:t>+</a:t>
                </a:r>
                <a14:m>
                  <m:oMath xmlns:m="http://schemas.openxmlformats.org/officeDocument/2006/math">
                    <m:r>
                      <a:rPr lang="en-GB" sz="2400" i="1" smtClean="0">
                        <a:latin typeface="Cambria Math" panose="02040503050406030204" pitchFamily="18" charset="0"/>
                        <a:cs typeface="Times New Roman" panose="02020603050405020304" pitchFamily="18" charset="0"/>
                      </a:rPr>
                      <m:t>.</m:t>
                    </m:r>
                    <m:r>
                      <a:rPr lang="en-GB" sz="2400" b="0" i="1" smtClean="0">
                        <a:latin typeface="Cambria Math" panose="02040503050406030204" pitchFamily="18" charset="0"/>
                        <a:cs typeface="Times New Roman" panose="02020603050405020304" pitchFamily="18" charset="0"/>
                      </a:rPr>
                      <m:t>  .    .   .  </m:t>
                    </m:r>
                  </m:oMath>
                </a14:m>
                <a:r>
                  <a:rPr lang="en-IN" sz="2400" dirty="0">
                    <a:latin typeface="Times New Roman" panose="02020603050405020304" pitchFamily="18" charset="0"/>
                    <a:cs typeface="Times New Roman" panose="02020603050405020304" pitchFamily="18" charset="0"/>
                  </a:rPr>
                  <a:t>+</a:t>
                </a:r>
                <a14:m>
                  <m:oMath xmlns:m="http://schemas.openxmlformats.org/officeDocument/2006/math">
                    <m:r>
                      <a:rPr lang="en-GB" sz="2400" i="1">
                        <a:latin typeface="Cambria Math" panose="02040503050406030204" pitchFamily="18" charset="0"/>
                        <a:cs typeface="Times New Roman" panose="02020603050405020304" pitchFamily="18" charset="0"/>
                      </a:rPr>
                      <m:t>𝑃</m:t>
                    </m:r>
                    <m:d>
                      <m:dPr>
                        <m:ctrlPr>
                          <a:rPr lang="en-GB" sz="2400" i="1">
                            <a:latin typeface="Cambria Math" panose="02040503050406030204" pitchFamily="18" charset="0"/>
                            <a:cs typeface="Times New Roman" panose="02020603050405020304" pitchFamily="18" charset="0"/>
                          </a:rPr>
                        </m:ctrlPr>
                      </m:dPr>
                      <m:e>
                        <m:r>
                          <a:rPr lang="en-GB" sz="2400" i="1">
                            <a:latin typeface="Cambria Math" panose="02040503050406030204" pitchFamily="18" charset="0"/>
                            <a:cs typeface="Times New Roman" panose="02020603050405020304" pitchFamily="18" charset="0"/>
                          </a:rPr>
                          <m:t>𝑋</m:t>
                        </m:r>
                        <m:r>
                          <a:rPr lang="en-GB" sz="2400" b="0" i="1" smtClean="0">
                            <a:latin typeface="Cambria Math" panose="02040503050406030204" pitchFamily="18" charset="0"/>
                            <a:ea typeface="Cambria Math" panose="02040503050406030204" pitchFamily="18" charset="0"/>
                            <a:cs typeface="Times New Roman" panose="02020603050405020304" pitchFamily="18" charset="0"/>
                          </a:rPr>
                          <m:t>=</m:t>
                        </m:r>
                        <m:r>
                          <a:rPr lang="en-GB" sz="2400" i="1" smtClean="0">
                            <a:latin typeface="Cambria Math" panose="02040503050406030204" pitchFamily="18" charset="0"/>
                            <a:ea typeface="Cambria Math" panose="02040503050406030204" pitchFamily="18" charset="0"/>
                            <a:cs typeface="Times New Roman" panose="02020603050405020304" pitchFamily="18" charset="0"/>
                          </a:rPr>
                          <m:t>1</m:t>
                        </m:r>
                        <m:r>
                          <a:rPr lang="en-GB" sz="2400" b="0" i="1" smtClean="0">
                            <a:latin typeface="Cambria Math" panose="02040503050406030204" pitchFamily="18" charset="0"/>
                            <a:ea typeface="Cambria Math" panose="02040503050406030204" pitchFamily="18" charset="0"/>
                            <a:cs typeface="Times New Roman" panose="02020603050405020304" pitchFamily="18" charset="0"/>
                          </a:rPr>
                          <m:t>00</m:t>
                        </m:r>
                      </m:e>
                    </m:d>
                  </m:oMath>
                </a14:m>
                <a:endParaRPr lang="en-GB" sz="2400" i="1" dirty="0">
                  <a:latin typeface="Cambria Math" panose="02040503050406030204" pitchFamily="18" charset="0"/>
                  <a:ea typeface="Cambria Math" panose="02040503050406030204" pitchFamily="18" charset="0"/>
                  <a:cs typeface="Times New Roman" panose="02020603050405020304" pitchFamily="18" charset="0"/>
                </a:endParaRPr>
              </a:p>
              <a:p>
                <a:pPr marL="0" indent="0" algn="just">
                  <a:buNone/>
                </a:pPr>
                <a14:m>
                  <m:oMath xmlns:m="http://schemas.openxmlformats.org/officeDocument/2006/math">
                    <m:r>
                      <a:rPr lang="en-GB" sz="1800" b="0" i="0" smtClean="0">
                        <a:latin typeface="Cambria Math" panose="02040503050406030204" pitchFamily="18" charset="0"/>
                        <a:ea typeface="Cambria Math" panose="02040503050406030204" pitchFamily="18" charset="0"/>
                        <a:cs typeface="Times New Roman" panose="02020603050405020304" pitchFamily="18" charset="0"/>
                      </a:rPr>
                      <m:t>=</m:t>
                    </m:r>
                    <m:r>
                      <a:rPr lang="en-GB" sz="2400" b="0" i="1" baseline="-25000" smtClean="0">
                        <a:solidFill>
                          <a:srgbClr val="002060"/>
                        </a:solidFill>
                        <a:latin typeface="Cambria Math" panose="02040503050406030204" pitchFamily="18" charset="0"/>
                      </a:rPr>
                      <m:t>100</m:t>
                    </m:r>
                    <m:r>
                      <a:rPr lang="en-GB" sz="2400" i="1">
                        <a:solidFill>
                          <a:srgbClr val="002060"/>
                        </a:solidFill>
                        <a:latin typeface="Cambria Math"/>
                      </a:rPr>
                      <m:t>𝐶</m:t>
                    </m:r>
                    <m:r>
                      <a:rPr lang="en-GB" sz="2400" b="0" i="1" baseline="-25000" smtClean="0">
                        <a:solidFill>
                          <a:srgbClr val="002060"/>
                        </a:solidFill>
                        <a:latin typeface="Cambria Math" panose="02040503050406030204" pitchFamily="18" charset="0"/>
                      </a:rPr>
                      <m:t>90</m:t>
                    </m:r>
                  </m:oMath>
                </a14:m>
                <a:r>
                  <a:rPr lang="en-IN" sz="2400" dirty="0">
                    <a:latin typeface="Times New Roman" panose="02020603050405020304" pitchFamily="18" charset="0"/>
                    <a:cs typeface="Times New Roman" panose="02020603050405020304" pitchFamily="18" charset="0"/>
                  </a:rPr>
                  <a:t> </a:t>
                </a:r>
                <a14:m>
                  <m:oMath xmlns:m="http://schemas.openxmlformats.org/officeDocument/2006/math">
                    <m:sSup>
                      <m:sSupPr>
                        <m:ctrlPr>
                          <a:rPr lang="en-IN" sz="2400" i="1" dirty="0" smtClean="0">
                            <a:latin typeface="Cambria Math" panose="02040503050406030204" pitchFamily="18" charset="0"/>
                            <a:cs typeface="Times New Roman" panose="02020603050405020304" pitchFamily="18" charset="0"/>
                          </a:rPr>
                        </m:ctrlPr>
                      </m:sSupPr>
                      <m:e>
                        <m:d>
                          <m:dPr>
                            <m:ctrlPr>
                              <a:rPr lang="en-IN" sz="2400" i="1" dirty="0">
                                <a:latin typeface="Cambria Math" panose="02040503050406030204" pitchFamily="18" charset="0"/>
                                <a:cs typeface="Times New Roman" panose="02020603050405020304" pitchFamily="18" charset="0"/>
                              </a:rPr>
                            </m:ctrlPr>
                          </m:dPr>
                          <m:e>
                            <m:r>
                              <a:rPr lang="en-GB" sz="2400" i="1" dirty="0">
                                <a:latin typeface="Cambria Math" panose="02040503050406030204" pitchFamily="18" charset="0"/>
                                <a:cs typeface="Times New Roman" panose="02020603050405020304" pitchFamily="18" charset="0"/>
                              </a:rPr>
                              <m:t>0.87</m:t>
                            </m:r>
                          </m:e>
                        </m:d>
                      </m:e>
                      <m:sup>
                        <m:r>
                          <a:rPr lang="en-GB" sz="2400" b="0" i="1" dirty="0" smtClean="0">
                            <a:latin typeface="Cambria Math" panose="02040503050406030204" pitchFamily="18" charset="0"/>
                            <a:cs typeface="Times New Roman" panose="02020603050405020304" pitchFamily="18" charset="0"/>
                          </a:rPr>
                          <m:t>90</m:t>
                        </m:r>
                      </m:sup>
                    </m:sSup>
                    <m:sSup>
                      <m:sSupPr>
                        <m:ctrlPr>
                          <a:rPr lang="en-IN" sz="2400" i="1" dirty="0" smtClean="0">
                            <a:latin typeface="Cambria Math" panose="02040503050406030204" pitchFamily="18" charset="0"/>
                            <a:cs typeface="Times New Roman" panose="02020603050405020304" pitchFamily="18" charset="0"/>
                          </a:rPr>
                        </m:ctrlPr>
                      </m:sSupPr>
                      <m:e>
                        <m:d>
                          <m:dPr>
                            <m:ctrlPr>
                              <a:rPr lang="en-IN" sz="2400" i="1" dirty="0" smtClean="0">
                                <a:latin typeface="Cambria Math" panose="02040503050406030204" pitchFamily="18" charset="0"/>
                                <a:cs typeface="Times New Roman" panose="02020603050405020304" pitchFamily="18" charset="0"/>
                              </a:rPr>
                            </m:ctrlPr>
                          </m:dPr>
                          <m:e>
                            <m:r>
                              <a:rPr lang="en-GB" sz="2400" b="0" i="1" dirty="0" smtClean="0">
                                <a:latin typeface="Cambria Math" panose="02040503050406030204" pitchFamily="18" charset="0"/>
                                <a:cs typeface="Times New Roman" panose="02020603050405020304" pitchFamily="18" charset="0"/>
                              </a:rPr>
                              <m:t>1−0.87</m:t>
                            </m:r>
                          </m:e>
                        </m:d>
                      </m:e>
                      <m:sup>
                        <m:r>
                          <a:rPr lang="en-GB" sz="2400" b="0" i="1" dirty="0" smtClean="0">
                            <a:latin typeface="Cambria Math" panose="02040503050406030204" pitchFamily="18" charset="0"/>
                            <a:cs typeface="Times New Roman" panose="02020603050405020304" pitchFamily="18" charset="0"/>
                          </a:rPr>
                          <m:t>10</m:t>
                        </m:r>
                      </m:sup>
                    </m:sSup>
                  </m:oMath>
                </a14:m>
                <a:r>
                  <a:rPr lang="en-IN" sz="2400" dirty="0">
                    <a:latin typeface="Times New Roman" panose="02020603050405020304" pitchFamily="18" charset="0"/>
                    <a:cs typeface="Times New Roman" panose="02020603050405020304" pitchFamily="18" charset="0"/>
                  </a:rPr>
                  <a:t>+</a:t>
                </a:r>
                <a14:m>
                  <m:oMath xmlns:m="http://schemas.openxmlformats.org/officeDocument/2006/math">
                    <m:r>
                      <a:rPr lang="en-GB" sz="2400" i="1" baseline="-25000">
                        <a:solidFill>
                          <a:srgbClr val="002060"/>
                        </a:solidFill>
                        <a:latin typeface="Cambria Math" panose="02040503050406030204" pitchFamily="18" charset="0"/>
                      </a:rPr>
                      <m:t>100</m:t>
                    </m:r>
                    <m:r>
                      <a:rPr lang="en-GB" sz="2400" i="1">
                        <a:solidFill>
                          <a:srgbClr val="002060"/>
                        </a:solidFill>
                        <a:latin typeface="Cambria Math"/>
                      </a:rPr>
                      <m:t>𝐶</m:t>
                    </m:r>
                    <m:r>
                      <a:rPr lang="en-GB" sz="2400" i="1" baseline="-25000">
                        <a:solidFill>
                          <a:srgbClr val="002060"/>
                        </a:solidFill>
                        <a:latin typeface="Cambria Math" panose="02040503050406030204" pitchFamily="18" charset="0"/>
                      </a:rPr>
                      <m:t>9</m:t>
                    </m:r>
                    <m:r>
                      <a:rPr lang="en-GB" sz="2400" b="0" i="1" baseline="-25000" smtClean="0">
                        <a:solidFill>
                          <a:srgbClr val="002060"/>
                        </a:solidFill>
                        <a:latin typeface="Cambria Math" panose="02040503050406030204" pitchFamily="18" charset="0"/>
                      </a:rPr>
                      <m:t>1</m:t>
                    </m:r>
                  </m:oMath>
                </a14:m>
                <a:r>
                  <a:rPr lang="en-IN" sz="2400" dirty="0">
                    <a:latin typeface="Times New Roman" panose="02020603050405020304" pitchFamily="18" charset="0"/>
                    <a:cs typeface="Times New Roman" panose="02020603050405020304" pitchFamily="18" charset="0"/>
                  </a:rPr>
                  <a:t> </a:t>
                </a:r>
                <a14:m>
                  <m:oMath xmlns:m="http://schemas.openxmlformats.org/officeDocument/2006/math">
                    <m:sSup>
                      <m:sSupPr>
                        <m:ctrlPr>
                          <a:rPr lang="en-IN" sz="2400" i="1" dirty="0">
                            <a:latin typeface="Cambria Math" panose="02040503050406030204" pitchFamily="18" charset="0"/>
                            <a:cs typeface="Times New Roman" panose="02020603050405020304" pitchFamily="18" charset="0"/>
                          </a:rPr>
                        </m:ctrlPr>
                      </m:sSupPr>
                      <m:e>
                        <m:d>
                          <m:dPr>
                            <m:ctrlPr>
                              <a:rPr lang="en-IN" sz="2400" i="1" dirty="0">
                                <a:latin typeface="Cambria Math" panose="02040503050406030204" pitchFamily="18" charset="0"/>
                                <a:cs typeface="Times New Roman" panose="02020603050405020304" pitchFamily="18" charset="0"/>
                              </a:rPr>
                            </m:ctrlPr>
                          </m:dPr>
                          <m:e>
                            <m:r>
                              <a:rPr lang="en-GB" sz="2400" i="1" dirty="0">
                                <a:latin typeface="Cambria Math" panose="02040503050406030204" pitchFamily="18" charset="0"/>
                                <a:cs typeface="Times New Roman" panose="02020603050405020304" pitchFamily="18" charset="0"/>
                              </a:rPr>
                              <m:t>0.87</m:t>
                            </m:r>
                          </m:e>
                        </m:d>
                      </m:e>
                      <m:sup>
                        <m:r>
                          <a:rPr lang="en-GB" sz="2400" i="1" dirty="0">
                            <a:latin typeface="Cambria Math" panose="02040503050406030204" pitchFamily="18" charset="0"/>
                            <a:cs typeface="Times New Roman" panose="02020603050405020304" pitchFamily="18" charset="0"/>
                          </a:rPr>
                          <m:t>9</m:t>
                        </m:r>
                        <m:r>
                          <a:rPr lang="en-GB" sz="2400" b="0" i="1" dirty="0" smtClean="0">
                            <a:latin typeface="Cambria Math" panose="02040503050406030204" pitchFamily="18" charset="0"/>
                            <a:cs typeface="Times New Roman" panose="02020603050405020304" pitchFamily="18" charset="0"/>
                          </a:rPr>
                          <m:t>1</m:t>
                        </m:r>
                      </m:sup>
                    </m:sSup>
                    <m:sSup>
                      <m:sSupPr>
                        <m:ctrlPr>
                          <a:rPr lang="en-IN" sz="2400" i="1" dirty="0">
                            <a:latin typeface="Cambria Math" panose="02040503050406030204" pitchFamily="18" charset="0"/>
                            <a:cs typeface="Times New Roman" panose="02020603050405020304" pitchFamily="18" charset="0"/>
                          </a:rPr>
                        </m:ctrlPr>
                      </m:sSupPr>
                      <m:e>
                        <m:d>
                          <m:dPr>
                            <m:ctrlPr>
                              <a:rPr lang="en-IN" sz="2400" i="1" dirty="0">
                                <a:latin typeface="Cambria Math" panose="02040503050406030204" pitchFamily="18" charset="0"/>
                                <a:cs typeface="Times New Roman" panose="02020603050405020304" pitchFamily="18" charset="0"/>
                              </a:rPr>
                            </m:ctrlPr>
                          </m:dPr>
                          <m:e>
                            <m:r>
                              <a:rPr lang="en-GB" sz="2400" i="1" dirty="0">
                                <a:latin typeface="Cambria Math" panose="02040503050406030204" pitchFamily="18" charset="0"/>
                                <a:cs typeface="Times New Roman" panose="02020603050405020304" pitchFamily="18" charset="0"/>
                              </a:rPr>
                              <m:t>1−0.87</m:t>
                            </m:r>
                          </m:e>
                        </m:d>
                      </m:e>
                      <m:sup>
                        <m:r>
                          <a:rPr lang="en-GB" sz="2400" b="0" i="1" dirty="0" smtClean="0">
                            <a:latin typeface="Cambria Math" panose="02040503050406030204" pitchFamily="18" charset="0"/>
                            <a:cs typeface="Times New Roman" panose="02020603050405020304" pitchFamily="18" charset="0"/>
                          </a:rPr>
                          <m:t>9</m:t>
                        </m:r>
                      </m:sup>
                    </m:sSup>
                  </m:oMath>
                </a14:m>
                <a:r>
                  <a:rPr lang="en-IN" sz="2400" dirty="0">
                    <a:latin typeface="Times New Roman" panose="02020603050405020304" pitchFamily="18" charset="0"/>
                    <a:cs typeface="Times New Roman" panose="02020603050405020304" pitchFamily="18" charset="0"/>
                  </a:rPr>
                  <a:t>+ . .    . . . </a:t>
                </a:r>
                <a14:m>
                  <m:oMath xmlns:m="http://schemas.openxmlformats.org/officeDocument/2006/math">
                    <m:r>
                      <a:rPr lang="en-GB" sz="2400" i="1" baseline="-25000">
                        <a:solidFill>
                          <a:srgbClr val="002060"/>
                        </a:solidFill>
                        <a:latin typeface="Cambria Math" panose="02040503050406030204" pitchFamily="18" charset="0"/>
                      </a:rPr>
                      <m:t>100</m:t>
                    </m:r>
                    <m:r>
                      <a:rPr lang="en-GB" sz="2400" i="1">
                        <a:solidFill>
                          <a:srgbClr val="002060"/>
                        </a:solidFill>
                        <a:latin typeface="Cambria Math"/>
                      </a:rPr>
                      <m:t>𝐶</m:t>
                    </m:r>
                    <m:r>
                      <a:rPr lang="en-GB" sz="2400" b="0" i="1" baseline="-25000" smtClean="0">
                        <a:solidFill>
                          <a:srgbClr val="002060"/>
                        </a:solidFill>
                        <a:latin typeface="Cambria Math" panose="02040503050406030204" pitchFamily="18" charset="0"/>
                      </a:rPr>
                      <m:t>10</m:t>
                    </m:r>
                    <m:r>
                      <a:rPr lang="en-GB" sz="2400" i="1" baseline="-25000">
                        <a:solidFill>
                          <a:srgbClr val="002060"/>
                        </a:solidFill>
                        <a:latin typeface="Cambria Math" panose="02040503050406030204" pitchFamily="18" charset="0"/>
                      </a:rPr>
                      <m:t>0</m:t>
                    </m:r>
                  </m:oMath>
                </a14:m>
                <a:r>
                  <a:rPr lang="en-IN" sz="2400" dirty="0">
                    <a:latin typeface="Times New Roman" panose="02020603050405020304" pitchFamily="18" charset="0"/>
                    <a:cs typeface="Times New Roman" panose="02020603050405020304" pitchFamily="18" charset="0"/>
                  </a:rPr>
                  <a:t> </a:t>
                </a:r>
                <a14:m>
                  <m:oMath xmlns:m="http://schemas.openxmlformats.org/officeDocument/2006/math">
                    <m:sSup>
                      <m:sSupPr>
                        <m:ctrlPr>
                          <a:rPr lang="en-IN" sz="2400" i="1" dirty="0">
                            <a:latin typeface="Cambria Math" panose="02040503050406030204" pitchFamily="18" charset="0"/>
                            <a:cs typeface="Times New Roman" panose="02020603050405020304" pitchFamily="18" charset="0"/>
                          </a:rPr>
                        </m:ctrlPr>
                      </m:sSupPr>
                      <m:e>
                        <m:d>
                          <m:dPr>
                            <m:ctrlPr>
                              <a:rPr lang="en-IN" sz="2400" i="1" dirty="0">
                                <a:latin typeface="Cambria Math" panose="02040503050406030204" pitchFamily="18" charset="0"/>
                                <a:cs typeface="Times New Roman" panose="02020603050405020304" pitchFamily="18" charset="0"/>
                              </a:rPr>
                            </m:ctrlPr>
                          </m:dPr>
                          <m:e>
                            <m:r>
                              <a:rPr lang="en-GB" sz="2400" i="1" dirty="0">
                                <a:latin typeface="Cambria Math" panose="02040503050406030204" pitchFamily="18" charset="0"/>
                                <a:cs typeface="Times New Roman" panose="02020603050405020304" pitchFamily="18" charset="0"/>
                              </a:rPr>
                              <m:t>0.87</m:t>
                            </m:r>
                          </m:e>
                        </m:d>
                      </m:e>
                      <m:sup>
                        <m:r>
                          <a:rPr lang="en-GB" sz="2400" b="0" i="1" dirty="0" smtClean="0">
                            <a:latin typeface="Cambria Math" panose="02040503050406030204" pitchFamily="18" charset="0"/>
                            <a:cs typeface="Times New Roman" panose="02020603050405020304" pitchFamily="18" charset="0"/>
                          </a:rPr>
                          <m:t>10</m:t>
                        </m:r>
                        <m:r>
                          <a:rPr lang="en-GB" sz="2400" i="1" dirty="0">
                            <a:latin typeface="Cambria Math" panose="02040503050406030204" pitchFamily="18" charset="0"/>
                            <a:cs typeface="Times New Roman" panose="02020603050405020304" pitchFamily="18" charset="0"/>
                          </a:rPr>
                          <m:t>0</m:t>
                        </m:r>
                      </m:sup>
                    </m:sSup>
                    <m:sSup>
                      <m:sSupPr>
                        <m:ctrlPr>
                          <a:rPr lang="en-IN" sz="2400" i="1" dirty="0">
                            <a:latin typeface="Cambria Math" panose="02040503050406030204" pitchFamily="18" charset="0"/>
                            <a:cs typeface="Times New Roman" panose="02020603050405020304" pitchFamily="18" charset="0"/>
                          </a:rPr>
                        </m:ctrlPr>
                      </m:sSupPr>
                      <m:e>
                        <m:d>
                          <m:dPr>
                            <m:ctrlPr>
                              <a:rPr lang="en-IN" sz="2400" i="1" dirty="0">
                                <a:latin typeface="Cambria Math" panose="02040503050406030204" pitchFamily="18" charset="0"/>
                                <a:cs typeface="Times New Roman" panose="02020603050405020304" pitchFamily="18" charset="0"/>
                              </a:rPr>
                            </m:ctrlPr>
                          </m:dPr>
                          <m:e>
                            <m:r>
                              <a:rPr lang="en-GB" sz="2400" i="1" dirty="0">
                                <a:latin typeface="Cambria Math" panose="02040503050406030204" pitchFamily="18" charset="0"/>
                                <a:cs typeface="Times New Roman" panose="02020603050405020304" pitchFamily="18" charset="0"/>
                              </a:rPr>
                              <m:t>1−0.87</m:t>
                            </m:r>
                          </m:e>
                        </m:d>
                      </m:e>
                      <m:sup>
                        <m:r>
                          <a:rPr lang="en-GB" sz="2400" b="0" i="1" dirty="0" smtClean="0">
                            <a:latin typeface="Cambria Math" panose="02040503050406030204" pitchFamily="18" charset="0"/>
                            <a:cs typeface="Times New Roman" panose="02020603050405020304" pitchFamily="18" charset="0"/>
                          </a:rPr>
                          <m:t>0</m:t>
                        </m:r>
                      </m:sup>
                    </m:sSup>
                  </m:oMath>
                </a14:m>
                <a:endParaRPr lang="en-GB" sz="2400" i="1" dirty="0">
                  <a:latin typeface="Cambria Math" panose="02040503050406030204" pitchFamily="18" charset="0"/>
                  <a:cs typeface="Times New Roman" panose="02020603050405020304" pitchFamily="18" charset="0"/>
                </a:endParaRPr>
              </a:p>
              <a:p>
                <a:pPr marL="0" indent="0" algn="just">
                  <a:buNone/>
                </a:pPr>
                <a14:m>
                  <m:oMathPara xmlns:m="http://schemas.openxmlformats.org/officeDocument/2006/math">
                    <m:oMathParaPr>
                      <m:jc m:val="left"/>
                    </m:oMathParaPr>
                    <m:oMath xmlns:m="http://schemas.openxmlformats.org/officeDocument/2006/math">
                      <m:r>
                        <a:rPr lang="en-IN" sz="2400" i="1" dirty="0" smtClean="0">
                          <a:latin typeface="Cambria Math" panose="02040503050406030204" pitchFamily="18" charset="0"/>
                          <a:cs typeface="Times New Roman" panose="02020603050405020304" pitchFamily="18" charset="0"/>
                        </a:rPr>
                        <m:t>= 0.0860+0.0632+  .    .  .  . .+0.0000 = 0.2337</m:t>
                      </m:r>
                    </m:oMath>
                  </m:oMathPara>
                </a14:m>
                <a:endParaRPr lang="en-IN" sz="2400" dirty="0">
                  <a:latin typeface="Times New Roman" panose="02020603050405020304" pitchFamily="18" charset="0"/>
                  <a:cs typeface="Times New Roman" panose="02020603050405020304" pitchFamily="18" charset="0"/>
                </a:endParaRPr>
              </a:p>
              <a:p>
                <a:pPr marL="0" indent="0" algn="just">
                  <a:buNone/>
                </a:pPr>
                <a:endParaRPr lang="en-GB" dirty="0">
                  <a:latin typeface="Times New Roman" panose="02020603050405020304" pitchFamily="18"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09600" y="1484453"/>
                <a:ext cx="8229600" cy="4114800"/>
              </a:xfrm>
              <a:blipFill rotWithShape="0">
                <a:blip r:embed="rId2"/>
                <a:stretch>
                  <a:fillRect l="-1852" t="-2074" r="-1852" b="-11556"/>
                </a:stretch>
              </a:blipFill>
            </p:spPr>
            <p:txBody>
              <a:bodyPr/>
              <a:lstStyle/>
              <a:p>
                <a:r>
                  <a:rPr lang="en-GB">
                    <a:noFill/>
                  </a:rPr>
                  <a:t> </a:t>
                </a:r>
              </a:p>
            </p:txBody>
          </p:sp>
        </mc:Fallback>
      </mc:AlternateContent>
      <p:sp>
        <p:nvSpPr>
          <p:cNvPr id="4" name="Date Placeholder 3">
            <a:extLst>
              <a:ext uri="{FF2B5EF4-FFF2-40B4-BE49-F238E27FC236}">
                <a16:creationId xmlns:a16="http://schemas.microsoft.com/office/drawing/2014/main" id="{594AC511-B423-49DE-BAA8-D16291292E1E}"/>
              </a:ext>
            </a:extLst>
          </p:cNvPr>
          <p:cNvSpPr>
            <a:spLocks noGrp="1"/>
          </p:cNvSpPr>
          <p:nvPr>
            <p:ph type="dt" sz="half" idx="10"/>
          </p:nvPr>
        </p:nvSpPr>
        <p:spPr/>
        <p:txBody>
          <a:bodyPr/>
          <a:lstStyle/>
          <a:p>
            <a:pPr>
              <a:defRPr/>
            </a:pPr>
            <a:fld id="{C5F5A8D5-D478-4472-812B-D7EAFFA1EAA4}" type="datetime5">
              <a:rPr lang="en-US" smtClean="0"/>
              <a:t>30-Dec-25</a:t>
            </a:fld>
            <a:endParaRPr lang="en-US"/>
          </a:p>
        </p:txBody>
      </p:sp>
      <p:sp>
        <p:nvSpPr>
          <p:cNvPr id="5" name="Footer Placeholder 4">
            <a:extLst>
              <a:ext uri="{FF2B5EF4-FFF2-40B4-BE49-F238E27FC236}">
                <a16:creationId xmlns:a16="http://schemas.microsoft.com/office/drawing/2014/main" id="{F4784388-2414-41D4-9468-3FF413500547}"/>
              </a:ext>
            </a:extLst>
          </p:cNvPr>
          <p:cNvSpPr>
            <a:spLocks noGrp="1"/>
          </p:cNvSpPr>
          <p:nvPr>
            <p:ph type="ftr" sz="quarter" idx="11"/>
          </p:nvPr>
        </p:nvSpPr>
        <p:spPr/>
        <p:txBody>
          <a:bodyPr/>
          <a:lstStyle/>
          <a:p>
            <a:pPr>
              <a:defRPr/>
            </a:pPr>
            <a:r>
              <a:rPr lang="en-US"/>
              <a:t>T. Mayooran</a:t>
            </a:r>
          </a:p>
        </p:txBody>
      </p:sp>
      <p:sp>
        <p:nvSpPr>
          <p:cNvPr id="6" name="Slide Number Placeholder 5">
            <a:extLst>
              <a:ext uri="{FF2B5EF4-FFF2-40B4-BE49-F238E27FC236}">
                <a16:creationId xmlns:a16="http://schemas.microsoft.com/office/drawing/2014/main" id="{B281A06B-E4DD-4949-986F-1D46C914CF69}"/>
              </a:ext>
            </a:extLst>
          </p:cNvPr>
          <p:cNvSpPr>
            <a:spLocks noGrp="1"/>
          </p:cNvSpPr>
          <p:nvPr>
            <p:ph type="sldNum" sz="quarter" idx="12"/>
          </p:nvPr>
        </p:nvSpPr>
        <p:spPr/>
        <p:txBody>
          <a:bodyPr/>
          <a:lstStyle/>
          <a:p>
            <a:fld id="{906F6DFE-AA00-4BFD-9D61-CA29BB78DE22}" type="slidenum">
              <a:rPr lang="en-US" altLang="en-US" smtClean="0"/>
              <a:pPr/>
              <a:t>58</a:t>
            </a:fld>
            <a:endParaRPr lang="en-US" altLang="en-US"/>
          </a:p>
        </p:txBody>
      </p:sp>
    </p:spTree>
    <p:extLst>
      <p:ext uri="{BB962C8B-B14F-4D97-AF65-F5344CB8AC3E}">
        <p14:creationId xmlns:p14="http://schemas.microsoft.com/office/powerpoint/2010/main" val="100954135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11528" y="1524000"/>
                <a:ext cx="8227671" cy="4114800"/>
              </a:xfrm>
            </p:spPr>
            <p:txBody>
              <a:bodyPr/>
              <a:lstStyle/>
              <a:p>
                <a:pPr marL="0" indent="0" algn="just">
                  <a:buNone/>
                </a:pPr>
                <a:r>
                  <a:rPr lang="en-IN" dirty="0">
                    <a:latin typeface="Times New Roman" panose="02020603050405020304" pitchFamily="18" charset="0"/>
                    <a:cs typeface="Times New Roman" panose="02020603050405020304" pitchFamily="18" charset="0"/>
                  </a:rPr>
                  <a:t>The same probability can be approximated using the normal distribution as </a:t>
                </a:r>
              </a:p>
              <a:p>
                <a:pPr marL="0" indent="0" algn="just">
                  <a:buNone/>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cs typeface="Times New Roman" panose="02020603050405020304" pitchFamily="18" charset="0"/>
                        </a:rPr>
                        <m:t>𝑃</m:t>
                      </m:r>
                      <m:d>
                        <m:dPr>
                          <m:ctrlPr>
                            <a:rPr lang="en-GB" b="0" i="1" smtClean="0">
                              <a:latin typeface="Cambria Math" panose="02040503050406030204" pitchFamily="18" charset="0"/>
                              <a:cs typeface="Times New Roman" panose="02020603050405020304" pitchFamily="18" charset="0"/>
                            </a:rPr>
                          </m:ctrlPr>
                        </m:dPr>
                        <m:e>
                          <m:r>
                            <a:rPr lang="en-GB" b="0" i="1" smtClean="0">
                              <a:latin typeface="Cambria Math" panose="02040503050406030204" pitchFamily="18" charset="0"/>
                              <a:cs typeface="Times New Roman" panose="02020603050405020304" pitchFamily="18" charset="0"/>
                            </a:rPr>
                            <m:t>𝑋</m:t>
                          </m:r>
                          <m:r>
                            <a:rPr lang="en-GB" b="0" i="1" smtClean="0">
                              <a:latin typeface="Cambria Math" panose="02040503050406030204" pitchFamily="18" charset="0"/>
                              <a:ea typeface="Cambria Math" panose="02040503050406030204" pitchFamily="18" charset="0"/>
                              <a:cs typeface="Times New Roman" panose="02020603050405020304" pitchFamily="18" charset="0"/>
                            </a:rPr>
                            <m:t>≥90</m:t>
                          </m:r>
                        </m:e>
                      </m:d>
                      <m:r>
                        <a:rPr lang="en-GB" b="0" i="1" smtClean="0">
                          <a:latin typeface="Cambria Math" panose="02040503050406030204" pitchFamily="18" charset="0"/>
                          <a:ea typeface="Cambria Math" panose="02040503050406030204" pitchFamily="18" charset="0"/>
                          <a:cs typeface="Times New Roman" panose="02020603050405020304" pitchFamily="18" charset="0"/>
                        </a:rPr>
                        <m:t>≅</m:t>
                      </m:r>
                      <m:r>
                        <a:rPr lang="en-GB" b="0" i="1" smtClean="0">
                          <a:latin typeface="Cambria Math" panose="02040503050406030204" pitchFamily="18" charset="0"/>
                          <a:ea typeface="Cambria Math" panose="02040503050406030204" pitchFamily="18" charset="0"/>
                          <a:cs typeface="Times New Roman" panose="02020603050405020304" pitchFamily="18" charset="0"/>
                        </a:rPr>
                        <m:t>𝑃</m:t>
                      </m:r>
                      <m:r>
                        <a:rPr lang="en-GB" b="0" i="1" smtClean="0">
                          <a:latin typeface="Cambria Math" panose="02040503050406030204" pitchFamily="18" charset="0"/>
                          <a:ea typeface="Cambria Math" panose="02040503050406030204" pitchFamily="18" charset="0"/>
                          <a:cs typeface="Times New Roman" panose="02020603050405020304" pitchFamily="18" charset="0"/>
                        </a:rPr>
                        <m:t>(</m:t>
                      </m:r>
                      <m:r>
                        <a:rPr lang="en-GB" b="0" i="1" smtClean="0">
                          <a:latin typeface="Cambria Math" panose="02040503050406030204" pitchFamily="18" charset="0"/>
                          <a:ea typeface="Cambria Math" panose="02040503050406030204" pitchFamily="18" charset="0"/>
                          <a:cs typeface="Times New Roman" panose="02020603050405020304" pitchFamily="18" charset="0"/>
                        </a:rPr>
                        <m:t>𝑋</m:t>
                      </m:r>
                      <m:r>
                        <a:rPr lang="en-GB" b="0" i="1" smtClean="0">
                          <a:latin typeface="Cambria Math" panose="02040503050406030204" pitchFamily="18" charset="0"/>
                          <a:ea typeface="Cambria Math" panose="02040503050406030204" pitchFamily="18" charset="0"/>
                          <a:cs typeface="Times New Roman" panose="02020603050405020304" pitchFamily="18" charset="0"/>
                        </a:rPr>
                        <m:t>&gt;89.5)</m:t>
                      </m:r>
                    </m:oMath>
                  </m:oMathPara>
                </a14:m>
                <a:endParaRPr lang="en-IN" dirty="0">
                  <a:latin typeface="Times New Roman" panose="02020603050405020304" pitchFamily="18" charset="0"/>
                  <a:cs typeface="Times New Roman" panose="02020603050405020304" pitchFamily="18" charset="0"/>
                </a:endParaRPr>
              </a:p>
              <a:p>
                <a:pPr marL="0" indent="0" algn="just">
                  <a:buNone/>
                </a:pPr>
                <a:r>
                  <a:rPr lang="en-IN" dirty="0">
                    <a:latin typeface="Times New Roman" panose="02020603050405020304" pitchFamily="18" charset="0"/>
                    <a:cs typeface="Times New Roman" panose="02020603050405020304" pitchFamily="18" charset="0"/>
                  </a:rPr>
                  <a:t>after considering the </a:t>
                </a:r>
                <a:r>
                  <a:rPr lang="en-IN" dirty="0">
                    <a:solidFill>
                      <a:srgbClr val="FF0000"/>
                    </a:solidFill>
                    <a:latin typeface="Times New Roman" panose="02020603050405020304" pitchFamily="18" charset="0"/>
                    <a:cs typeface="Times New Roman" panose="02020603050405020304" pitchFamily="18" charset="0"/>
                  </a:rPr>
                  <a:t>continuity correction </a:t>
                </a:r>
                <a:r>
                  <a:rPr lang="en-IN" dirty="0">
                    <a:latin typeface="Times New Roman" panose="02020603050405020304" pitchFamily="18" charset="0"/>
                    <a:cs typeface="Times New Roman" panose="02020603050405020304" pitchFamily="18" charset="0"/>
                  </a:rPr>
                  <a:t>(the variable as defined is discrete but when we are using normal table then we are using continuous scale of measurements, hence a correction is needed and known as the continuity correction) .</a:t>
                </a:r>
                <a:endParaRPr lang="en-GB" dirty="0">
                  <a:latin typeface="Times New Roman" panose="02020603050405020304" pitchFamily="18"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11528" y="1524000"/>
                <a:ext cx="8227671" cy="4114800"/>
              </a:xfrm>
              <a:blipFill rotWithShape="0">
                <a:blip r:embed="rId2"/>
                <a:stretch>
                  <a:fillRect l="-1852" t="-2074" r="-1926" b="-4148"/>
                </a:stretch>
              </a:blipFill>
            </p:spPr>
            <p:txBody>
              <a:bodyPr/>
              <a:lstStyle/>
              <a:p>
                <a:r>
                  <a:rPr lang="en-US">
                    <a:noFill/>
                  </a:rPr>
                  <a:t> </a:t>
                </a:r>
              </a:p>
            </p:txBody>
          </p:sp>
        </mc:Fallback>
      </mc:AlternateContent>
      <p:sp>
        <p:nvSpPr>
          <p:cNvPr id="2" name="Date Placeholder 1">
            <a:extLst>
              <a:ext uri="{FF2B5EF4-FFF2-40B4-BE49-F238E27FC236}">
                <a16:creationId xmlns:a16="http://schemas.microsoft.com/office/drawing/2014/main" id="{89508D52-9D3B-4FAD-89D8-4BF5F5299635}"/>
              </a:ext>
            </a:extLst>
          </p:cNvPr>
          <p:cNvSpPr>
            <a:spLocks noGrp="1"/>
          </p:cNvSpPr>
          <p:nvPr>
            <p:ph type="dt" sz="half" idx="10"/>
          </p:nvPr>
        </p:nvSpPr>
        <p:spPr/>
        <p:txBody>
          <a:bodyPr/>
          <a:lstStyle/>
          <a:p>
            <a:pPr>
              <a:defRPr/>
            </a:pPr>
            <a:fld id="{7113554F-571E-46C4-A91D-7F9E2F5C3B69}" type="datetime5">
              <a:rPr lang="en-US" smtClean="0"/>
              <a:t>30-Dec-25</a:t>
            </a:fld>
            <a:endParaRPr lang="en-US"/>
          </a:p>
        </p:txBody>
      </p:sp>
      <p:sp>
        <p:nvSpPr>
          <p:cNvPr id="4" name="Footer Placeholder 3">
            <a:extLst>
              <a:ext uri="{FF2B5EF4-FFF2-40B4-BE49-F238E27FC236}">
                <a16:creationId xmlns:a16="http://schemas.microsoft.com/office/drawing/2014/main" id="{556635CC-EFDF-4D66-96F8-7F6C708D55E9}"/>
              </a:ext>
            </a:extLst>
          </p:cNvPr>
          <p:cNvSpPr>
            <a:spLocks noGrp="1"/>
          </p:cNvSpPr>
          <p:nvPr>
            <p:ph type="ftr" sz="quarter" idx="11"/>
          </p:nvPr>
        </p:nvSpPr>
        <p:spPr/>
        <p:txBody>
          <a:bodyPr/>
          <a:lstStyle/>
          <a:p>
            <a:pPr>
              <a:defRPr/>
            </a:pPr>
            <a:r>
              <a:rPr lang="en-US"/>
              <a:t>T. Mayooran</a:t>
            </a:r>
          </a:p>
        </p:txBody>
      </p:sp>
      <p:sp>
        <p:nvSpPr>
          <p:cNvPr id="5" name="Slide Number Placeholder 4">
            <a:extLst>
              <a:ext uri="{FF2B5EF4-FFF2-40B4-BE49-F238E27FC236}">
                <a16:creationId xmlns:a16="http://schemas.microsoft.com/office/drawing/2014/main" id="{62BA8717-4A91-4823-BE25-7344400F6AA7}"/>
              </a:ext>
            </a:extLst>
          </p:cNvPr>
          <p:cNvSpPr>
            <a:spLocks noGrp="1"/>
          </p:cNvSpPr>
          <p:nvPr>
            <p:ph type="sldNum" sz="quarter" idx="12"/>
          </p:nvPr>
        </p:nvSpPr>
        <p:spPr/>
        <p:txBody>
          <a:bodyPr/>
          <a:lstStyle/>
          <a:p>
            <a:fld id="{906F6DFE-AA00-4BFD-9D61-CA29BB78DE22}" type="slidenum">
              <a:rPr lang="en-US" altLang="en-US" smtClean="0"/>
              <a:pPr/>
              <a:t>59</a:t>
            </a:fld>
            <a:endParaRPr lang="en-US" altLang="en-US"/>
          </a:p>
        </p:txBody>
      </p:sp>
    </p:spTree>
    <p:extLst>
      <p:ext uri="{BB962C8B-B14F-4D97-AF65-F5344CB8AC3E}">
        <p14:creationId xmlns:p14="http://schemas.microsoft.com/office/powerpoint/2010/main" val="37850649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160D6DB-037A-41B6-A93E-200E419D41AE}"/>
              </a:ext>
            </a:extLst>
          </p:cNvPr>
          <p:cNvSpPr>
            <a:spLocks noGrp="1"/>
          </p:cNvSpPr>
          <p:nvPr>
            <p:ph type="dt" sz="half" idx="10"/>
          </p:nvPr>
        </p:nvSpPr>
        <p:spPr/>
        <p:txBody>
          <a:bodyPr/>
          <a:lstStyle/>
          <a:p>
            <a:pPr>
              <a:defRPr/>
            </a:pPr>
            <a:fld id="{DFA04BF8-227D-497F-A735-411D505B4332}" type="datetime5">
              <a:rPr lang="en-US" smtClean="0"/>
              <a:t>30-Dec-25</a:t>
            </a:fld>
            <a:endParaRPr lang="en-US"/>
          </a:p>
        </p:txBody>
      </p:sp>
      <p:sp>
        <p:nvSpPr>
          <p:cNvPr id="5" name="Footer Placeholder 4">
            <a:extLst>
              <a:ext uri="{FF2B5EF4-FFF2-40B4-BE49-F238E27FC236}">
                <a16:creationId xmlns:a16="http://schemas.microsoft.com/office/drawing/2014/main" id="{53A46B4C-637D-4CD1-B962-CA25693BF734}"/>
              </a:ext>
            </a:extLst>
          </p:cNvPr>
          <p:cNvSpPr>
            <a:spLocks noGrp="1"/>
          </p:cNvSpPr>
          <p:nvPr>
            <p:ph type="ftr" sz="quarter" idx="11"/>
          </p:nvPr>
        </p:nvSpPr>
        <p:spPr/>
        <p:txBody>
          <a:bodyPr/>
          <a:lstStyle/>
          <a:p>
            <a:pPr>
              <a:defRPr/>
            </a:pPr>
            <a:r>
              <a:rPr lang="en-US"/>
              <a:t>T. Mayooran</a:t>
            </a:r>
          </a:p>
        </p:txBody>
      </p:sp>
      <p:sp>
        <p:nvSpPr>
          <p:cNvPr id="6" name="Slide Number Placeholder 5">
            <a:extLst>
              <a:ext uri="{FF2B5EF4-FFF2-40B4-BE49-F238E27FC236}">
                <a16:creationId xmlns:a16="http://schemas.microsoft.com/office/drawing/2014/main" id="{4FE7365C-B226-4EEB-946C-9D3B0869659A}"/>
              </a:ext>
            </a:extLst>
          </p:cNvPr>
          <p:cNvSpPr>
            <a:spLocks noGrp="1"/>
          </p:cNvSpPr>
          <p:nvPr>
            <p:ph type="sldNum" sz="quarter" idx="12"/>
          </p:nvPr>
        </p:nvSpPr>
        <p:spPr/>
        <p:txBody>
          <a:bodyPr/>
          <a:lstStyle/>
          <a:p>
            <a:fld id="{906F6DFE-AA00-4BFD-9D61-CA29BB78DE22}" type="slidenum">
              <a:rPr lang="en-US" altLang="en-US" smtClean="0"/>
              <a:pPr/>
              <a:t>6</a:t>
            </a:fld>
            <a:endParaRPr lang="en-US" altLang="en-US"/>
          </a:p>
        </p:txBody>
      </p:sp>
      <p:sp>
        <p:nvSpPr>
          <p:cNvPr id="7" name="Rectangle 3">
            <a:extLst>
              <a:ext uri="{FF2B5EF4-FFF2-40B4-BE49-F238E27FC236}">
                <a16:creationId xmlns:a16="http://schemas.microsoft.com/office/drawing/2014/main" id="{EF7630AA-D11F-4452-9F28-4BA32663CF43}"/>
              </a:ext>
            </a:extLst>
          </p:cNvPr>
          <p:cNvSpPr>
            <a:spLocks noChangeArrowheads="1"/>
          </p:cNvSpPr>
          <p:nvPr/>
        </p:nvSpPr>
        <p:spPr bwMode="auto">
          <a:xfrm>
            <a:off x="653414" y="1626362"/>
            <a:ext cx="8387080" cy="951543"/>
          </a:xfrm>
          <a:prstGeom prst="rect">
            <a:avLst/>
          </a:prstGeom>
          <a:noFill/>
          <a:ln w="12700">
            <a:noFill/>
            <a:miter lim="800000"/>
            <a:headEnd/>
            <a:tailEnd/>
          </a:ln>
        </p:spPr>
        <p:txBody>
          <a:bodyPr wrap="square" lIns="90488" tIns="44450" rIns="90488" bIns="44450">
            <a:spAutoFit/>
          </a:bodyPr>
          <a:lstStyle/>
          <a:p>
            <a:pPr algn="just" eaLnBrk="0" hangingPunct="0">
              <a:spcBef>
                <a:spcPct val="20000"/>
              </a:spcBef>
              <a:tabLst>
                <a:tab pos="8229600" algn="r"/>
              </a:tabLst>
            </a:pPr>
            <a:r>
              <a:rPr lang="en-US" sz="2800" dirty="0">
                <a:solidFill>
                  <a:schemeClr val="bg2">
                    <a:lumMod val="25000"/>
                  </a:schemeClr>
                </a:solidFill>
                <a:latin typeface="Times New Roman" panose="02020603050405020304" pitchFamily="18" charset="0"/>
                <a:cs typeface="Times New Roman" panose="02020603050405020304" pitchFamily="18" charset="0"/>
              </a:rPr>
              <a:t>Let X be the test mark from a mastery test  (as a percentage) for first year statistics students.</a:t>
            </a:r>
          </a:p>
        </p:txBody>
      </p:sp>
      <p:sp>
        <p:nvSpPr>
          <p:cNvPr id="8" name="Rectangle 30">
            <a:extLst>
              <a:ext uri="{FF2B5EF4-FFF2-40B4-BE49-F238E27FC236}">
                <a16:creationId xmlns:a16="http://schemas.microsoft.com/office/drawing/2014/main" id="{EC3B5949-374E-408D-AFB5-47D01A177E04}"/>
              </a:ext>
            </a:extLst>
          </p:cNvPr>
          <p:cNvSpPr>
            <a:spLocks noChangeArrowheads="1"/>
          </p:cNvSpPr>
          <p:nvPr/>
        </p:nvSpPr>
        <p:spPr bwMode="auto">
          <a:xfrm>
            <a:off x="653414" y="2640255"/>
            <a:ext cx="6068378" cy="520655"/>
          </a:xfrm>
          <a:prstGeom prst="rect">
            <a:avLst/>
          </a:prstGeom>
          <a:noFill/>
          <a:ln w="12700">
            <a:noFill/>
            <a:miter lim="800000"/>
            <a:headEnd/>
            <a:tailEnd/>
          </a:ln>
        </p:spPr>
        <p:txBody>
          <a:bodyPr wrap="square" lIns="90488" tIns="44450" rIns="90488" bIns="44450">
            <a:spAutoFit/>
          </a:bodyPr>
          <a:lstStyle/>
          <a:p>
            <a:pPr eaLnBrk="0" hangingPunct="0">
              <a:spcBef>
                <a:spcPct val="20000"/>
              </a:spcBef>
              <a:tabLst>
                <a:tab pos="8229600" algn="r"/>
              </a:tabLst>
            </a:pPr>
            <a:r>
              <a:rPr lang="en-US" sz="2800" b="1" dirty="0">
                <a:solidFill>
                  <a:schemeClr val="bg2">
                    <a:lumMod val="25000"/>
                  </a:schemeClr>
                </a:solidFill>
                <a:latin typeface="Times New Roman" panose="02020603050405020304" pitchFamily="18" charset="0"/>
                <a:cs typeface="Times New Roman" panose="02020603050405020304" pitchFamily="18" charset="0"/>
              </a:rPr>
              <a:t>Probability Distribution:</a:t>
            </a:r>
          </a:p>
        </p:txBody>
      </p:sp>
      <p:sp>
        <p:nvSpPr>
          <p:cNvPr id="9" name="TextBox 8">
            <a:extLst>
              <a:ext uri="{FF2B5EF4-FFF2-40B4-BE49-F238E27FC236}">
                <a16:creationId xmlns:a16="http://schemas.microsoft.com/office/drawing/2014/main" id="{C54A9DD8-E4A8-4B60-A273-6A34199D7DF8}"/>
              </a:ext>
            </a:extLst>
          </p:cNvPr>
          <p:cNvSpPr txBox="1"/>
          <p:nvPr/>
        </p:nvSpPr>
        <p:spPr>
          <a:xfrm>
            <a:off x="4356734" y="3223260"/>
            <a:ext cx="4787266" cy="1813317"/>
          </a:xfrm>
          <a:prstGeom prst="rect">
            <a:avLst/>
          </a:prstGeom>
          <a:noFill/>
          <a:ln w="12700">
            <a:noFill/>
            <a:miter lim="800000"/>
            <a:headEnd/>
            <a:tailEnd/>
          </a:ln>
        </p:spPr>
        <p:txBody>
          <a:bodyPr lIns="90488" tIns="44450" rIns="90488" bIns="44450">
            <a:spAutoFit/>
          </a:bodyPr>
          <a:lstStyle>
            <a:defPPr>
              <a:defRPr lang="en-AU"/>
            </a:defPPr>
            <a:lvl1pPr eaLnBrk="0" hangingPunct="0">
              <a:spcBef>
                <a:spcPct val="20000"/>
              </a:spcBef>
              <a:tabLst>
                <a:tab pos="8229600" algn="r"/>
              </a:tabLst>
              <a:defRPr sz="2800">
                <a:solidFill>
                  <a:schemeClr val="folHlink"/>
                </a:solidFill>
              </a:defRPr>
            </a:lvl1pPr>
          </a:lstStyle>
          <a:p>
            <a:pPr algn="just"/>
            <a:r>
              <a:rPr lang="en-NZ" sz="2000" b="1" dirty="0">
                <a:solidFill>
                  <a:schemeClr val="bg2">
                    <a:lumMod val="25000"/>
                  </a:schemeClr>
                </a:solidFill>
                <a:latin typeface="Times New Roman" panose="02020603050405020304" pitchFamily="18" charset="0"/>
                <a:cs typeface="Times New Roman" panose="02020603050405020304" pitchFamily="18" charset="0"/>
              </a:rPr>
              <a:t>Properties:</a:t>
            </a:r>
          </a:p>
          <a:p>
            <a:pPr marL="342900" indent="-342900" algn="just">
              <a:buFont typeface="Arial" panose="020B0604020202020204" pitchFamily="34" charset="0"/>
              <a:buChar char="•"/>
            </a:pPr>
            <a:r>
              <a:rPr lang="en-NZ" sz="2000" dirty="0">
                <a:solidFill>
                  <a:schemeClr val="bg2">
                    <a:lumMod val="25000"/>
                  </a:schemeClr>
                </a:solidFill>
                <a:latin typeface="Times New Roman" panose="02020603050405020304" pitchFamily="18" charset="0"/>
                <a:cs typeface="Times New Roman" panose="02020603050405020304" pitchFamily="18" charset="0"/>
              </a:rPr>
              <a:t>Area under the curve gives probability</a:t>
            </a:r>
          </a:p>
          <a:p>
            <a:pPr marL="342900" indent="-342900" algn="just">
              <a:buFont typeface="Arial" panose="020B0604020202020204" pitchFamily="34" charset="0"/>
              <a:buChar char="•"/>
            </a:pPr>
            <a:r>
              <a:rPr lang="en-NZ" sz="2000" dirty="0">
                <a:solidFill>
                  <a:schemeClr val="bg2">
                    <a:lumMod val="25000"/>
                  </a:schemeClr>
                </a:solidFill>
                <a:latin typeface="Times New Roman" panose="02020603050405020304" pitchFamily="18" charset="0"/>
                <a:cs typeface="Times New Roman" panose="02020603050405020304" pitchFamily="18" charset="0"/>
              </a:rPr>
              <a:t>Total area is 1</a:t>
            </a:r>
          </a:p>
          <a:p>
            <a:pPr marL="342900" indent="-342900" algn="just">
              <a:buFont typeface="Arial" panose="020B0604020202020204" pitchFamily="34" charset="0"/>
              <a:buChar char="•"/>
            </a:pPr>
            <a:r>
              <a:rPr lang="en-NZ" sz="2000" dirty="0">
                <a:solidFill>
                  <a:schemeClr val="bg2">
                    <a:lumMod val="25000"/>
                  </a:schemeClr>
                </a:solidFill>
                <a:latin typeface="Times New Roman" panose="02020603050405020304" pitchFamily="18" charset="0"/>
                <a:cs typeface="Times New Roman" panose="02020603050405020304" pitchFamily="18" charset="0"/>
              </a:rPr>
              <a:t>Parameters are the mean and </a:t>
            </a:r>
            <a:r>
              <a:rPr lang="en-NZ" sz="2000">
                <a:solidFill>
                  <a:schemeClr val="bg2">
                    <a:lumMod val="25000"/>
                  </a:schemeClr>
                </a:solidFill>
                <a:latin typeface="Times New Roman" panose="02020603050405020304" pitchFamily="18" charset="0"/>
                <a:cs typeface="Times New Roman" panose="02020603050405020304" pitchFamily="18" charset="0"/>
              </a:rPr>
              <a:t>standard deviation (normal distribution case)</a:t>
            </a:r>
            <a:endParaRPr lang="en-GB" sz="2000" dirty="0">
              <a:solidFill>
                <a:schemeClr val="bg2">
                  <a:lumMod val="25000"/>
                </a:schemeClr>
              </a:solidFill>
              <a:latin typeface="Times New Roman" panose="02020603050405020304" pitchFamily="18" charset="0"/>
              <a:cs typeface="Times New Roman" panose="02020603050405020304" pitchFamily="18" charset="0"/>
            </a:endParaRPr>
          </a:p>
        </p:txBody>
      </p:sp>
      <p:pic>
        <p:nvPicPr>
          <p:cNvPr id="10" name="Picture 3" descr="C:\Users\dleader\AppData\Local\Microsoft\Windows\Temporary Internet Files\Content.IE5\DK3BMDA1\TEST RETAKE[1].png">
            <a:extLst>
              <a:ext uri="{FF2B5EF4-FFF2-40B4-BE49-F238E27FC236}">
                <a16:creationId xmlns:a16="http://schemas.microsoft.com/office/drawing/2014/main" id="{2A946C4E-B807-42B8-987D-1E153ED26B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67600" y="28575"/>
            <a:ext cx="1480119" cy="171719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a:extLst>
              <a:ext uri="{FF2B5EF4-FFF2-40B4-BE49-F238E27FC236}">
                <a16:creationId xmlns:a16="http://schemas.microsoft.com/office/drawing/2014/main" id="{921B45E2-B4C8-4822-849E-F170AF9DDBB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55249" y="3116600"/>
            <a:ext cx="3092876" cy="290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Rectangle 2">
            <a:extLst>
              <a:ext uri="{FF2B5EF4-FFF2-40B4-BE49-F238E27FC236}">
                <a16:creationId xmlns:a16="http://schemas.microsoft.com/office/drawing/2014/main" id="{FDF31DAF-3117-4D4D-9A52-8DCC960C402A}"/>
              </a:ext>
            </a:extLst>
          </p:cNvPr>
          <p:cNvSpPr>
            <a:spLocks noGrp="1" noChangeArrowheads="1"/>
          </p:cNvSpPr>
          <p:nvPr>
            <p:ph type="title"/>
          </p:nvPr>
        </p:nvSpPr>
        <p:spPr>
          <a:xfrm>
            <a:off x="571500" y="838200"/>
            <a:ext cx="6896100" cy="762000"/>
          </a:xfrm>
        </p:spPr>
        <p:txBody>
          <a:bodyPr/>
          <a:lstStyle/>
          <a:p>
            <a:r>
              <a:rPr lang="en-US" sz="3500"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Continuous Probability Distributions</a:t>
            </a:r>
          </a:p>
        </p:txBody>
      </p:sp>
    </p:spTree>
    <p:extLst>
      <p:ext uri="{BB962C8B-B14F-4D97-AF65-F5344CB8AC3E}">
        <p14:creationId xmlns:p14="http://schemas.microsoft.com/office/powerpoint/2010/main" val="870563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09600" y="1524000"/>
                <a:ext cx="8229600" cy="4114800"/>
              </a:xfrm>
            </p:spPr>
            <p:txBody>
              <a:bodyPr/>
              <a:lstStyle/>
              <a:p>
                <a:pPr marL="0" indent="0">
                  <a:buNone/>
                </a:pPr>
                <a:r>
                  <a:rPr lang="en-IN" sz="2400" dirty="0">
                    <a:latin typeface="Times New Roman" panose="02020603050405020304" pitchFamily="18" charset="0"/>
                    <a:cs typeface="Times New Roman" panose="02020603050405020304" pitchFamily="18" charset="0"/>
                  </a:rPr>
                  <a:t>Here, follows approximate normal distribution with mean </a:t>
                </a:r>
                <a14:m>
                  <m:oMath xmlns:m="http://schemas.openxmlformats.org/officeDocument/2006/math">
                    <m:r>
                      <a:rPr lang="en-IN" sz="2400" i="1" smtClean="0">
                        <a:latin typeface="Cambria Math" panose="02040503050406030204" pitchFamily="18" charset="0"/>
                        <a:ea typeface="Cambria Math" panose="02040503050406030204" pitchFamily="18" charset="0"/>
                        <a:cs typeface="Times New Roman" panose="02020603050405020304" pitchFamily="18" charset="0"/>
                      </a:rPr>
                      <m:t>𝜇</m:t>
                    </m:r>
                    <m:r>
                      <a:rPr lang="en-GB" sz="2400" b="0" i="1" smtClean="0">
                        <a:latin typeface="Cambria Math" panose="02040503050406030204" pitchFamily="18" charset="0"/>
                        <a:ea typeface="Cambria Math" panose="02040503050406030204" pitchFamily="18" charset="0"/>
                        <a:cs typeface="Times New Roman" panose="02020603050405020304" pitchFamily="18" charset="0"/>
                      </a:rPr>
                      <m:t>=</m:t>
                    </m:r>
                    <m:r>
                      <a:rPr lang="en-GB" sz="2400" b="0" i="1" smtClean="0">
                        <a:latin typeface="Cambria Math" panose="02040503050406030204" pitchFamily="18" charset="0"/>
                        <a:ea typeface="Cambria Math" panose="02040503050406030204" pitchFamily="18" charset="0"/>
                        <a:cs typeface="Times New Roman" panose="02020603050405020304" pitchFamily="18" charset="0"/>
                      </a:rPr>
                      <m:t>𝑛𝑝</m:t>
                    </m:r>
                  </m:oMath>
                </a14:m>
                <a:r>
                  <a:rPr lang="en-IN" sz="2400" dirty="0">
                    <a:latin typeface="Times New Roman" panose="02020603050405020304" pitchFamily="18" charset="0"/>
                    <a:cs typeface="Times New Roman" panose="02020603050405020304" pitchFamily="18" charset="0"/>
                  </a:rPr>
                  <a:t> and standard deviation</a:t>
                </a:r>
                <a14:m>
                  <m:oMath xmlns:m="http://schemas.openxmlformats.org/officeDocument/2006/math">
                    <m:r>
                      <a:rPr lang="en-GB" sz="2400" b="0" i="0" smtClean="0">
                        <a:latin typeface="Cambria Math" panose="02040503050406030204" pitchFamily="18" charset="0"/>
                        <a:ea typeface="Cambria Math" panose="02040503050406030204" pitchFamily="18" charset="0"/>
                        <a:cs typeface="Times New Roman" panose="02020603050405020304" pitchFamily="18" charset="0"/>
                      </a:rPr>
                      <m:t> </m:t>
                    </m:r>
                    <m:r>
                      <a:rPr lang="en-IN" sz="2400" i="1" smtClean="0">
                        <a:latin typeface="Cambria Math" panose="02040503050406030204" pitchFamily="18" charset="0"/>
                        <a:ea typeface="Cambria Math" panose="02040503050406030204" pitchFamily="18" charset="0"/>
                        <a:cs typeface="Times New Roman" panose="02020603050405020304" pitchFamily="18" charset="0"/>
                      </a:rPr>
                      <m:t>𝜎</m:t>
                    </m:r>
                    <m:r>
                      <a:rPr lang="en-GB" sz="2400" b="0" i="1" smtClean="0">
                        <a:latin typeface="Cambria Math" panose="02040503050406030204" pitchFamily="18" charset="0"/>
                        <a:ea typeface="Cambria Math" panose="02040503050406030204" pitchFamily="18" charset="0"/>
                        <a:cs typeface="Times New Roman" panose="02020603050405020304" pitchFamily="18" charset="0"/>
                      </a:rPr>
                      <m:t>=</m:t>
                    </m:r>
                    <m:rad>
                      <m:radPr>
                        <m:degHide m:val="on"/>
                        <m:ctrlPr>
                          <a:rPr lang="en-GB" sz="2400" b="0" i="1" smtClean="0">
                            <a:latin typeface="Cambria Math" panose="02040503050406030204" pitchFamily="18" charset="0"/>
                            <a:ea typeface="Cambria Math" panose="02040503050406030204" pitchFamily="18" charset="0"/>
                            <a:cs typeface="Times New Roman" panose="02020603050405020304" pitchFamily="18" charset="0"/>
                          </a:rPr>
                        </m:ctrlPr>
                      </m:radPr>
                      <m:deg/>
                      <m:e>
                        <m:r>
                          <a:rPr lang="en-GB" sz="2400" b="0" i="1" smtClean="0">
                            <a:latin typeface="Cambria Math" panose="02040503050406030204" pitchFamily="18" charset="0"/>
                            <a:ea typeface="Cambria Math" panose="02040503050406030204" pitchFamily="18" charset="0"/>
                            <a:cs typeface="Times New Roman" panose="02020603050405020304" pitchFamily="18" charset="0"/>
                          </a:rPr>
                          <m:t>𝑛𝑝</m:t>
                        </m:r>
                        <m:d>
                          <m:dPr>
                            <m:ctrlPr>
                              <a:rPr lang="en-GB" sz="2400" b="0" i="1" smtClean="0">
                                <a:latin typeface="Cambria Math" panose="02040503050406030204" pitchFamily="18" charset="0"/>
                                <a:ea typeface="Cambria Math" panose="02040503050406030204" pitchFamily="18" charset="0"/>
                                <a:cs typeface="Times New Roman" panose="02020603050405020304" pitchFamily="18" charset="0"/>
                              </a:rPr>
                            </m:ctrlPr>
                          </m:dPr>
                          <m:e>
                            <m:r>
                              <a:rPr lang="en-GB" sz="2400" b="0" i="1" smtClean="0">
                                <a:latin typeface="Cambria Math" panose="02040503050406030204" pitchFamily="18" charset="0"/>
                                <a:ea typeface="Cambria Math" panose="02040503050406030204" pitchFamily="18" charset="0"/>
                                <a:cs typeface="Times New Roman" panose="02020603050405020304" pitchFamily="18" charset="0"/>
                              </a:rPr>
                              <m:t>1−</m:t>
                            </m:r>
                            <m:r>
                              <a:rPr lang="en-GB" sz="2400" b="0" i="1" smtClean="0">
                                <a:latin typeface="Cambria Math" panose="02040503050406030204" pitchFamily="18" charset="0"/>
                                <a:ea typeface="Cambria Math" panose="02040503050406030204" pitchFamily="18" charset="0"/>
                                <a:cs typeface="Times New Roman" panose="02020603050405020304" pitchFamily="18" charset="0"/>
                              </a:rPr>
                              <m:t>𝑝</m:t>
                            </m:r>
                          </m:e>
                        </m:d>
                      </m:e>
                    </m:rad>
                  </m:oMath>
                </a14:m>
                <a:endParaRPr lang="en-GB" sz="2400" dirty="0">
                  <a:latin typeface="Times New Roman" panose="02020603050405020304" pitchFamily="18" charset="0"/>
                  <a:cs typeface="Times New Roman" panose="02020603050405020304" pitchFamily="18" charset="0"/>
                </a:endParaRPr>
              </a:p>
              <a:p>
                <a:pPr marL="0" indent="0">
                  <a:buNone/>
                </a:pPr>
                <a:r>
                  <a:rPr lang="en-GB" sz="2400" dirty="0">
                    <a:latin typeface="Times New Roman" panose="02020603050405020304" pitchFamily="18" charset="0"/>
                    <a:cs typeface="Times New Roman" panose="02020603050405020304" pitchFamily="18" charset="0"/>
                  </a:rPr>
                  <a:t>Then, </a:t>
                </a:r>
                <a14:m>
                  <m:oMath xmlns:m="http://schemas.openxmlformats.org/officeDocument/2006/math">
                    <m:r>
                      <a:rPr lang="en-GB" sz="2400" b="0" i="1" smtClean="0">
                        <a:latin typeface="Cambria Math" panose="02040503050406030204" pitchFamily="18" charset="0"/>
                        <a:cs typeface="Times New Roman" panose="02020603050405020304" pitchFamily="18" charset="0"/>
                      </a:rPr>
                      <m:t>𝑃</m:t>
                    </m:r>
                    <m:d>
                      <m:dPr>
                        <m:ctrlPr>
                          <a:rPr lang="en-GB" sz="2400" b="0" i="1" smtClean="0">
                            <a:latin typeface="Cambria Math" panose="02040503050406030204" pitchFamily="18" charset="0"/>
                            <a:cs typeface="Times New Roman" panose="02020603050405020304" pitchFamily="18" charset="0"/>
                          </a:rPr>
                        </m:ctrlPr>
                      </m:dPr>
                      <m:e>
                        <m:r>
                          <a:rPr lang="en-GB" sz="2400" b="0" i="1" smtClean="0">
                            <a:latin typeface="Cambria Math" panose="02040503050406030204" pitchFamily="18" charset="0"/>
                            <a:cs typeface="Times New Roman" panose="02020603050405020304" pitchFamily="18" charset="0"/>
                          </a:rPr>
                          <m:t>𝑋</m:t>
                        </m:r>
                        <m:r>
                          <a:rPr lang="en-GB" sz="2400" b="0" i="1" smtClean="0">
                            <a:latin typeface="Cambria Math" panose="02040503050406030204" pitchFamily="18" charset="0"/>
                            <a:ea typeface="Cambria Math" panose="02040503050406030204" pitchFamily="18" charset="0"/>
                            <a:cs typeface="Times New Roman" panose="02020603050405020304" pitchFamily="18" charset="0"/>
                          </a:rPr>
                          <m:t>&gt;89.5</m:t>
                        </m:r>
                      </m:e>
                    </m:d>
                    <m:r>
                      <a:rPr lang="en-GB" sz="2400" b="0" i="1" smtClean="0">
                        <a:latin typeface="Cambria Math" panose="02040503050406030204" pitchFamily="18" charset="0"/>
                        <a:cs typeface="Times New Roman" panose="02020603050405020304" pitchFamily="18" charset="0"/>
                      </a:rPr>
                      <m:t>=</m:t>
                    </m:r>
                    <m:r>
                      <a:rPr lang="en-GB" sz="2400" b="0" i="1" smtClean="0">
                        <a:latin typeface="Cambria Math" panose="02040503050406030204" pitchFamily="18" charset="0"/>
                        <a:cs typeface="Times New Roman" panose="02020603050405020304" pitchFamily="18" charset="0"/>
                      </a:rPr>
                      <m:t>𝑃</m:t>
                    </m:r>
                    <m:d>
                      <m:dPr>
                        <m:ctrlPr>
                          <a:rPr lang="en-GB" sz="2400" b="0" i="1" smtClean="0">
                            <a:latin typeface="Cambria Math" panose="02040503050406030204" pitchFamily="18" charset="0"/>
                            <a:cs typeface="Times New Roman" panose="02020603050405020304" pitchFamily="18" charset="0"/>
                          </a:rPr>
                        </m:ctrlPr>
                      </m:dPr>
                      <m:e>
                        <m:f>
                          <m:fPr>
                            <m:ctrlPr>
                              <a:rPr lang="en-GB" sz="2400" b="0" i="1" smtClean="0">
                                <a:latin typeface="Cambria Math" panose="02040503050406030204" pitchFamily="18" charset="0"/>
                                <a:cs typeface="Times New Roman" panose="02020603050405020304" pitchFamily="18" charset="0"/>
                              </a:rPr>
                            </m:ctrlPr>
                          </m:fPr>
                          <m:num>
                            <m:r>
                              <a:rPr lang="en-GB" sz="2400" b="0" i="1" smtClean="0">
                                <a:latin typeface="Cambria Math" panose="02040503050406030204" pitchFamily="18" charset="0"/>
                                <a:cs typeface="Times New Roman" panose="02020603050405020304" pitchFamily="18" charset="0"/>
                              </a:rPr>
                              <m:t>𝑋</m:t>
                            </m:r>
                            <m:r>
                              <a:rPr lang="en-GB" sz="2400" b="0" i="1" smtClean="0">
                                <a:latin typeface="Cambria Math" panose="02040503050406030204" pitchFamily="18" charset="0"/>
                                <a:cs typeface="Times New Roman" panose="02020603050405020304" pitchFamily="18" charset="0"/>
                              </a:rPr>
                              <m:t>−100∗0.87</m:t>
                            </m:r>
                          </m:num>
                          <m:den>
                            <m:rad>
                              <m:radPr>
                                <m:degHide m:val="on"/>
                                <m:ctrlPr>
                                  <a:rPr lang="en-GB" sz="2400" b="0" i="1" smtClean="0">
                                    <a:latin typeface="Cambria Math" panose="02040503050406030204" pitchFamily="18" charset="0"/>
                                    <a:cs typeface="Times New Roman" panose="02020603050405020304" pitchFamily="18" charset="0"/>
                                  </a:rPr>
                                </m:ctrlPr>
                              </m:radPr>
                              <m:deg/>
                              <m:e>
                                <m:r>
                                  <a:rPr lang="en-GB" sz="2400" b="0" i="1" smtClean="0">
                                    <a:latin typeface="Cambria Math" panose="02040503050406030204" pitchFamily="18" charset="0"/>
                                    <a:cs typeface="Times New Roman" panose="02020603050405020304" pitchFamily="18" charset="0"/>
                                  </a:rPr>
                                  <m:t>100∗0.87∗0.13</m:t>
                                </m:r>
                              </m:e>
                            </m:rad>
                          </m:den>
                        </m:f>
                        <m:r>
                          <a:rPr lang="en-GB" sz="2400" b="0" i="1" smtClean="0">
                            <a:latin typeface="Cambria Math" panose="02040503050406030204" pitchFamily="18" charset="0"/>
                            <a:cs typeface="Times New Roman" panose="02020603050405020304" pitchFamily="18" charset="0"/>
                          </a:rPr>
                          <m:t> </m:t>
                        </m:r>
                        <m:r>
                          <a:rPr lang="en-GB" sz="2400" b="0" i="1" smtClean="0">
                            <a:latin typeface="Cambria Math" panose="02040503050406030204" pitchFamily="18" charset="0"/>
                            <a:ea typeface="Cambria Math" panose="02040503050406030204" pitchFamily="18" charset="0"/>
                            <a:cs typeface="Times New Roman" panose="02020603050405020304" pitchFamily="18" charset="0"/>
                          </a:rPr>
                          <m:t>&gt;</m:t>
                        </m:r>
                        <m:f>
                          <m:fPr>
                            <m:ctrlPr>
                              <a:rPr lang="en-GB" sz="2400" i="1">
                                <a:latin typeface="Cambria Math" panose="02040503050406030204" pitchFamily="18" charset="0"/>
                                <a:cs typeface="Times New Roman" panose="02020603050405020304" pitchFamily="18" charset="0"/>
                              </a:rPr>
                            </m:ctrlPr>
                          </m:fPr>
                          <m:num>
                            <m:r>
                              <a:rPr lang="en-GB" sz="2400" b="0" i="1" smtClean="0">
                                <a:latin typeface="Cambria Math" panose="02040503050406030204" pitchFamily="18" charset="0"/>
                                <a:cs typeface="Times New Roman" panose="02020603050405020304" pitchFamily="18" charset="0"/>
                              </a:rPr>
                              <m:t>89.5</m:t>
                            </m:r>
                            <m:r>
                              <a:rPr lang="en-GB" sz="2400" i="1">
                                <a:latin typeface="Cambria Math" panose="02040503050406030204" pitchFamily="18" charset="0"/>
                                <a:cs typeface="Times New Roman" panose="02020603050405020304" pitchFamily="18" charset="0"/>
                              </a:rPr>
                              <m:t>−100∗0.87</m:t>
                            </m:r>
                          </m:num>
                          <m:den>
                            <m:rad>
                              <m:radPr>
                                <m:degHide m:val="on"/>
                                <m:ctrlPr>
                                  <a:rPr lang="en-GB" sz="2400" i="1">
                                    <a:latin typeface="Cambria Math" panose="02040503050406030204" pitchFamily="18" charset="0"/>
                                    <a:cs typeface="Times New Roman" panose="02020603050405020304" pitchFamily="18" charset="0"/>
                                  </a:rPr>
                                </m:ctrlPr>
                              </m:radPr>
                              <m:deg/>
                              <m:e>
                                <m:r>
                                  <a:rPr lang="en-GB" sz="2400" i="1">
                                    <a:latin typeface="Cambria Math" panose="02040503050406030204" pitchFamily="18" charset="0"/>
                                    <a:cs typeface="Times New Roman" panose="02020603050405020304" pitchFamily="18" charset="0"/>
                                  </a:rPr>
                                  <m:t>100∗0.87∗0.13</m:t>
                                </m:r>
                              </m:e>
                            </m:rad>
                          </m:den>
                        </m:f>
                      </m:e>
                    </m:d>
                  </m:oMath>
                </a14:m>
                <a:endParaRPr lang="en-GB" sz="2400" b="0" i="1" dirty="0">
                  <a:latin typeface="Cambria Math" panose="02040503050406030204" pitchFamily="18" charset="0"/>
                  <a:cs typeface="Times New Roman" panose="02020603050405020304" pitchFamily="18" charset="0"/>
                </a:endParaRPr>
              </a:p>
              <a:p>
                <a:pPr marL="0" indent="0">
                  <a:buNone/>
                </a:pPr>
                <a14:m>
                  <m:oMathPara xmlns:m="http://schemas.openxmlformats.org/officeDocument/2006/math">
                    <m:oMathParaPr>
                      <m:jc m:val="left"/>
                    </m:oMathParaPr>
                    <m:oMath xmlns:m="http://schemas.openxmlformats.org/officeDocument/2006/math">
                      <m:r>
                        <a:rPr lang="en-GB" sz="2400" b="0" i="1" smtClean="0">
                          <a:latin typeface="Cambria Math" panose="02040503050406030204" pitchFamily="18" charset="0"/>
                          <a:ea typeface="Cambria Math" panose="02040503050406030204" pitchFamily="18" charset="0"/>
                          <a:cs typeface="Times New Roman" panose="02020603050405020304" pitchFamily="18" charset="0"/>
                        </a:rPr>
                        <m:t>≅</m:t>
                      </m:r>
                      <m:r>
                        <a:rPr lang="en-GB" sz="2400" b="0" i="1" smtClean="0">
                          <a:latin typeface="Cambria Math" panose="02040503050406030204" pitchFamily="18" charset="0"/>
                          <a:ea typeface="Cambria Math" panose="02040503050406030204" pitchFamily="18" charset="0"/>
                          <a:cs typeface="Times New Roman" panose="02020603050405020304" pitchFamily="18" charset="0"/>
                        </a:rPr>
                        <m:t>𝑃</m:t>
                      </m:r>
                      <m:d>
                        <m:dPr>
                          <m:ctrlPr>
                            <a:rPr lang="en-GB" sz="2400" b="0" i="1" smtClean="0">
                              <a:latin typeface="Cambria Math" panose="02040503050406030204" pitchFamily="18" charset="0"/>
                              <a:ea typeface="Cambria Math" panose="02040503050406030204" pitchFamily="18" charset="0"/>
                              <a:cs typeface="Times New Roman" panose="02020603050405020304" pitchFamily="18" charset="0"/>
                            </a:rPr>
                          </m:ctrlPr>
                        </m:dPr>
                        <m:e>
                          <m:r>
                            <a:rPr lang="en-GB" sz="2400" b="0" i="1" smtClean="0">
                              <a:latin typeface="Cambria Math" panose="02040503050406030204" pitchFamily="18" charset="0"/>
                              <a:ea typeface="Cambria Math" panose="02040503050406030204" pitchFamily="18" charset="0"/>
                              <a:cs typeface="Times New Roman" panose="02020603050405020304" pitchFamily="18" charset="0"/>
                            </a:rPr>
                            <m:t>𝑍</m:t>
                          </m:r>
                          <m:r>
                            <a:rPr lang="en-GB" sz="2400" b="0" i="1" smtClean="0">
                              <a:latin typeface="Cambria Math" panose="02040503050406030204" pitchFamily="18" charset="0"/>
                              <a:ea typeface="Cambria Math" panose="02040503050406030204" pitchFamily="18" charset="0"/>
                              <a:cs typeface="Times New Roman" panose="02020603050405020304" pitchFamily="18" charset="0"/>
                            </a:rPr>
                            <m:t>&gt;0.74</m:t>
                          </m:r>
                        </m:e>
                      </m:d>
                      <m:r>
                        <a:rPr lang="en-GB" sz="2400" b="0" i="1" smtClean="0">
                          <a:latin typeface="Cambria Math" panose="02040503050406030204" pitchFamily="18" charset="0"/>
                          <a:ea typeface="Cambria Math" panose="02040503050406030204" pitchFamily="18" charset="0"/>
                          <a:cs typeface="Times New Roman" panose="02020603050405020304" pitchFamily="18" charset="0"/>
                        </a:rPr>
                        <m:t>=1−</m:t>
                      </m:r>
                      <m:r>
                        <a:rPr lang="en-GB" sz="2400" b="0" i="1" smtClean="0">
                          <a:latin typeface="Cambria Math" panose="02040503050406030204" pitchFamily="18" charset="0"/>
                          <a:ea typeface="Cambria Math" panose="02040503050406030204" pitchFamily="18" charset="0"/>
                          <a:cs typeface="Times New Roman" panose="02020603050405020304" pitchFamily="18" charset="0"/>
                        </a:rPr>
                        <m:t>𝑃</m:t>
                      </m:r>
                      <m:d>
                        <m:dPr>
                          <m:ctrlPr>
                            <a:rPr lang="en-GB" sz="2400" b="0" i="1" smtClean="0">
                              <a:latin typeface="Cambria Math" panose="02040503050406030204" pitchFamily="18" charset="0"/>
                              <a:ea typeface="Cambria Math" panose="02040503050406030204" pitchFamily="18" charset="0"/>
                              <a:cs typeface="Times New Roman" panose="02020603050405020304" pitchFamily="18" charset="0"/>
                            </a:rPr>
                          </m:ctrlPr>
                        </m:dPr>
                        <m:e>
                          <m:r>
                            <a:rPr lang="en-GB" sz="2400" b="0" i="1" smtClean="0">
                              <a:latin typeface="Cambria Math" panose="02040503050406030204" pitchFamily="18" charset="0"/>
                              <a:ea typeface="Cambria Math" panose="02040503050406030204" pitchFamily="18" charset="0"/>
                              <a:cs typeface="Times New Roman" panose="02020603050405020304" pitchFamily="18" charset="0"/>
                            </a:rPr>
                            <m:t>𝑍</m:t>
                          </m:r>
                          <m:r>
                            <a:rPr lang="en-GB" sz="2400" b="0" i="1" smtClean="0">
                              <a:latin typeface="Cambria Math" panose="02040503050406030204" pitchFamily="18" charset="0"/>
                              <a:ea typeface="Cambria Math" panose="02040503050406030204" pitchFamily="18" charset="0"/>
                              <a:cs typeface="Times New Roman" panose="02020603050405020304" pitchFamily="18" charset="0"/>
                            </a:rPr>
                            <m:t>≤0.74</m:t>
                          </m:r>
                        </m:e>
                      </m:d>
                    </m:oMath>
                  </m:oMathPara>
                </a14:m>
                <a:endParaRPr lang="en-GB" sz="2400" b="0" i="1" dirty="0">
                  <a:latin typeface="Cambria Math" panose="02040503050406030204" pitchFamily="18" charset="0"/>
                  <a:ea typeface="Cambria Math" panose="02040503050406030204" pitchFamily="18" charset="0"/>
                  <a:cs typeface="Times New Roman" panose="02020603050405020304" pitchFamily="18" charset="0"/>
                </a:endParaRPr>
              </a:p>
              <a:p>
                <a:pPr marL="0" indent="0">
                  <a:buNone/>
                </a:pPr>
                <a14:m>
                  <m:oMathPara xmlns:m="http://schemas.openxmlformats.org/officeDocument/2006/math">
                    <m:oMathParaPr>
                      <m:jc m:val="left"/>
                    </m:oMathParaPr>
                    <m:oMath xmlns:m="http://schemas.openxmlformats.org/officeDocument/2006/math">
                      <m:r>
                        <a:rPr lang="en-GB" sz="2400" b="0" i="1" smtClean="0">
                          <a:latin typeface="Cambria Math" panose="02040503050406030204" pitchFamily="18" charset="0"/>
                          <a:ea typeface="Cambria Math" panose="02040503050406030204" pitchFamily="18" charset="0"/>
                          <a:cs typeface="Times New Roman" panose="02020603050405020304" pitchFamily="18" charset="0"/>
                        </a:rPr>
                        <m:t>=1−0.7704=0.2296</m:t>
                      </m:r>
                    </m:oMath>
                  </m:oMathPara>
                </a14:m>
                <a:endParaRPr lang="en-GB" sz="2400" dirty="0">
                  <a:latin typeface="Times New Roman" panose="02020603050405020304" pitchFamily="18" charset="0"/>
                  <a:cs typeface="Times New Roman" panose="02020603050405020304" pitchFamily="18" charset="0"/>
                </a:endParaRPr>
              </a:p>
              <a:p>
                <a:pPr marL="0" indent="0" algn="just">
                  <a:buNone/>
                </a:pPr>
                <a:r>
                  <a:rPr lang="en-IN" sz="2400" dirty="0">
                    <a:latin typeface="Times New Roman" panose="02020603050405020304" pitchFamily="18" charset="0"/>
                    <a:cs typeface="Times New Roman" panose="02020603050405020304" pitchFamily="18" charset="0"/>
                  </a:rPr>
                  <a:t>is close to the exact value 0.2337. The normal approximation to the binomial probabilities are suggested when </a:t>
                </a:r>
                <a14:m>
                  <m:oMath xmlns:m="http://schemas.openxmlformats.org/officeDocument/2006/math">
                    <m:r>
                      <a:rPr lang="en-GB" sz="2400" i="1">
                        <a:latin typeface="Cambria Math" panose="02040503050406030204" pitchFamily="18" charset="0"/>
                        <a:ea typeface="Cambria Math" panose="02040503050406030204" pitchFamily="18" charset="0"/>
                        <a:cs typeface="Times New Roman" panose="02020603050405020304" pitchFamily="18" charset="0"/>
                      </a:rPr>
                      <m:t>𝑛𝑝</m:t>
                    </m:r>
                    <m:r>
                      <a:rPr lang="en-GB" sz="2400" i="1" smtClean="0">
                        <a:latin typeface="Cambria Math" panose="02040503050406030204" pitchFamily="18" charset="0"/>
                        <a:ea typeface="Cambria Math" panose="02040503050406030204" pitchFamily="18" charset="0"/>
                        <a:cs typeface="Times New Roman" panose="02020603050405020304" pitchFamily="18" charset="0"/>
                      </a:rPr>
                      <m:t>≥</m:t>
                    </m:r>
                    <m:r>
                      <a:rPr lang="en-GB" sz="2400" b="0" i="1" smtClean="0">
                        <a:latin typeface="Cambria Math" panose="02040503050406030204" pitchFamily="18" charset="0"/>
                        <a:ea typeface="Cambria Math" panose="02040503050406030204" pitchFamily="18" charset="0"/>
                        <a:cs typeface="Times New Roman" panose="02020603050405020304" pitchFamily="18" charset="0"/>
                      </a:rPr>
                      <m:t>5</m:t>
                    </m:r>
                  </m:oMath>
                </a14:m>
                <a:r>
                  <a:rPr lang="en-GB" sz="2400" dirty="0">
                    <a:latin typeface="Times New Roman" panose="02020603050405020304" pitchFamily="18" charset="0"/>
                    <a:cs typeface="Times New Roman" panose="02020603050405020304" pitchFamily="18" charset="0"/>
                  </a:rPr>
                  <a:t> and </a:t>
                </a:r>
                <a14:m>
                  <m:oMath xmlns:m="http://schemas.openxmlformats.org/officeDocument/2006/math">
                    <m:r>
                      <a:rPr lang="en-GB" sz="2400" i="1">
                        <a:latin typeface="Cambria Math" panose="02040503050406030204" pitchFamily="18" charset="0"/>
                        <a:ea typeface="Cambria Math" panose="02040503050406030204" pitchFamily="18" charset="0"/>
                        <a:cs typeface="Times New Roman" panose="02020603050405020304" pitchFamily="18" charset="0"/>
                      </a:rPr>
                      <m:t>𝑛</m:t>
                    </m:r>
                    <m:d>
                      <m:dPr>
                        <m:ctrlPr>
                          <a:rPr lang="en-GB" sz="2400" b="0" i="1" smtClean="0">
                            <a:latin typeface="Cambria Math" panose="02040503050406030204" pitchFamily="18" charset="0"/>
                            <a:ea typeface="Cambria Math" panose="02040503050406030204" pitchFamily="18" charset="0"/>
                            <a:cs typeface="Times New Roman" panose="02020603050405020304" pitchFamily="18" charset="0"/>
                          </a:rPr>
                        </m:ctrlPr>
                      </m:dPr>
                      <m:e>
                        <m:r>
                          <a:rPr lang="en-GB" sz="2400" b="0" i="1" smtClean="0">
                            <a:latin typeface="Cambria Math" panose="02040503050406030204" pitchFamily="18" charset="0"/>
                            <a:ea typeface="Cambria Math" panose="02040503050406030204" pitchFamily="18" charset="0"/>
                            <a:cs typeface="Times New Roman" panose="02020603050405020304" pitchFamily="18" charset="0"/>
                          </a:rPr>
                          <m:t>1−</m:t>
                        </m:r>
                        <m:r>
                          <a:rPr lang="en-GB" sz="2400" i="1">
                            <a:latin typeface="Cambria Math" panose="02040503050406030204" pitchFamily="18" charset="0"/>
                            <a:ea typeface="Cambria Math" panose="02040503050406030204" pitchFamily="18" charset="0"/>
                            <a:cs typeface="Times New Roman" panose="02020603050405020304" pitchFamily="18" charset="0"/>
                          </a:rPr>
                          <m:t>𝑝</m:t>
                        </m:r>
                      </m:e>
                    </m:d>
                    <m:r>
                      <a:rPr lang="en-GB" sz="2400" b="0" i="1" smtClean="0">
                        <a:latin typeface="Cambria Math" panose="02040503050406030204" pitchFamily="18" charset="0"/>
                        <a:ea typeface="Cambria Math" panose="02040503050406030204" pitchFamily="18" charset="0"/>
                        <a:cs typeface="Times New Roman" panose="02020603050405020304" pitchFamily="18" charset="0"/>
                      </a:rPr>
                      <m:t>≥5.</m:t>
                    </m:r>
                  </m:oMath>
                </a14:m>
                <a:endParaRPr lang="en-GB" sz="2400" dirty="0">
                  <a:latin typeface="Times New Roman" panose="02020603050405020304" pitchFamily="18"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09600" y="1524000"/>
                <a:ext cx="8229600" cy="4114800"/>
              </a:xfrm>
              <a:blipFill rotWithShape="0">
                <a:blip r:embed="rId2"/>
                <a:stretch>
                  <a:fillRect l="-1111" t="-1185" r="-1111"/>
                </a:stretch>
              </a:blipFill>
            </p:spPr>
            <p:txBody>
              <a:bodyPr/>
              <a:lstStyle/>
              <a:p>
                <a:r>
                  <a:rPr lang="en-GB">
                    <a:noFill/>
                  </a:rPr>
                  <a:t> </a:t>
                </a:r>
              </a:p>
            </p:txBody>
          </p:sp>
        </mc:Fallback>
      </mc:AlternateContent>
      <p:sp>
        <p:nvSpPr>
          <p:cNvPr id="2" name="Date Placeholder 1">
            <a:extLst>
              <a:ext uri="{FF2B5EF4-FFF2-40B4-BE49-F238E27FC236}">
                <a16:creationId xmlns:a16="http://schemas.microsoft.com/office/drawing/2014/main" id="{38B170E5-136B-4019-A9BB-068690F908CC}"/>
              </a:ext>
            </a:extLst>
          </p:cNvPr>
          <p:cNvSpPr>
            <a:spLocks noGrp="1"/>
          </p:cNvSpPr>
          <p:nvPr>
            <p:ph type="dt" sz="half" idx="10"/>
          </p:nvPr>
        </p:nvSpPr>
        <p:spPr/>
        <p:txBody>
          <a:bodyPr/>
          <a:lstStyle/>
          <a:p>
            <a:pPr>
              <a:defRPr/>
            </a:pPr>
            <a:fld id="{D6C87374-BE5B-43A5-8894-1541927F1145}" type="datetime5">
              <a:rPr lang="en-US" smtClean="0"/>
              <a:t>30-Dec-25</a:t>
            </a:fld>
            <a:endParaRPr lang="en-US" dirty="0"/>
          </a:p>
        </p:txBody>
      </p:sp>
      <p:sp>
        <p:nvSpPr>
          <p:cNvPr id="4" name="Footer Placeholder 3">
            <a:extLst>
              <a:ext uri="{FF2B5EF4-FFF2-40B4-BE49-F238E27FC236}">
                <a16:creationId xmlns:a16="http://schemas.microsoft.com/office/drawing/2014/main" id="{0BBBE657-3C83-4E2D-80C1-7490D0B3AD1C}"/>
              </a:ext>
            </a:extLst>
          </p:cNvPr>
          <p:cNvSpPr>
            <a:spLocks noGrp="1"/>
          </p:cNvSpPr>
          <p:nvPr>
            <p:ph type="ftr" sz="quarter" idx="11"/>
          </p:nvPr>
        </p:nvSpPr>
        <p:spPr/>
        <p:txBody>
          <a:bodyPr/>
          <a:lstStyle/>
          <a:p>
            <a:pPr>
              <a:defRPr/>
            </a:pPr>
            <a:r>
              <a:rPr lang="en-US"/>
              <a:t>T. Mayooran</a:t>
            </a:r>
            <a:endParaRPr lang="en-US" dirty="0"/>
          </a:p>
        </p:txBody>
      </p:sp>
      <p:sp>
        <p:nvSpPr>
          <p:cNvPr id="5" name="Slide Number Placeholder 4">
            <a:extLst>
              <a:ext uri="{FF2B5EF4-FFF2-40B4-BE49-F238E27FC236}">
                <a16:creationId xmlns:a16="http://schemas.microsoft.com/office/drawing/2014/main" id="{279CDC63-7A6D-4C17-9EF3-EEA645392D2B}"/>
              </a:ext>
            </a:extLst>
          </p:cNvPr>
          <p:cNvSpPr>
            <a:spLocks noGrp="1"/>
          </p:cNvSpPr>
          <p:nvPr>
            <p:ph type="sldNum" sz="quarter" idx="12"/>
          </p:nvPr>
        </p:nvSpPr>
        <p:spPr/>
        <p:txBody>
          <a:bodyPr/>
          <a:lstStyle/>
          <a:p>
            <a:fld id="{906F6DFE-AA00-4BFD-9D61-CA29BB78DE22}" type="slidenum">
              <a:rPr lang="en-US" altLang="en-US" smtClean="0"/>
              <a:pPr/>
              <a:t>60</a:t>
            </a:fld>
            <a:endParaRPr lang="en-US" altLang="en-US"/>
          </a:p>
        </p:txBody>
      </p:sp>
    </p:spTree>
    <p:extLst>
      <p:ext uri="{BB962C8B-B14F-4D97-AF65-F5344CB8AC3E}">
        <p14:creationId xmlns:p14="http://schemas.microsoft.com/office/powerpoint/2010/main" val="128394098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Normal Quantile Plot (QQ Plot)</a:t>
            </a:r>
          </a:p>
        </p:txBody>
      </p:sp>
      <p:sp>
        <p:nvSpPr>
          <p:cNvPr id="3" name="Content Placeholder 2"/>
          <p:cNvSpPr>
            <a:spLocks noGrp="1"/>
          </p:cNvSpPr>
          <p:nvPr>
            <p:ph idx="1"/>
          </p:nvPr>
        </p:nvSpPr>
        <p:spPr>
          <a:xfrm>
            <a:off x="609600" y="1524000"/>
            <a:ext cx="8229600" cy="4495800"/>
          </a:xfrm>
        </p:spPr>
        <p:txBody>
          <a:bodyPr/>
          <a:lstStyle/>
          <a:p>
            <a:pPr algn="just">
              <a:buClr>
                <a:srgbClr val="002060"/>
              </a:buClr>
              <a:buFont typeface="Wingdings" panose="05000000000000000000" pitchFamily="2" charset="2"/>
              <a:buChar char="§"/>
            </a:pPr>
            <a:r>
              <a:rPr lang="en-GB" sz="2800" dirty="0">
                <a:latin typeface="Times New Roman" panose="02020603050405020304" pitchFamily="18" charset="0"/>
                <a:cs typeface="Times New Roman" panose="02020603050405020304" pitchFamily="18" charset="0"/>
              </a:rPr>
              <a:t>Used to check weather your Data is normal.</a:t>
            </a:r>
          </a:p>
          <a:p>
            <a:pPr algn="just">
              <a:buClr>
                <a:srgbClr val="002060"/>
              </a:buClr>
              <a:buFont typeface="Wingdings" panose="05000000000000000000" pitchFamily="2" charset="2"/>
              <a:buChar char="§"/>
            </a:pPr>
            <a:r>
              <a:rPr lang="en-GB" sz="2800" dirty="0">
                <a:latin typeface="Times New Roman" panose="02020603050405020304" pitchFamily="18" charset="0"/>
                <a:cs typeface="Times New Roman" panose="02020603050405020304" pitchFamily="18" charset="0"/>
              </a:rPr>
              <a:t>We can make a QQ plot by using any statistical software (R, SAS, MINITAB, SPSS, MSEXCEL, etc) </a:t>
            </a:r>
          </a:p>
          <a:p>
            <a:pPr algn="just">
              <a:buClr>
                <a:srgbClr val="002060"/>
              </a:buClr>
              <a:buFont typeface="Wingdings" panose="05000000000000000000" pitchFamily="2" charset="2"/>
              <a:buChar char="§"/>
            </a:pPr>
            <a:r>
              <a:rPr lang="en-GB" sz="2800" dirty="0">
                <a:latin typeface="Times New Roman" panose="02020603050405020304" pitchFamily="18" charset="0"/>
                <a:cs typeface="Times New Roman" panose="02020603050405020304" pitchFamily="18" charset="0"/>
              </a:rPr>
              <a:t>If the data distribution is close to normal, the plotted points will lie close to a sloped straight line on the QQ plot.</a:t>
            </a:r>
            <a:r>
              <a:rPr lang="en-IN" sz="2800" dirty="0">
                <a:latin typeface="Times New Roman" panose="02020603050405020304" pitchFamily="18" charset="0"/>
                <a:cs typeface="Times New Roman" panose="02020603050405020304" pitchFamily="18" charset="0"/>
              </a:rPr>
              <a:t> </a:t>
            </a:r>
            <a:r>
              <a:rPr lang="en-IN" sz="2800" dirty="0">
                <a:solidFill>
                  <a:srgbClr val="FF0000"/>
                </a:solidFill>
                <a:latin typeface="Times New Roman" panose="02020603050405020304" pitchFamily="18" charset="0"/>
                <a:cs typeface="Times New Roman" panose="02020603050405020304" pitchFamily="18" charset="0"/>
              </a:rPr>
              <a:t>(The normal plot is approximately a straight line, so we conclude that the original dataset is close to normally distributed.)</a:t>
            </a:r>
            <a:endParaRPr lang="en-GB" sz="2800" dirty="0">
              <a:solidFill>
                <a:srgbClr val="FF0000"/>
              </a:solidFill>
              <a:latin typeface="Times New Roman" panose="02020603050405020304" pitchFamily="18" charset="0"/>
              <a:cs typeface="Times New Roman" panose="02020603050405020304" pitchFamily="18" charset="0"/>
            </a:endParaRPr>
          </a:p>
          <a:p>
            <a:pPr algn="just">
              <a:buClr>
                <a:srgbClr val="002060"/>
              </a:buClr>
              <a:buFont typeface="Wingdings" panose="05000000000000000000" pitchFamily="2" charset="2"/>
              <a:buChar char="§"/>
            </a:pPr>
            <a:endParaRPr lang="en-GB" sz="2800" dirty="0">
              <a:latin typeface="Times New Roman" panose="02020603050405020304" pitchFamily="18" charset="0"/>
              <a:cs typeface="Times New Roman" panose="02020603050405020304" pitchFamily="18" charset="0"/>
            </a:endParaRPr>
          </a:p>
        </p:txBody>
      </p:sp>
      <p:sp>
        <p:nvSpPr>
          <p:cNvPr id="4" name="Date Placeholder 3">
            <a:extLst>
              <a:ext uri="{FF2B5EF4-FFF2-40B4-BE49-F238E27FC236}">
                <a16:creationId xmlns:a16="http://schemas.microsoft.com/office/drawing/2014/main" id="{D040A063-C170-40C0-9FE9-D93E5A81296C}"/>
              </a:ext>
            </a:extLst>
          </p:cNvPr>
          <p:cNvSpPr>
            <a:spLocks noGrp="1"/>
          </p:cNvSpPr>
          <p:nvPr>
            <p:ph type="dt" sz="half" idx="10"/>
          </p:nvPr>
        </p:nvSpPr>
        <p:spPr/>
        <p:txBody>
          <a:bodyPr/>
          <a:lstStyle/>
          <a:p>
            <a:pPr>
              <a:defRPr/>
            </a:pPr>
            <a:fld id="{41061796-4DB4-4854-9316-6637EF905AFF}" type="datetime5">
              <a:rPr lang="en-US" smtClean="0"/>
              <a:t>30-Dec-25</a:t>
            </a:fld>
            <a:endParaRPr lang="en-US"/>
          </a:p>
        </p:txBody>
      </p:sp>
      <p:sp>
        <p:nvSpPr>
          <p:cNvPr id="5" name="Footer Placeholder 4">
            <a:extLst>
              <a:ext uri="{FF2B5EF4-FFF2-40B4-BE49-F238E27FC236}">
                <a16:creationId xmlns:a16="http://schemas.microsoft.com/office/drawing/2014/main" id="{012F86CC-FDD2-445F-A5C8-D8BC136960CF}"/>
              </a:ext>
            </a:extLst>
          </p:cNvPr>
          <p:cNvSpPr>
            <a:spLocks noGrp="1"/>
          </p:cNvSpPr>
          <p:nvPr>
            <p:ph type="ftr" sz="quarter" idx="11"/>
          </p:nvPr>
        </p:nvSpPr>
        <p:spPr/>
        <p:txBody>
          <a:bodyPr/>
          <a:lstStyle/>
          <a:p>
            <a:pPr>
              <a:defRPr/>
            </a:pPr>
            <a:r>
              <a:rPr lang="en-US"/>
              <a:t>T. Mayooran</a:t>
            </a:r>
          </a:p>
        </p:txBody>
      </p:sp>
      <p:sp>
        <p:nvSpPr>
          <p:cNvPr id="6" name="Slide Number Placeholder 5">
            <a:extLst>
              <a:ext uri="{FF2B5EF4-FFF2-40B4-BE49-F238E27FC236}">
                <a16:creationId xmlns:a16="http://schemas.microsoft.com/office/drawing/2014/main" id="{142A5499-E41E-49DD-937D-836973124FAD}"/>
              </a:ext>
            </a:extLst>
          </p:cNvPr>
          <p:cNvSpPr>
            <a:spLocks noGrp="1"/>
          </p:cNvSpPr>
          <p:nvPr>
            <p:ph type="sldNum" sz="quarter" idx="12"/>
          </p:nvPr>
        </p:nvSpPr>
        <p:spPr/>
        <p:txBody>
          <a:bodyPr/>
          <a:lstStyle/>
          <a:p>
            <a:fld id="{906F6DFE-AA00-4BFD-9D61-CA29BB78DE22}" type="slidenum">
              <a:rPr lang="en-US" altLang="en-US" smtClean="0"/>
              <a:pPr/>
              <a:t>61</a:t>
            </a:fld>
            <a:endParaRPr lang="en-US" altLang="en-US"/>
          </a:p>
        </p:txBody>
      </p:sp>
    </p:spTree>
    <p:extLst>
      <p:ext uri="{BB962C8B-B14F-4D97-AF65-F5344CB8AC3E}">
        <p14:creationId xmlns:p14="http://schemas.microsoft.com/office/powerpoint/2010/main" val="428614327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685800" y="304800"/>
            <a:ext cx="7620000" cy="6096001"/>
          </a:xfrm>
          <a:prstGeom prst="rect">
            <a:avLst/>
          </a:prstGeom>
        </p:spPr>
      </p:pic>
      <p:sp>
        <p:nvSpPr>
          <p:cNvPr id="2" name="Date Placeholder 1">
            <a:extLst>
              <a:ext uri="{FF2B5EF4-FFF2-40B4-BE49-F238E27FC236}">
                <a16:creationId xmlns:a16="http://schemas.microsoft.com/office/drawing/2014/main" id="{279EF7C5-5F6A-4F40-ADD1-4AC7110EFBE7}"/>
              </a:ext>
            </a:extLst>
          </p:cNvPr>
          <p:cNvSpPr>
            <a:spLocks noGrp="1"/>
          </p:cNvSpPr>
          <p:nvPr>
            <p:ph type="dt" sz="half" idx="10"/>
          </p:nvPr>
        </p:nvSpPr>
        <p:spPr/>
        <p:txBody>
          <a:bodyPr/>
          <a:lstStyle/>
          <a:p>
            <a:pPr>
              <a:defRPr/>
            </a:pPr>
            <a:fld id="{2E16BDE9-BD2F-4ED3-B2FD-B7AD7A1C2C5E}" type="datetime5">
              <a:rPr lang="en-US" smtClean="0"/>
              <a:t>30-Dec-25</a:t>
            </a:fld>
            <a:endParaRPr lang="en-US"/>
          </a:p>
        </p:txBody>
      </p:sp>
      <p:sp>
        <p:nvSpPr>
          <p:cNvPr id="3" name="Footer Placeholder 2">
            <a:extLst>
              <a:ext uri="{FF2B5EF4-FFF2-40B4-BE49-F238E27FC236}">
                <a16:creationId xmlns:a16="http://schemas.microsoft.com/office/drawing/2014/main" id="{060B1AFB-8D3D-4812-8881-F87A669C791A}"/>
              </a:ext>
            </a:extLst>
          </p:cNvPr>
          <p:cNvSpPr>
            <a:spLocks noGrp="1"/>
          </p:cNvSpPr>
          <p:nvPr>
            <p:ph type="ftr" sz="quarter" idx="11"/>
          </p:nvPr>
        </p:nvSpPr>
        <p:spPr/>
        <p:txBody>
          <a:bodyPr/>
          <a:lstStyle/>
          <a:p>
            <a:pPr>
              <a:defRPr/>
            </a:pPr>
            <a:r>
              <a:rPr lang="en-US"/>
              <a:t>T. Mayooran</a:t>
            </a:r>
          </a:p>
        </p:txBody>
      </p:sp>
      <p:sp>
        <p:nvSpPr>
          <p:cNvPr id="5" name="Slide Number Placeholder 4">
            <a:extLst>
              <a:ext uri="{FF2B5EF4-FFF2-40B4-BE49-F238E27FC236}">
                <a16:creationId xmlns:a16="http://schemas.microsoft.com/office/drawing/2014/main" id="{38385EAA-2802-4EE5-92F1-492A61F17CF9}"/>
              </a:ext>
            </a:extLst>
          </p:cNvPr>
          <p:cNvSpPr>
            <a:spLocks noGrp="1"/>
          </p:cNvSpPr>
          <p:nvPr>
            <p:ph type="sldNum" sz="quarter" idx="12"/>
          </p:nvPr>
        </p:nvSpPr>
        <p:spPr/>
        <p:txBody>
          <a:bodyPr/>
          <a:lstStyle/>
          <a:p>
            <a:fld id="{906F6DFE-AA00-4BFD-9D61-CA29BB78DE22}" type="slidenum">
              <a:rPr lang="en-US" altLang="en-US" smtClean="0"/>
              <a:pPr/>
              <a:t>62</a:t>
            </a:fld>
            <a:endParaRPr lang="en-US" altLang="en-US"/>
          </a:p>
        </p:txBody>
      </p:sp>
    </p:spTree>
    <p:extLst>
      <p:ext uri="{BB962C8B-B14F-4D97-AF65-F5344CB8AC3E}">
        <p14:creationId xmlns:p14="http://schemas.microsoft.com/office/powerpoint/2010/main" val="233611971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990600" y="456693"/>
            <a:ext cx="6934200" cy="5944613"/>
          </a:xfrm>
          <a:prstGeom prst="rect">
            <a:avLst/>
          </a:prstGeom>
        </p:spPr>
      </p:pic>
      <p:sp>
        <p:nvSpPr>
          <p:cNvPr id="3" name="Date Placeholder 2">
            <a:extLst>
              <a:ext uri="{FF2B5EF4-FFF2-40B4-BE49-F238E27FC236}">
                <a16:creationId xmlns:a16="http://schemas.microsoft.com/office/drawing/2014/main" id="{9E7F0481-FE03-47C6-962E-12A39CF2A1CF}"/>
              </a:ext>
            </a:extLst>
          </p:cNvPr>
          <p:cNvSpPr>
            <a:spLocks noGrp="1"/>
          </p:cNvSpPr>
          <p:nvPr>
            <p:ph type="dt" sz="half" idx="10"/>
          </p:nvPr>
        </p:nvSpPr>
        <p:spPr/>
        <p:txBody>
          <a:bodyPr/>
          <a:lstStyle/>
          <a:p>
            <a:pPr>
              <a:defRPr/>
            </a:pPr>
            <a:fld id="{1B650A6A-339C-4F4C-8B81-C0D53BBA1FA5}" type="datetime5">
              <a:rPr lang="en-US" smtClean="0"/>
              <a:t>30-Dec-25</a:t>
            </a:fld>
            <a:endParaRPr lang="en-US"/>
          </a:p>
        </p:txBody>
      </p:sp>
      <p:sp>
        <p:nvSpPr>
          <p:cNvPr id="6" name="Footer Placeholder 5">
            <a:extLst>
              <a:ext uri="{FF2B5EF4-FFF2-40B4-BE49-F238E27FC236}">
                <a16:creationId xmlns:a16="http://schemas.microsoft.com/office/drawing/2014/main" id="{F1CDD0CE-E8AB-426E-BABD-20C3876350DA}"/>
              </a:ext>
            </a:extLst>
          </p:cNvPr>
          <p:cNvSpPr>
            <a:spLocks noGrp="1"/>
          </p:cNvSpPr>
          <p:nvPr>
            <p:ph type="ftr" sz="quarter" idx="11"/>
          </p:nvPr>
        </p:nvSpPr>
        <p:spPr/>
        <p:txBody>
          <a:bodyPr/>
          <a:lstStyle/>
          <a:p>
            <a:pPr>
              <a:defRPr/>
            </a:pPr>
            <a:r>
              <a:rPr lang="en-US"/>
              <a:t>T. Mayooran</a:t>
            </a:r>
          </a:p>
        </p:txBody>
      </p:sp>
      <p:sp>
        <p:nvSpPr>
          <p:cNvPr id="7" name="Slide Number Placeholder 6">
            <a:extLst>
              <a:ext uri="{FF2B5EF4-FFF2-40B4-BE49-F238E27FC236}">
                <a16:creationId xmlns:a16="http://schemas.microsoft.com/office/drawing/2014/main" id="{805B4E44-6170-4FF0-897B-57DB97E54714}"/>
              </a:ext>
            </a:extLst>
          </p:cNvPr>
          <p:cNvSpPr>
            <a:spLocks noGrp="1"/>
          </p:cNvSpPr>
          <p:nvPr>
            <p:ph type="sldNum" sz="quarter" idx="12"/>
          </p:nvPr>
        </p:nvSpPr>
        <p:spPr/>
        <p:txBody>
          <a:bodyPr/>
          <a:lstStyle/>
          <a:p>
            <a:fld id="{906F6DFE-AA00-4BFD-9D61-CA29BB78DE22}" type="slidenum">
              <a:rPr lang="en-US" altLang="en-US" smtClean="0"/>
              <a:pPr/>
              <a:t>63</a:t>
            </a:fld>
            <a:endParaRPr lang="en-US" altLang="en-US"/>
          </a:p>
        </p:txBody>
      </p:sp>
    </p:spTree>
    <p:extLst>
      <p:ext uri="{BB962C8B-B14F-4D97-AF65-F5344CB8AC3E}">
        <p14:creationId xmlns:p14="http://schemas.microsoft.com/office/powerpoint/2010/main" val="221348359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95B80E3-F4E8-4F14-939B-1B9A31CD2813}"/>
              </a:ext>
            </a:extLst>
          </p:cNvPr>
          <p:cNvSpPr>
            <a:spLocks noGrp="1"/>
          </p:cNvSpPr>
          <p:nvPr>
            <p:ph type="dt" sz="half" idx="10"/>
          </p:nvPr>
        </p:nvSpPr>
        <p:spPr/>
        <p:txBody>
          <a:bodyPr/>
          <a:lstStyle/>
          <a:p>
            <a:pPr>
              <a:defRPr/>
            </a:pPr>
            <a:fld id="{9E8E48E4-8536-45AA-8995-D2BF9E1FF8FC}" type="datetime5">
              <a:rPr lang="en-US" smtClean="0"/>
              <a:t>30-Dec-25</a:t>
            </a:fld>
            <a:endParaRPr lang="en-US"/>
          </a:p>
        </p:txBody>
      </p:sp>
      <p:sp>
        <p:nvSpPr>
          <p:cNvPr id="3" name="Footer Placeholder 2">
            <a:extLst>
              <a:ext uri="{FF2B5EF4-FFF2-40B4-BE49-F238E27FC236}">
                <a16:creationId xmlns:a16="http://schemas.microsoft.com/office/drawing/2014/main" id="{522B1A3B-8000-4DB6-BF93-65C1B35D2FBF}"/>
              </a:ext>
            </a:extLst>
          </p:cNvPr>
          <p:cNvSpPr>
            <a:spLocks noGrp="1"/>
          </p:cNvSpPr>
          <p:nvPr>
            <p:ph type="ftr" sz="quarter" idx="11"/>
          </p:nvPr>
        </p:nvSpPr>
        <p:spPr/>
        <p:txBody>
          <a:bodyPr/>
          <a:lstStyle/>
          <a:p>
            <a:pPr>
              <a:defRPr/>
            </a:pPr>
            <a:r>
              <a:rPr lang="en-US"/>
              <a:t>T. Mayooran</a:t>
            </a:r>
          </a:p>
        </p:txBody>
      </p:sp>
      <p:sp>
        <p:nvSpPr>
          <p:cNvPr id="4" name="Slide Number Placeholder 3">
            <a:extLst>
              <a:ext uri="{FF2B5EF4-FFF2-40B4-BE49-F238E27FC236}">
                <a16:creationId xmlns:a16="http://schemas.microsoft.com/office/drawing/2014/main" id="{56C82189-3959-49DD-A174-782393847946}"/>
              </a:ext>
            </a:extLst>
          </p:cNvPr>
          <p:cNvSpPr>
            <a:spLocks noGrp="1"/>
          </p:cNvSpPr>
          <p:nvPr>
            <p:ph type="sldNum" sz="quarter" idx="12"/>
          </p:nvPr>
        </p:nvSpPr>
        <p:spPr/>
        <p:txBody>
          <a:bodyPr/>
          <a:lstStyle/>
          <a:p>
            <a:fld id="{906F6DFE-AA00-4BFD-9D61-CA29BB78DE22}" type="slidenum">
              <a:rPr lang="en-US" altLang="en-US" smtClean="0"/>
              <a:pPr/>
              <a:t>64</a:t>
            </a:fld>
            <a:endParaRPr lang="en-US" altLang="en-US"/>
          </a:p>
        </p:txBody>
      </p:sp>
      <p:sp>
        <p:nvSpPr>
          <p:cNvPr id="7" name="Title 1">
            <a:extLst>
              <a:ext uri="{FF2B5EF4-FFF2-40B4-BE49-F238E27FC236}">
                <a16:creationId xmlns:a16="http://schemas.microsoft.com/office/drawing/2014/main" id="{9FD48952-C73D-4285-A180-FCF13D8F0C47}"/>
              </a:ext>
            </a:extLst>
          </p:cNvPr>
          <p:cNvSpPr>
            <a:spLocks noGrp="1"/>
          </p:cNvSpPr>
          <p:nvPr>
            <p:ph type="title"/>
          </p:nvPr>
        </p:nvSpPr>
        <p:spPr>
          <a:xfrm>
            <a:off x="838200" y="2743200"/>
            <a:ext cx="7772400" cy="1143000"/>
          </a:xfrm>
        </p:spPr>
        <p:txBody>
          <a:bodyPr/>
          <a:lstStyle/>
          <a:p>
            <a:pPr algn="ctr"/>
            <a:r>
              <a:rPr lang="en-GB" sz="3600"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Introduce Chi-square and F distributions</a:t>
            </a:r>
            <a:br>
              <a:rPr lang="en-GB" sz="3600"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GB" sz="3600" dirty="0">
                <a:solidFill>
                  <a:schemeClr val="bg2">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(Children of the Normal)</a:t>
            </a:r>
          </a:p>
        </p:txBody>
      </p:sp>
    </p:spTree>
    <p:extLst>
      <p:ext uri="{BB962C8B-B14F-4D97-AF65-F5344CB8AC3E}">
        <p14:creationId xmlns:p14="http://schemas.microsoft.com/office/powerpoint/2010/main" val="142873272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a:extLst>
              <a:ext uri="{FF2B5EF4-FFF2-40B4-BE49-F238E27FC236}">
                <a16:creationId xmlns:a16="http://schemas.microsoft.com/office/drawing/2014/main" id="{33779E20-E915-45DC-8807-F4A8AEAE716E}"/>
              </a:ext>
            </a:extLst>
          </p:cNvPr>
          <p:cNvSpPr>
            <a:spLocks noGrp="1"/>
          </p:cNvSpPr>
          <p:nvPr>
            <p:ph type="title"/>
          </p:nvPr>
        </p:nvSpPr>
        <p:spPr/>
        <p:txBody>
          <a:bodyPr/>
          <a:lstStyle/>
          <a:p>
            <a:r>
              <a:rPr lang="en-US" altLang="en-US"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Questions</a:t>
            </a:r>
            <a:endParaRPr lang="en-US" altLang="en-US" dirty="0"/>
          </a:p>
        </p:txBody>
      </p:sp>
      <p:sp>
        <p:nvSpPr>
          <p:cNvPr id="15363" name="Content Placeholder 2">
            <a:extLst>
              <a:ext uri="{FF2B5EF4-FFF2-40B4-BE49-F238E27FC236}">
                <a16:creationId xmlns:a16="http://schemas.microsoft.com/office/drawing/2014/main" id="{06086775-4759-4829-BFCF-28E78927BB84}"/>
              </a:ext>
            </a:extLst>
          </p:cNvPr>
          <p:cNvSpPr>
            <a:spLocks noGrp="1"/>
          </p:cNvSpPr>
          <p:nvPr>
            <p:ph idx="1"/>
          </p:nvPr>
        </p:nvSpPr>
        <p:spPr/>
        <p:txBody>
          <a:bodyPr/>
          <a:lstStyle/>
          <a:p>
            <a:pPr algn="just">
              <a:buFont typeface="Wingdings" panose="05000000000000000000" pitchFamily="2" charset="2"/>
              <a:buChar char="Ø"/>
            </a:pPr>
            <a:r>
              <a:rPr lang="en-US" altLang="en-US" dirty="0">
                <a:latin typeface="Times New Roman" panose="02020603050405020304" pitchFamily="18" charset="0"/>
                <a:cs typeface="Times New Roman" panose="02020603050405020304" pitchFamily="18" charset="0"/>
              </a:rPr>
              <a:t>What is the chi-square distribution?  How is it related to the Normal?</a:t>
            </a:r>
          </a:p>
          <a:p>
            <a:pPr algn="just">
              <a:buFont typeface="Wingdings" panose="05000000000000000000" pitchFamily="2" charset="2"/>
              <a:buChar char="Ø"/>
            </a:pPr>
            <a:endParaRPr lang="en-US" altLang="en-US"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Ø"/>
            </a:pPr>
            <a:r>
              <a:rPr lang="en-US" altLang="en-US" dirty="0">
                <a:latin typeface="Times New Roman" panose="02020603050405020304" pitchFamily="18" charset="0"/>
                <a:cs typeface="Times New Roman" panose="02020603050405020304" pitchFamily="18" charset="0"/>
              </a:rPr>
              <a:t>How is the chi-square distribution related to the sampling distribution of the variance?</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3" name="Rectangle 2">
            <a:extLst>
              <a:ext uri="{FF2B5EF4-FFF2-40B4-BE49-F238E27FC236}">
                <a16:creationId xmlns:a16="http://schemas.microsoft.com/office/drawing/2014/main" id="{D28BED01-C7FF-4F61-8C47-A7781A3CD9AD}"/>
              </a:ext>
            </a:extLst>
          </p:cNvPr>
          <p:cNvSpPr>
            <a:spLocks noGrp="1" noChangeArrowheads="1"/>
          </p:cNvSpPr>
          <p:nvPr>
            <p:ph type="title"/>
          </p:nvPr>
        </p:nvSpPr>
        <p:spPr/>
        <p:txBody>
          <a:bodyPr/>
          <a:lstStyle/>
          <a:p>
            <a:r>
              <a:rPr lang="en-US" altLang="en-US"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Chi-</a:t>
            </a:r>
            <a:r>
              <a:rPr lang="en-US" altLang="en-US" dirty="0" err="1">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squ</a:t>
            </a:r>
            <a:r>
              <a:rPr lang="en-GB"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a:t>
            </a:r>
            <a:r>
              <a:rPr lang="en-US" altLang="en-US"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re Distribution</a:t>
            </a:r>
          </a:p>
        </p:txBody>
      </p:sp>
      <p:graphicFrame>
        <p:nvGraphicFramePr>
          <p:cNvPr id="2050" name="Object 3">
            <a:extLst>
              <a:ext uri="{FF2B5EF4-FFF2-40B4-BE49-F238E27FC236}">
                <a16:creationId xmlns:a16="http://schemas.microsoft.com/office/drawing/2014/main" id="{34D83F15-8F4C-448A-B130-FFB308A6DCE8}"/>
              </a:ext>
            </a:extLst>
          </p:cNvPr>
          <p:cNvGraphicFramePr>
            <a:graphicFrameLocks noChangeAspect="1"/>
          </p:cNvGraphicFramePr>
          <p:nvPr/>
        </p:nvGraphicFramePr>
        <p:xfrm>
          <a:off x="2552700" y="1295400"/>
          <a:ext cx="2743200" cy="690563"/>
        </p:xfrm>
        <a:graphic>
          <a:graphicData uri="http://schemas.openxmlformats.org/presentationml/2006/ole">
            <mc:AlternateContent xmlns:mc="http://schemas.openxmlformats.org/markup-compatibility/2006">
              <mc:Choice xmlns:v="urn:schemas-microsoft-com:vml" Requires="v">
                <p:oleObj name="Equation" r:id="rId3" imgW="1612800" imgH="406080" progId="Equation.3">
                  <p:embed/>
                </p:oleObj>
              </mc:Choice>
              <mc:Fallback>
                <p:oleObj name="Equation" r:id="rId3" imgW="1612800" imgH="406080" progId="Equation.3">
                  <p:embed/>
                  <p:pic>
                    <p:nvPicPr>
                      <p:cNvPr id="2050" name="Object 3">
                        <a:extLst>
                          <a:ext uri="{FF2B5EF4-FFF2-40B4-BE49-F238E27FC236}">
                            <a16:creationId xmlns:a16="http://schemas.microsoft.com/office/drawing/2014/main" id="{34D83F15-8F4C-448A-B130-FFB308A6DCE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52700" y="1295400"/>
                        <a:ext cx="2743200" cy="6905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51" name="Object 4">
            <a:extLst>
              <a:ext uri="{FF2B5EF4-FFF2-40B4-BE49-F238E27FC236}">
                <a16:creationId xmlns:a16="http://schemas.microsoft.com/office/drawing/2014/main" id="{E245B522-CB13-489B-B8F0-3D588156C819}"/>
              </a:ext>
            </a:extLst>
          </p:cNvPr>
          <p:cNvGraphicFramePr>
            <a:graphicFrameLocks noChangeAspect="1"/>
          </p:cNvGraphicFramePr>
          <p:nvPr/>
        </p:nvGraphicFramePr>
        <p:xfrm>
          <a:off x="2025650" y="2133600"/>
          <a:ext cx="1535113" cy="712788"/>
        </p:xfrm>
        <a:graphic>
          <a:graphicData uri="http://schemas.openxmlformats.org/presentationml/2006/ole">
            <mc:AlternateContent xmlns:mc="http://schemas.openxmlformats.org/markup-compatibility/2006">
              <mc:Choice xmlns:v="urn:schemas-microsoft-com:vml" Requires="v">
                <p:oleObj name="Equation" r:id="rId5" imgW="901440" imgH="419040" progId="Equation.3">
                  <p:embed/>
                </p:oleObj>
              </mc:Choice>
              <mc:Fallback>
                <p:oleObj name="Equation" r:id="rId5" imgW="901440" imgH="419040" progId="Equation.3">
                  <p:embed/>
                  <p:pic>
                    <p:nvPicPr>
                      <p:cNvPr id="2051" name="Object 4">
                        <a:extLst>
                          <a:ext uri="{FF2B5EF4-FFF2-40B4-BE49-F238E27FC236}">
                            <a16:creationId xmlns:a16="http://schemas.microsoft.com/office/drawing/2014/main" id="{E245B522-CB13-489B-B8F0-3D588156C81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25650" y="2133600"/>
                        <a:ext cx="1535113" cy="7127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054" name="Text Box 5">
            <a:extLst>
              <a:ext uri="{FF2B5EF4-FFF2-40B4-BE49-F238E27FC236}">
                <a16:creationId xmlns:a16="http://schemas.microsoft.com/office/drawing/2014/main" id="{C3484395-A655-4CA4-90D4-913686DE090F}"/>
              </a:ext>
            </a:extLst>
          </p:cNvPr>
          <p:cNvSpPr txBox="1">
            <a:spLocks noChangeArrowheads="1"/>
          </p:cNvSpPr>
          <p:nvPr/>
        </p:nvSpPr>
        <p:spPr bwMode="auto">
          <a:xfrm>
            <a:off x="6156325" y="1336675"/>
            <a:ext cx="10382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a:t>z score</a:t>
            </a:r>
          </a:p>
        </p:txBody>
      </p:sp>
      <p:sp>
        <p:nvSpPr>
          <p:cNvPr id="2055" name="Text Box 6">
            <a:extLst>
              <a:ext uri="{FF2B5EF4-FFF2-40B4-BE49-F238E27FC236}">
                <a16:creationId xmlns:a16="http://schemas.microsoft.com/office/drawing/2014/main" id="{1B26EC6F-F72E-4E8A-876E-C4653C38BE43}"/>
              </a:ext>
            </a:extLst>
          </p:cNvPr>
          <p:cNvSpPr txBox="1">
            <a:spLocks noChangeArrowheads="1"/>
          </p:cNvSpPr>
          <p:nvPr/>
        </p:nvSpPr>
        <p:spPr bwMode="auto">
          <a:xfrm>
            <a:off x="3962400" y="2286000"/>
            <a:ext cx="2133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a:t>z score squared</a:t>
            </a:r>
          </a:p>
        </p:txBody>
      </p:sp>
      <p:graphicFrame>
        <p:nvGraphicFramePr>
          <p:cNvPr id="2052" name="Object 7">
            <a:extLst>
              <a:ext uri="{FF2B5EF4-FFF2-40B4-BE49-F238E27FC236}">
                <a16:creationId xmlns:a16="http://schemas.microsoft.com/office/drawing/2014/main" id="{2592E33F-199C-4123-B690-103FC7066FDF}"/>
              </a:ext>
            </a:extLst>
          </p:cNvPr>
          <p:cNvGraphicFramePr>
            <a:graphicFrameLocks noChangeAspect="1"/>
          </p:cNvGraphicFramePr>
          <p:nvPr/>
        </p:nvGraphicFramePr>
        <p:xfrm>
          <a:off x="2057400" y="3048000"/>
          <a:ext cx="1406525" cy="654050"/>
        </p:xfrm>
        <a:graphic>
          <a:graphicData uri="http://schemas.openxmlformats.org/presentationml/2006/ole">
            <mc:AlternateContent xmlns:mc="http://schemas.openxmlformats.org/markup-compatibility/2006">
              <mc:Choice xmlns:v="urn:schemas-microsoft-com:vml" Requires="v">
                <p:oleObj name="Equation" r:id="rId7" imgW="545760" imgH="253800" progId="Equation.3">
                  <p:embed/>
                </p:oleObj>
              </mc:Choice>
              <mc:Fallback>
                <p:oleObj name="Equation" r:id="rId7" imgW="545760" imgH="253800" progId="Equation.3">
                  <p:embed/>
                  <p:pic>
                    <p:nvPicPr>
                      <p:cNvPr id="2052" name="Object 7">
                        <a:extLst>
                          <a:ext uri="{FF2B5EF4-FFF2-40B4-BE49-F238E27FC236}">
                            <a16:creationId xmlns:a16="http://schemas.microsoft.com/office/drawing/2014/main" id="{2592E33F-199C-4123-B690-103FC7066FD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057400" y="3048000"/>
                        <a:ext cx="1406525" cy="654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056" name="Text Box 8">
            <a:extLst>
              <a:ext uri="{FF2B5EF4-FFF2-40B4-BE49-F238E27FC236}">
                <a16:creationId xmlns:a16="http://schemas.microsoft.com/office/drawing/2014/main" id="{594530C6-18C1-4467-9595-175386E557D1}"/>
              </a:ext>
            </a:extLst>
          </p:cNvPr>
          <p:cNvSpPr txBox="1">
            <a:spLocks noChangeArrowheads="1"/>
          </p:cNvSpPr>
          <p:nvPr/>
        </p:nvSpPr>
        <p:spPr bwMode="auto">
          <a:xfrm>
            <a:off x="3565525" y="3089275"/>
            <a:ext cx="19431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a:t>Make it Greek</a:t>
            </a:r>
          </a:p>
        </p:txBody>
      </p:sp>
      <p:sp>
        <p:nvSpPr>
          <p:cNvPr id="2057" name="Text Box 9">
            <a:extLst>
              <a:ext uri="{FF2B5EF4-FFF2-40B4-BE49-F238E27FC236}">
                <a16:creationId xmlns:a16="http://schemas.microsoft.com/office/drawing/2014/main" id="{8EA2C8B1-0496-425E-9947-8CCCF7EEB999}"/>
              </a:ext>
            </a:extLst>
          </p:cNvPr>
          <p:cNvSpPr txBox="1">
            <a:spLocks noChangeArrowheads="1"/>
          </p:cNvSpPr>
          <p:nvPr/>
        </p:nvSpPr>
        <p:spPr bwMode="auto">
          <a:xfrm>
            <a:off x="2514600" y="3810000"/>
            <a:ext cx="60007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a:t>What would its sampling distribution look like?</a:t>
            </a:r>
          </a:p>
        </p:txBody>
      </p:sp>
      <p:sp>
        <p:nvSpPr>
          <p:cNvPr id="2058" name="Text Box 10">
            <a:extLst>
              <a:ext uri="{FF2B5EF4-FFF2-40B4-BE49-F238E27FC236}">
                <a16:creationId xmlns:a16="http://schemas.microsoft.com/office/drawing/2014/main" id="{A9CB25F2-9D38-46B0-83E6-68E4E57C74E3}"/>
              </a:ext>
            </a:extLst>
          </p:cNvPr>
          <p:cNvSpPr txBox="1">
            <a:spLocks noChangeArrowheads="1"/>
          </p:cNvSpPr>
          <p:nvPr/>
        </p:nvSpPr>
        <p:spPr bwMode="auto">
          <a:xfrm>
            <a:off x="2628900" y="4313237"/>
            <a:ext cx="30924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dirty="0"/>
              <a:t>Minimum value is zero.</a:t>
            </a:r>
          </a:p>
        </p:txBody>
      </p:sp>
      <p:sp>
        <p:nvSpPr>
          <p:cNvPr id="2059" name="Text Box 11">
            <a:extLst>
              <a:ext uri="{FF2B5EF4-FFF2-40B4-BE49-F238E27FC236}">
                <a16:creationId xmlns:a16="http://schemas.microsoft.com/office/drawing/2014/main" id="{94B2EE7E-A956-4CD0-A3CC-04C6F0DB5948}"/>
              </a:ext>
            </a:extLst>
          </p:cNvPr>
          <p:cNvSpPr txBox="1">
            <a:spLocks noChangeArrowheads="1"/>
          </p:cNvSpPr>
          <p:nvPr/>
        </p:nvSpPr>
        <p:spPr bwMode="auto">
          <a:xfrm>
            <a:off x="2590800" y="4800600"/>
            <a:ext cx="34972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dirty="0"/>
              <a:t>Maximum value is infinite.</a:t>
            </a:r>
          </a:p>
        </p:txBody>
      </p:sp>
      <p:sp>
        <p:nvSpPr>
          <p:cNvPr id="2060" name="Rectangle 12">
            <a:extLst>
              <a:ext uri="{FF2B5EF4-FFF2-40B4-BE49-F238E27FC236}">
                <a16:creationId xmlns:a16="http://schemas.microsoft.com/office/drawing/2014/main" id="{ECDE2383-AF6C-4B7F-BCCB-6A506BD3D42A}"/>
              </a:ext>
            </a:extLst>
          </p:cNvPr>
          <p:cNvSpPr>
            <a:spLocks noChangeArrowheads="1"/>
          </p:cNvSpPr>
          <p:nvPr/>
        </p:nvSpPr>
        <p:spPr bwMode="auto">
          <a:xfrm>
            <a:off x="2603500" y="5303837"/>
            <a:ext cx="4632325"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dirty="0"/>
              <a:t>Most values are between zero and 1;</a:t>
            </a:r>
          </a:p>
          <a:p>
            <a:r>
              <a:rPr lang="en-US" altLang="en-US" dirty="0"/>
              <a:t> most around zero.</a:t>
            </a:r>
          </a:p>
        </p:txBody>
      </p:sp>
      <p:pic>
        <p:nvPicPr>
          <p:cNvPr id="2061" name="Picture 13" descr="C:\My Documents\My Pictures\chisq1.jpg">
            <a:extLst>
              <a:ext uri="{FF2B5EF4-FFF2-40B4-BE49-F238E27FC236}">
                <a16:creationId xmlns:a16="http://schemas.microsoft.com/office/drawing/2014/main" id="{C344D532-C03E-4F0D-97BD-FA2C802B6A9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28600" y="3657600"/>
            <a:ext cx="2108200" cy="25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6" name="Rectangle 2">
            <a:extLst>
              <a:ext uri="{FF2B5EF4-FFF2-40B4-BE49-F238E27FC236}">
                <a16:creationId xmlns:a16="http://schemas.microsoft.com/office/drawing/2014/main" id="{C99447E8-5B37-4C6C-85EB-CADB565A5262}"/>
              </a:ext>
            </a:extLst>
          </p:cNvPr>
          <p:cNvSpPr>
            <a:spLocks noGrp="1" noChangeArrowheads="1"/>
          </p:cNvSpPr>
          <p:nvPr>
            <p:ph type="title"/>
          </p:nvPr>
        </p:nvSpPr>
        <p:spPr/>
        <p:txBody>
          <a:bodyPr/>
          <a:lstStyle/>
          <a:p>
            <a:r>
              <a:rPr lang="en-US" altLang="en-US"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Chi-</a:t>
            </a:r>
            <a:r>
              <a:rPr lang="en-US" altLang="en-US" dirty="0" err="1">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squ</a:t>
            </a:r>
            <a:r>
              <a:rPr lang="en-GB"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a:t>
            </a:r>
            <a:r>
              <a:rPr lang="en-US" altLang="en-US"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re</a:t>
            </a:r>
          </a:p>
        </p:txBody>
      </p:sp>
      <p:sp>
        <p:nvSpPr>
          <p:cNvPr id="3077" name="Text Box 3">
            <a:extLst>
              <a:ext uri="{FF2B5EF4-FFF2-40B4-BE49-F238E27FC236}">
                <a16:creationId xmlns:a16="http://schemas.microsoft.com/office/drawing/2014/main" id="{D8650C76-F40F-4CB3-BB9D-4F15DEAB24C0}"/>
              </a:ext>
            </a:extLst>
          </p:cNvPr>
          <p:cNvSpPr txBox="1">
            <a:spLocks noChangeArrowheads="1"/>
          </p:cNvSpPr>
          <p:nvPr/>
        </p:nvSpPr>
        <p:spPr bwMode="auto">
          <a:xfrm>
            <a:off x="726280" y="1679574"/>
            <a:ext cx="73199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just"/>
            <a:r>
              <a:rPr lang="en-US" altLang="en-US" dirty="0"/>
              <a:t>What if we took 2 values of z</a:t>
            </a:r>
            <a:r>
              <a:rPr lang="en-US" altLang="en-US" baseline="30000" dirty="0"/>
              <a:t>2</a:t>
            </a:r>
            <a:r>
              <a:rPr lang="en-US" altLang="en-US" dirty="0"/>
              <a:t> at random and added them?</a:t>
            </a:r>
          </a:p>
        </p:txBody>
      </p:sp>
      <p:graphicFrame>
        <p:nvGraphicFramePr>
          <p:cNvPr id="3074" name="Object 4">
            <a:extLst>
              <a:ext uri="{FF2B5EF4-FFF2-40B4-BE49-F238E27FC236}">
                <a16:creationId xmlns:a16="http://schemas.microsoft.com/office/drawing/2014/main" id="{8011DD03-E06D-49DC-8CAF-610A3E9EA656}"/>
              </a:ext>
            </a:extLst>
          </p:cNvPr>
          <p:cNvGraphicFramePr>
            <a:graphicFrameLocks noChangeAspect="1"/>
          </p:cNvGraphicFramePr>
          <p:nvPr>
            <p:extLst>
              <p:ext uri="{D42A27DB-BD31-4B8C-83A1-F6EECF244321}">
                <p14:modId xmlns:p14="http://schemas.microsoft.com/office/powerpoint/2010/main" val="2986173689"/>
              </p:ext>
            </p:extLst>
          </p:nvPr>
        </p:nvGraphicFramePr>
        <p:xfrm>
          <a:off x="1079500" y="2292350"/>
          <a:ext cx="3306762" cy="712788"/>
        </p:xfrm>
        <a:graphic>
          <a:graphicData uri="http://schemas.openxmlformats.org/presentationml/2006/ole">
            <mc:AlternateContent xmlns:mc="http://schemas.openxmlformats.org/markup-compatibility/2006">
              <mc:Choice xmlns:v="urn:schemas-microsoft-com:vml" Requires="v">
                <p:oleObj name="Equation" r:id="rId3" imgW="1942920" imgH="419040" progId="Equation.3">
                  <p:embed/>
                </p:oleObj>
              </mc:Choice>
              <mc:Fallback>
                <p:oleObj name="Equation" r:id="rId3" imgW="1942920" imgH="419040" progId="Equation.3">
                  <p:embed/>
                  <p:pic>
                    <p:nvPicPr>
                      <p:cNvPr id="3074" name="Object 4">
                        <a:extLst>
                          <a:ext uri="{FF2B5EF4-FFF2-40B4-BE49-F238E27FC236}">
                            <a16:creationId xmlns:a16="http://schemas.microsoft.com/office/drawing/2014/main" id="{8011DD03-E06D-49DC-8CAF-610A3E9EA65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9500" y="2292350"/>
                        <a:ext cx="3306762" cy="7127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075" name="Object 5">
            <a:extLst>
              <a:ext uri="{FF2B5EF4-FFF2-40B4-BE49-F238E27FC236}">
                <a16:creationId xmlns:a16="http://schemas.microsoft.com/office/drawing/2014/main" id="{30B73850-2BA4-424C-87CA-58BCF5BE1C37}"/>
              </a:ext>
            </a:extLst>
          </p:cNvPr>
          <p:cNvGraphicFramePr>
            <a:graphicFrameLocks noChangeAspect="1"/>
          </p:cNvGraphicFramePr>
          <p:nvPr>
            <p:extLst>
              <p:ext uri="{D42A27DB-BD31-4B8C-83A1-F6EECF244321}">
                <p14:modId xmlns:p14="http://schemas.microsoft.com/office/powerpoint/2010/main" val="3435158016"/>
              </p:ext>
            </p:extLst>
          </p:nvPr>
        </p:nvGraphicFramePr>
        <p:xfrm>
          <a:off x="4602162" y="2311402"/>
          <a:ext cx="3995738" cy="712788"/>
        </p:xfrm>
        <a:graphic>
          <a:graphicData uri="http://schemas.openxmlformats.org/presentationml/2006/ole">
            <mc:AlternateContent xmlns:mc="http://schemas.openxmlformats.org/markup-compatibility/2006">
              <mc:Choice xmlns:v="urn:schemas-microsoft-com:vml" Requires="v">
                <p:oleObj name="Equation" r:id="rId5" imgW="2349360" imgH="419040" progId="Equation.3">
                  <p:embed/>
                </p:oleObj>
              </mc:Choice>
              <mc:Fallback>
                <p:oleObj name="Equation" r:id="rId5" imgW="2349360" imgH="419040" progId="Equation.3">
                  <p:embed/>
                  <p:pic>
                    <p:nvPicPr>
                      <p:cNvPr id="3075" name="Object 5">
                        <a:extLst>
                          <a:ext uri="{FF2B5EF4-FFF2-40B4-BE49-F238E27FC236}">
                            <a16:creationId xmlns:a16="http://schemas.microsoft.com/office/drawing/2014/main" id="{30B73850-2BA4-424C-87CA-58BCF5BE1C3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02162" y="2311402"/>
                        <a:ext cx="3995738" cy="7127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078" name="Text Box 7">
            <a:extLst>
              <a:ext uri="{FF2B5EF4-FFF2-40B4-BE49-F238E27FC236}">
                <a16:creationId xmlns:a16="http://schemas.microsoft.com/office/drawing/2014/main" id="{A5E50C22-BE90-4CB0-A03C-9E6455E4E699}"/>
              </a:ext>
            </a:extLst>
          </p:cNvPr>
          <p:cNvSpPr txBox="1">
            <a:spLocks noChangeArrowheads="1"/>
          </p:cNvSpPr>
          <p:nvPr/>
        </p:nvSpPr>
        <p:spPr bwMode="auto">
          <a:xfrm>
            <a:off x="822325" y="4219576"/>
            <a:ext cx="8016875"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just"/>
            <a:r>
              <a:rPr lang="en-US" altLang="en-US" dirty="0"/>
              <a:t>Chi-square is the distribution of a sum of squares.  Each squared deviation is taken from the unit normal: N(0,1).  The shape of the chi-square distribution depends on the number of squared deviates that are added together.</a:t>
            </a:r>
          </a:p>
        </p:txBody>
      </p:sp>
      <p:sp>
        <p:nvSpPr>
          <p:cNvPr id="3079" name="Text Box 8">
            <a:extLst>
              <a:ext uri="{FF2B5EF4-FFF2-40B4-BE49-F238E27FC236}">
                <a16:creationId xmlns:a16="http://schemas.microsoft.com/office/drawing/2014/main" id="{77A5644A-9C2A-4443-B5C1-035AE0E6F7B1}"/>
              </a:ext>
            </a:extLst>
          </p:cNvPr>
          <p:cNvSpPr txBox="1">
            <a:spLocks noChangeArrowheads="1"/>
          </p:cNvSpPr>
          <p:nvPr/>
        </p:nvSpPr>
        <p:spPr bwMode="auto">
          <a:xfrm>
            <a:off x="822325" y="2997201"/>
            <a:ext cx="755967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just"/>
            <a:r>
              <a:rPr lang="en-US" altLang="en-US" dirty="0"/>
              <a:t>Same minimum and maximum as before, but now average should be a bit bigger.</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4BC902F1-9141-4489-B07E-B574BB1E88D8}"/>
              </a:ext>
            </a:extLst>
          </p:cNvPr>
          <p:cNvSpPr>
            <a:spLocks noGrp="1" noChangeArrowheads="1"/>
          </p:cNvSpPr>
          <p:nvPr>
            <p:ph type="title"/>
          </p:nvPr>
        </p:nvSpPr>
        <p:spPr/>
        <p:txBody>
          <a:bodyPr/>
          <a:lstStyle/>
          <a:p>
            <a:r>
              <a:rPr lang="en-US" altLang="en-US"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Chi-</a:t>
            </a:r>
            <a:r>
              <a:rPr lang="en-US" altLang="en-US" dirty="0" err="1">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squ</a:t>
            </a:r>
            <a:r>
              <a:rPr lang="en-GB"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a:t>
            </a:r>
            <a:r>
              <a:rPr lang="en-US" altLang="en-US"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re</a:t>
            </a:r>
          </a:p>
        </p:txBody>
      </p:sp>
      <p:pic>
        <p:nvPicPr>
          <p:cNvPr id="17411" name="Picture 3" descr="C:\My Documents\My Pictures\chisq2.jpg">
            <a:extLst>
              <a:ext uri="{FF2B5EF4-FFF2-40B4-BE49-F238E27FC236}">
                <a16:creationId xmlns:a16="http://schemas.microsoft.com/office/drawing/2014/main" id="{7B6BD1E9-12F1-4E19-AB7E-C37CEB336F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1676400"/>
            <a:ext cx="6781800" cy="4478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2" name="Text Box 4">
            <a:extLst>
              <a:ext uri="{FF2B5EF4-FFF2-40B4-BE49-F238E27FC236}">
                <a16:creationId xmlns:a16="http://schemas.microsoft.com/office/drawing/2014/main" id="{2815CE27-D2E1-4C5C-B6FD-E38F52A79892}"/>
              </a:ext>
            </a:extLst>
          </p:cNvPr>
          <p:cNvSpPr txBox="1">
            <a:spLocks noChangeArrowheads="1"/>
          </p:cNvSpPr>
          <p:nvPr/>
        </p:nvSpPr>
        <p:spPr bwMode="auto">
          <a:xfrm>
            <a:off x="3352800" y="1438275"/>
            <a:ext cx="5273675"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just"/>
            <a:r>
              <a:rPr lang="en-US" altLang="en-US" dirty="0"/>
              <a:t>The distribution of chi-square depends on 1 parameter, its degrees of freedom (</a:t>
            </a:r>
            <a:r>
              <a:rPr lang="en-US" altLang="en-US" i="1" dirty="0"/>
              <a:t>df</a:t>
            </a:r>
            <a:r>
              <a:rPr lang="en-US" altLang="en-US" dirty="0"/>
              <a:t> or </a:t>
            </a:r>
            <a:r>
              <a:rPr lang="en-US" altLang="en-US" i="1" dirty="0"/>
              <a:t>v</a:t>
            </a:r>
            <a:r>
              <a:rPr lang="en-US" altLang="en-US" dirty="0"/>
              <a:t>). As </a:t>
            </a:r>
            <a:r>
              <a:rPr lang="en-US" altLang="en-US" i="1" dirty="0"/>
              <a:t>df</a:t>
            </a:r>
            <a:r>
              <a:rPr lang="en-US" altLang="en-US" dirty="0"/>
              <a:t> gets large, curve is less skewed, more normal.</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0" name="Rectangle 3">
            <a:extLst>
              <a:ext uri="{FF2B5EF4-FFF2-40B4-BE49-F238E27FC236}">
                <a16:creationId xmlns:a16="http://schemas.microsoft.com/office/drawing/2014/main" id="{4AFFDB5E-BB8A-47F1-B73D-05904B8210F3}"/>
              </a:ext>
            </a:extLst>
          </p:cNvPr>
          <p:cNvSpPr>
            <a:spLocks noGrp="1" noChangeArrowheads="1"/>
          </p:cNvSpPr>
          <p:nvPr>
            <p:ph type="body" idx="1"/>
          </p:nvPr>
        </p:nvSpPr>
        <p:spPr/>
        <p:txBody>
          <a:bodyPr/>
          <a:lstStyle/>
          <a:p>
            <a:pPr algn="just">
              <a:buFont typeface="Wingdings" panose="05000000000000000000" pitchFamily="2" charset="2"/>
              <a:buChar char="v"/>
            </a:pPr>
            <a:r>
              <a:rPr lang="en-US" altLang="en-US" sz="2800" dirty="0">
                <a:latin typeface="Times New Roman" panose="02020603050405020304" pitchFamily="18" charset="0"/>
                <a:cs typeface="Times New Roman" panose="02020603050405020304" pitchFamily="18" charset="0"/>
              </a:rPr>
              <a:t>The expected value of chi-square is </a:t>
            </a:r>
            <a:r>
              <a:rPr lang="en-US" altLang="en-US" sz="2800" i="1" dirty="0">
                <a:latin typeface="Times New Roman" panose="02020603050405020304" pitchFamily="18" charset="0"/>
                <a:cs typeface="Times New Roman" panose="02020603050405020304" pitchFamily="18" charset="0"/>
              </a:rPr>
              <a:t>df</a:t>
            </a:r>
            <a:r>
              <a:rPr lang="en-US" altLang="en-US" sz="2800" dirty="0">
                <a:latin typeface="Times New Roman" panose="02020603050405020304" pitchFamily="18" charset="0"/>
                <a:cs typeface="Times New Roman" panose="02020603050405020304" pitchFamily="18" charset="0"/>
              </a:rPr>
              <a:t>.</a:t>
            </a:r>
          </a:p>
          <a:p>
            <a:pPr lvl="1" algn="just">
              <a:buFont typeface="Wingdings" panose="05000000000000000000" pitchFamily="2" charset="2"/>
              <a:buChar char="v"/>
            </a:pPr>
            <a:r>
              <a:rPr lang="en-US" altLang="en-US" dirty="0">
                <a:latin typeface="Times New Roman" panose="02020603050405020304" pitchFamily="18" charset="0"/>
                <a:cs typeface="Times New Roman" panose="02020603050405020304" pitchFamily="18" charset="0"/>
              </a:rPr>
              <a:t>The mean of the chi-square distribution is its degrees of freedom.</a:t>
            </a:r>
          </a:p>
          <a:p>
            <a:pPr algn="just">
              <a:buFont typeface="Wingdings" panose="05000000000000000000" pitchFamily="2" charset="2"/>
              <a:buChar char="v"/>
            </a:pPr>
            <a:r>
              <a:rPr lang="en-US" altLang="en-US" sz="2800" dirty="0">
                <a:latin typeface="Times New Roman" panose="02020603050405020304" pitchFamily="18" charset="0"/>
                <a:cs typeface="Times New Roman" panose="02020603050405020304" pitchFamily="18" charset="0"/>
              </a:rPr>
              <a:t>The expected variance of the distribution is 2</a:t>
            </a:r>
            <a:r>
              <a:rPr lang="en-US" altLang="en-US" sz="2800" i="1" dirty="0">
                <a:latin typeface="Times New Roman" panose="02020603050405020304" pitchFamily="18" charset="0"/>
                <a:cs typeface="Times New Roman" panose="02020603050405020304" pitchFamily="18" charset="0"/>
              </a:rPr>
              <a:t>df</a:t>
            </a:r>
            <a:r>
              <a:rPr lang="en-US" altLang="en-US" sz="2800" dirty="0">
                <a:latin typeface="Times New Roman" panose="02020603050405020304" pitchFamily="18" charset="0"/>
                <a:cs typeface="Times New Roman" panose="02020603050405020304" pitchFamily="18" charset="0"/>
              </a:rPr>
              <a:t>.  </a:t>
            </a:r>
          </a:p>
          <a:p>
            <a:pPr lvl="1" algn="just">
              <a:buFont typeface="Wingdings" panose="05000000000000000000" pitchFamily="2" charset="2"/>
              <a:buChar char="v"/>
            </a:pPr>
            <a:r>
              <a:rPr lang="en-US" altLang="en-US" dirty="0">
                <a:latin typeface="Times New Roman" panose="02020603050405020304" pitchFamily="18" charset="0"/>
                <a:cs typeface="Times New Roman" panose="02020603050405020304" pitchFamily="18" charset="0"/>
              </a:rPr>
              <a:t>If the variance is 2</a:t>
            </a:r>
            <a:r>
              <a:rPr lang="en-US" altLang="en-US" i="1" dirty="0">
                <a:latin typeface="Times New Roman" panose="02020603050405020304" pitchFamily="18" charset="0"/>
                <a:cs typeface="Times New Roman" panose="02020603050405020304" pitchFamily="18" charset="0"/>
              </a:rPr>
              <a:t>df</a:t>
            </a:r>
            <a:r>
              <a:rPr lang="en-US" altLang="en-US" dirty="0">
                <a:latin typeface="Times New Roman" panose="02020603050405020304" pitchFamily="18" charset="0"/>
                <a:cs typeface="Times New Roman" panose="02020603050405020304" pitchFamily="18" charset="0"/>
              </a:rPr>
              <a:t>, the standard deviation must be sqrt(2</a:t>
            </a:r>
            <a:r>
              <a:rPr lang="en-US" altLang="en-US" i="1" dirty="0">
                <a:latin typeface="Times New Roman" panose="02020603050405020304" pitchFamily="18" charset="0"/>
                <a:cs typeface="Times New Roman" panose="02020603050405020304" pitchFamily="18" charset="0"/>
              </a:rPr>
              <a:t>df</a:t>
            </a:r>
            <a:r>
              <a:rPr lang="en-US" altLang="en-US" dirty="0">
                <a:latin typeface="Times New Roman" panose="02020603050405020304" pitchFamily="18" charset="0"/>
                <a:cs typeface="Times New Roman" panose="02020603050405020304" pitchFamily="18" charset="0"/>
              </a:rPr>
              <a:t>).</a:t>
            </a:r>
          </a:p>
          <a:p>
            <a:pPr algn="just">
              <a:buFont typeface="Wingdings" panose="05000000000000000000" pitchFamily="2" charset="2"/>
              <a:buChar char="v"/>
            </a:pPr>
            <a:r>
              <a:rPr lang="en-US" altLang="en-US" sz="2800" dirty="0">
                <a:latin typeface="Times New Roman" panose="02020603050405020304" pitchFamily="18" charset="0"/>
                <a:cs typeface="Times New Roman" panose="02020603050405020304" pitchFamily="18" charset="0"/>
              </a:rPr>
              <a:t>There are tables of chi-square so you can find 5 or 1 percent of the distribution.</a:t>
            </a:r>
          </a:p>
          <a:p>
            <a:pPr algn="just">
              <a:buFont typeface="Wingdings" panose="05000000000000000000" pitchFamily="2" charset="2"/>
              <a:buChar char="v"/>
            </a:pPr>
            <a:r>
              <a:rPr lang="en-US" altLang="en-US" sz="2800" dirty="0">
                <a:latin typeface="Times New Roman" panose="02020603050405020304" pitchFamily="18" charset="0"/>
                <a:cs typeface="Times New Roman" panose="02020603050405020304" pitchFamily="18" charset="0"/>
              </a:rPr>
              <a:t>Chi-square is additive.</a:t>
            </a:r>
          </a:p>
        </p:txBody>
      </p:sp>
      <p:graphicFrame>
        <p:nvGraphicFramePr>
          <p:cNvPr id="4098" name="Object 5">
            <a:extLst>
              <a:ext uri="{FF2B5EF4-FFF2-40B4-BE49-F238E27FC236}">
                <a16:creationId xmlns:a16="http://schemas.microsoft.com/office/drawing/2014/main" id="{820AF933-C968-4C4C-A838-10CD50B3C279}"/>
              </a:ext>
            </a:extLst>
          </p:cNvPr>
          <p:cNvGraphicFramePr>
            <a:graphicFrameLocks noChangeAspect="1"/>
          </p:cNvGraphicFramePr>
          <p:nvPr/>
        </p:nvGraphicFramePr>
        <p:xfrm>
          <a:off x="5105400" y="5410200"/>
          <a:ext cx="3352800" cy="684213"/>
        </p:xfrm>
        <a:graphic>
          <a:graphicData uri="http://schemas.openxmlformats.org/presentationml/2006/ole">
            <mc:AlternateContent xmlns:mc="http://schemas.openxmlformats.org/markup-compatibility/2006">
              <mc:Choice xmlns:v="urn:schemas-microsoft-com:vml" Requires="v">
                <p:oleObj name="Equation" r:id="rId3" imgW="1244520" imgH="253800" progId="Equation.3">
                  <p:embed/>
                </p:oleObj>
              </mc:Choice>
              <mc:Fallback>
                <p:oleObj name="Equation" r:id="rId3" imgW="1244520" imgH="253800" progId="Equation.3">
                  <p:embed/>
                  <p:pic>
                    <p:nvPicPr>
                      <p:cNvPr id="4098" name="Object 5">
                        <a:extLst>
                          <a:ext uri="{FF2B5EF4-FFF2-40B4-BE49-F238E27FC236}">
                            <a16:creationId xmlns:a16="http://schemas.microsoft.com/office/drawing/2014/main" id="{820AF933-C968-4C4C-A838-10CD50B3C27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05400" y="5410200"/>
                        <a:ext cx="3352800" cy="6842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 name="Rectangle 2">
            <a:extLst>
              <a:ext uri="{FF2B5EF4-FFF2-40B4-BE49-F238E27FC236}">
                <a16:creationId xmlns:a16="http://schemas.microsoft.com/office/drawing/2014/main" id="{61D2236F-2AFD-4173-8D52-AB7DCD5CC0E9}"/>
              </a:ext>
            </a:extLst>
          </p:cNvPr>
          <p:cNvSpPr>
            <a:spLocks noGrp="1" noChangeArrowheads="1"/>
          </p:cNvSpPr>
          <p:nvPr>
            <p:ph type="title"/>
          </p:nvPr>
        </p:nvSpPr>
        <p:spPr>
          <a:xfrm>
            <a:off x="609600" y="304800"/>
            <a:ext cx="7772400" cy="1143000"/>
          </a:xfrm>
        </p:spPr>
        <p:txBody>
          <a:bodyPr/>
          <a:lstStyle/>
          <a:p>
            <a:r>
              <a:rPr lang="en-US" altLang="en-US"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Chi-</a:t>
            </a:r>
            <a:r>
              <a:rPr lang="en-US" altLang="en-US" dirty="0" err="1">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squ</a:t>
            </a:r>
            <a:r>
              <a:rPr lang="en-GB"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a:t>
            </a:r>
            <a:r>
              <a:rPr lang="en-US" altLang="en-US"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re</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Uniform Distribution:</a:t>
            </a:r>
          </a:p>
        </p:txBody>
      </p:sp>
      <p:sp>
        <p:nvSpPr>
          <p:cNvPr id="3" name="Content Placeholder 2"/>
          <p:cNvSpPr>
            <a:spLocks noGrp="1"/>
          </p:cNvSpPr>
          <p:nvPr>
            <p:ph idx="1"/>
          </p:nvPr>
        </p:nvSpPr>
        <p:spPr>
          <a:xfrm>
            <a:off x="609600" y="1524000"/>
            <a:ext cx="8229600" cy="4114800"/>
          </a:xfrm>
        </p:spPr>
        <p:txBody>
          <a:bodyPr/>
          <a:lstStyle/>
          <a:p>
            <a:pPr marL="0" indent="0" algn="just">
              <a:buNone/>
            </a:pPr>
            <a:r>
              <a:rPr lang="en-IN" dirty="0">
                <a:latin typeface="Times New Roman" panose="02020603050405020304" pitchFamily="18" charset="0"/>
                <a:cs typeface="Times New Roman" panose="02020603050405020304" pitchFamily="18" charset="0"/>
              </a:rPr>
              <a:t>The general formula for the probability density function (pdf) of the uniform distribution is</a:t>
            </a:r>
          </a:p>
          <a:p>
            <a:pPr marL="0" indent="0" algn="just">
              <a:buNone/>
            </a:pPr>
            <a:endParaRPr lang="en-IN" dirty="0">
              <a:latin typeface="Times New Roman" panose="02020603050405020304" pitchFamily="18" charset="0"/>
              <a:cs typeface="Times New Roman" panose="02020603050405020304" pitchFamily="18" charset="0"/>
            </a:endParaRPr>
          </a:p>
          <a:p>
            <a:pPr marL="0" indent="0" algn="just">
              <a:buNone/>
            </a:pPr>
            <a:endParaRPr lang="en-IN" dirty="0">
              <a:latin typeface="Times New Roman" panose="02020603050405020304" pitchFamily="18" charset="0"/>
              <a:cs typeface="Times New Roman" panose="02020603050405020304" pitchFamily="18" charset="0"/>
            </a:endParaRPr>
          </a:p>
          <a:p>
            <a:pPr marL="0" indent="0" algn="just">
              <a:buNone/>
            </a:pPr>
            <a:r>
              <a:rPr lang="en-IN" dirty="0">
                <a:latin typeface="Times New Roman" panose="02020603050405020304" pitchFamily="18" charset="0"/>
                <a:cs typeface="Times New Roman" panose="02020603050405020304" pitchFamily="18" charset="0"/>
              </a:rPr>
              <a:t>A random variable </a:t>
            </a:r>
            <a:r>
              <a:rPr lang="en-IN" i="1" dirty="0">
                <a:latin typeface="Times New Roman" panose="02020603050405020304" pitchFamily="18" charset="0"/>
                <a:cs typeface="Times New Roman" panose="02020603050405020304" pitchFamily="18" charset="0"/>
              </a:rPr>
              <a:t>X</a:t>
            </a:r>
            <a:r>
              <a:rPr lang="en-IN" dirty="0">
                <a:latin typeface="Times New Roman" panose="02020603050405020304" pitchFamily="18" charset="0"/>
                <a:cs typeface="Times New Roman" panose="02020603050405020304" pitchFamily="18" charset="0"/>
              </a:rPr>
              <a:t> that follows above pdf is known as a uniform random variable. The mean of </a:t>
            </a:r>
            <a:r>
              <a:rPr lang="en-IN" i="1" dirty="0">
                <a:latin typeface="Times New Roman" panose="02020603050405020304" pitchFamily="18" charset="0"/>
                <a:cs typeface="Times New Roman" panose="02020603050405020304" pitchFamily="18" charset="0"/>
              </a:rPr>
              <a:t>X</a:t>
            </a:r>
            <a:r>
              <a:rPr lang="en-IN" dirty="0">
                <a:latin typeface="Times New Roman" panose="02020603050405020304" pitchFamily="18" charset="0"/>
                <a:cs typeface="Times New Roman" panose="02020603050405020304" pitchFamily="18" charset="0"/>
              </a:rPr>
              <a:t> is                and the variance of </a:t>
            </a:r>
            <a:r>
              <a:rPr lang="en-IN" i="1" dirty="0">
                <a:latin typeface="Times New Roman" panose="02020603050405020304" pitchFamily="18" charset="0"/>
                <a:cs typeface="Times New Roman" panose="02020603050405020304" pitchFamily="18" charset="0"/>
              </a:rPr>
              <a:t>X</a:t>
            </a:r>
            <a:r>
              <a:rPr lang="en-IN" dirty="0">
                <a:latin typeface="Times New Roman" panose="02020603050405020304" pitchFamily="18" charset="0"/>
                <a:cs typeface="Times New Roman" panose="02020603050405020304" pitchFamily="18" charset="0"/>
              </a:rPr>
              <a:t> is,                     </a:t>
            </a:r>
            <a:endParaRPr lang="en-GB"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Object 3"/>
              <p:cNvSpPr txBox="1"/>
              <p:nvPr/>
            </p:nvSpPr>
            <p:spPr>
              <a:xfrm>
                <a:off x="1436688" y="2667000"/>
                <a:ext cx="4600575" cy="990600"/>
              </a:xfrm>
              <a:prstGeom prst="rect">
                <a:avLst/>
              </a:prstGeom>
              <a:solidFill>
                <a:schemeClr val="tx2">
                  <a:lumMod val="20000"/>
                  <a:lumOff val="80000"/>
                </a:schemeClr>
              </a:solidFill>
              <a:ln>
                <a:solidFill>
                  <a:schemeClr val="tx2"/>
                </a:solidFill>
              </a:ln>
            </p:spPr>
            <p:txBody>
              <a:bodyPr>
                <a:normAutofit/>
              </a:bodyPr>
              <a:lstStyle/>
              <a:p>
                <a:pPr/>
                <a14:m>
                  <m:oMathPara xmlns:m="http://schemas.openxmlformats.org/officeDocument/2006/math">
                    <m:oMathParaPr>
                      <m:jc m:val="left"/>
                    </m:oMathParaPr>
                    <m:oMath xmlns:m="http://schemas.openxmlformats.org/officeDocument/2006/math">
                      <m:r>
                        <a:rPr lang="en-NZ" i="1">
                          <a:solidFill>
                            <a:srgbClr val="000000"/>
                          </a:solidFill>
                          <a:latin typeface="Cambria Math" panose="02040503050406030204" pitchFamily="18" charset="0"/>
                        </a:rPr>
                        <m:t>𝑓</m:t>
                      </m:r>
                      <m:r>
                        <a:rPr lang="en-NZ" i="1">
                          <a:solidFill>
                            <a:srgbClr val="000000"/>
                          </a:solidFill>
                          <a:latin typeface="Cambria Math" panose="02040503050406030204" pitchFamily="18" charset="0"/>
                        </a:rPr>
                        <m:t>(</m:t>
                      </m:r>
                      <m:r>
                        <a:rPr lang="en-NZ" i="1">
                          <a:solidFill>
                            <a:srgbClr val="000000"/>
                          </a:solidFill>
                          <a:latin typeface="Cambria Math" panose="02040503050406030204" pitchFamily="18" charset="0"/>
                        </a:rPr>
                        <m:t>𝑥</m:t>
                      </m:r>
                      <m:r>
                        <a:rPr lang="en-NZ" i="1">
                          <a:solidFill>
                            <a:srgbClr val="000000"/>
                          </a:solidFill>
                          <a:latin typeface="Cambria Math" panose="02040503050406030204" pitchFamily="18" charset="0"/>
                        </a:rPr>
                        <m:t>)=</m:t>
                      </m:r>
                      <m:f>
                        <m:fPr>
                          <m:ctrlPr>
                            <a:rPr lang="en-NZ" i="1">
                              <a:solidFill>
                                <a:srgbClr val="000000"/>
                              </a:solidFill>
                              <a:latin typeface="Cambria Math" panose="02040503050406030204" pitchFamily="18" charset="0"/>
                            </a:rPr>
                          </m:ctrlPr>
                        </m:fPr>
                        <m:num>
                          <m:r>
                            <a:rPr lang="en-NZ" i="1">
                              <a:solidFill>
                                <a:srgbClr val="000000"/>
                              </a:solidFill>
                              <a:latin typeface="Cambria Math" panose="02040503050406030204" pitchFamily="18" charset="0"/>
                            </a:rPr>
                            <m:t>1</m:t>
                          </m:r>
                        </m:num>
                        <m:den>
                          <m:r>
                            <a:rPr lang="en-NZ" i="1">
                              <a:solidFill>
                                <a:srgbClr val="000000"/>
                              </a:solidFill>
                              <a:latin typeface="Cambria Math" panose="02040503050406030204" pitchFamily="18" charset="0"/>
                            </a:rPr>
                            <m:t>𝐵</m:t>
                          </m:r>
                          <m:r>
                            <a:rPr lang="en-NZ" i="1">
                              <a:solidFill>
                                <a:srgbClr val="000000"/>
                              </a:solidFill>
                              <a:latin typeface="Cambria Math" panose="02040503050406030204" pitchFamily="18" charset="0"/>
                            </a:rPr>
                            <m:t>−</m:t>
                          </m:r>
                          <m:r>
                            <a:rPr lang="en-NZ" i="1">
                              <a:solidFill>
                                <a:srgbClr val="000000"/>
                              </a:solidFill>
                              <a:latin typeface="Cambria Math" panose="02040503050406030204" pitchFamily="18" charset="0"/>
                            </a:rPr>
                            <m:t>𝐴</m:t>
                          </m:r>
                        </m:den>
                      </m:f>
                      <m:r>
                        <m:rPr>
                          <m:nor/>
                        </m:rPr>
                        <a:rPr lang="en-NZ" i="0">
                          <a:solidFill>
                            <a:srgbClr val="000000"/>
                          </a:solidFill>
                          <a:latin typeface="Cambria Math" panose="02040503050406030204" pitchFamily="18" charset="0"/>
                        </a:rPr>
                        <m:t>    </m:t>
                      </m:r>
                      <m:r>
                        <m:rPr>
                          <m:nor/>
                        </m:rPr>
                        <a:rPr lang="en-NZ" i="0">
                          <a:solidFill>
                            <a:srgbClr val="000000"/>
                          </a:solidFill>
                          <a:latin typeface="Cambria Math" panose="02040503050406030204" pitchFamily="18" charset="0"/>
                        </a:rPr>
                        <m:t>for</m:t>
                      </m:r>
                      <m:r>
                        <m:rPr>
                          <m:nor/>
                        </m:rPr>
                        <a:rPr lang="en-NZ" i="0">
                          <a:solidFill>
                            <a:srgbClr val="000000"/>
                          </a:solidFill>
                          <a:latin typeface="Cambria Math" panose="02040503050406030204" pitchFamily="18" charset="0"/>
                        </a:rPr>
                        <m:t>  </m:t>
                      </m:r>
                      <m:r>
                        <a:rPr lang="en-NZ" i="1">
                          <a:solidFill>
                            <a:srgbClr val="000000"/>
                          </a:solidFill>
                          <a:latin typeface="Cambria Math" panose="02040503050406030204" pitchFamily="18" charset="0"/>
                        </a:rPr>
                        <m:t>𝐴</m:t>
                      </m:r>
                      <m:r>
                        <a:rPr lang="en-NZ" i="1">
                          <a:solidFill>
                            <a:srgbClr val="000000"/>
                          </a:solidFill>
                          <a:latin typeface="Cambria Math" panose="02040503050406030204" pitchFamily="18" charset="0"/>
                        </a:rPr>
                        <m:t>≤</m:t>
                      </m:r>
                      <m:r>
                        <a:rPr lang="en-NZ" i="1">
                          <a:solidFill>
                            <a:srgbClr val="000000"/>
                          </a:solidFill>
                          <a:latin typeface="Cambria Math" panose="02040503050406030204" pitchFamily="18" charset="0"/>
                        </a:rPr>
                        <m:t>𝑥</m:t>
                      </m:r>
                      <m:r>
                        <a:rPr lang="en-NZ" i="1">
                          <a:solidFill>
                            <a:srgbClr val="000000"/>
                          </a:solidFill>
                          <a:latin typeface="Cambria Math" panose="02040503050406030204" pitchFamily="18" charset="0"/>
                        </a:rPr>
                        <m:t>≤</m:t>
                      </m:r>
                      <m:r>
                        <a:rPr lang="en-NZ" i="1">
                          <a:solidFill>
                            <a:srgbClr val="000000"/>
                          </a:solidFill>
                          <a:latin typeface="Cambria Math" panose="02040503050406030204" pitchFamily="18" charset="0"/>
                        </a:rPr>
                        <m:t>𝐵</m:t>
                      </m:r>
                    </m:oMath>
                  </m:oMathPara>
                </a14:m>
                <a:endParaRPr lang="en-NZ" dirty="0"/>
              </a:p>
            </p:txBody>
          </p:sp>
        </mc:Choice>
        <mc:Fallback xmlns="">
          <p:sp>
            <p:nvSpPr>
              <p:cNvPr id="4" name="Object 3"/>
              <p:cNvSpPr txBox="1">
                <a:spLocks noRot="1" noChangeAspect="1" noMove="1" noResize="1" noEditPoints="1" noAdjustHandles="1" noChangeArrowheads="1" noChangeShapeType="1" noTextEdit="1"/>
              </p:cNvSpPr>
              <p:nvPr/>
            </p:nvSpPr>
            <p:spPr>
              <a:xfrm>
                <a:off x="1436688" y="2667000"/>
                <a:ext cx="4600575" cy="990600"/>
              </a:xfrm>
              <a:prstGeom prst="rect">
                <a:avLst/>
              </a:prstGeom>
              <a:blipFill>
                <a:blip r:embed="rId3"/>
                <a:stretch>
                  <a:fillRect/>
                </a:stretch>
              </a:blipFill>
              <a:ln>
                <a:solidFill>
                  <a:schemeClr val="tx2"/>
                </a:solidFill>
              </a:ln>
            </p:spPr>
            <p:txBody>
              <a:bodyPr/>
              <a:lstStyle/>
              <a:p>
                <a:r>
                  <a:rPr lang="en-NZ">
                    <a:noFill/>
                  </a:rPr>
                  <a:t> </a:t>
                </a:r>
              </a:p>
            </p:txBody>
          </p:sp>
        </mc:Fallback>
      </mc:AlternateContent>
      <p:graphicFrame>
        <p:nvGraphicFramePr>
          <p:cNvPr id="5" name="Object 4"/>
          <p:cNvGraphicFramePr>
            <a:graphicFrameLocks noChangeAspect="1"/>
          </p:cNvGraphicFramePr>
          <p:nvPr>
            <p:extLst>
              <p:ext uri="{D42A27DB-BD31-4B8C-83A1-F6EECF244321}">
                <p14:modId xmlns:p14="http://schemas.microsoft.com/office/powerpoint/2010/main" val="3249165046"/>
              </p:ext>
            </p:extLst>
          </p:nvPr>
        </p:nvGraphicFramePr>
        <p:xfrm>
          <a:off x="1828800" y="4800600"/>
          <a:ext cx="1433049" cy="838199"/>
        </p:xfrm>
        <a:graphic>
          <a:graphicData uri="http://schemas.openxmlformats.org/presentationml/2006/ole">
            <mc:AlternateContent xmlns:mc="http://schemas.openxmlformats.org/markup-compatibility/2006">
              <mc:Choice xmlns:v="urn:schemas-microsoft-com:vml" Requires="v">
                <p:oleObj name="Equation" r:id="rId4" imgW="672840" imgH="393480" progId="Equation.3">
                  <p:embed/>
                </p:oleObj>
              </mc:Choice>
              <mc:Fallback>
                <p:oleObj name="Equation" r:id="rId4" imgW="672840" imgH="393480" progId="Equation.3">
                  <p:embed/>
                  <p:pic>
                    <p:nvPicPr>
                      <p:cNvPr id="5" name="Object 4"/>
                      <p:cNvPicPr/>
                      <p:nvPr/>
                    </p:nvPicPr>
                    <p:blipFill>
                      <a:blip r:embed="rId5"/>
                      <a:stretch>
                        <a:fillRect/>
                      </a:stretch>
                    </p:blipFill>
                    <p:spPr>
                      <a:xfrm>
                        <a:off x="1828800" y="4800600"/>
                        <a:ext cx="1433049" cy="838199"/>
                      </a:xfrm>
                      <a:prstGeom prst="rect">
                        <a:avLst/>
                      </a:prstGeom>
                      <a:solidFill>
                        <a:schemeClr val="tx2">
                          <a:lumMod val="20000"/>
                          <a:lumOff val="80000"/>
                        </a:schemeClr>
                      </a:solidFill>
                      <a:ln>
                        <a:solidFill>
                          <a:schemeClr val="tx2"/>
                        </a:solidFill>
                      </a:ln>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892101303"/>
              </p:ext>
            </p:extLst>
          </p:nvPr>
        </p:nvGraphicFramePr>
        <p:xfrm>
          <a:off x="7315200" y="4816997"/>
          <a:ext cx="1655244" cy="805404"/>
        </p:xfrm>
        <a:graphic>
          <a:graphicData uri="http://schemas.openxmlformats.org/presentationml/2006/ole">
            <mc:AlternateContent xmlns:mc="http://schemas.openxmlformats.org/markup-compatibility/2006">
              <mc:Choice xmlns:v="urn:schemas-microsoft-com:vml" Requires="v">
                <p:oleObj name="Equation" r:id="rId6" imgW="888840" imgH="431640" progId="Equation.3">
                  <p:embed/>
                </p:oleObj>
              </mc:Choice>
              <mc:Fallback>
                <p:oleObj name="Equation" r:id="rId6" imgW="888840" imgH="431640" progId="Equation.3">
                  <p:embed/>
                  <p:pic>
                    <p:nvPicPr>
                      <p:cNvPr id="6" name="Object 5"/>
                      <p:cNvPicPr/>
                      <p:nvPr/>
                    </p:nvPicPr>
                    <p:blipFill>
                      <a:blip r:embed="rId7"/>
                      <a:stretch>
                        <a:fillRect/>
                      </a:stretch>
                    </p:blipFill>
                    <p:spPr>
                      <a:xfrm>
                        <a:off x="7315200" y="4816997"/>
                        <a:ext cx="1655244" cy="805404"/>
                      </a:xfrm>
                      <a:prstGeom prst="rect">
                        <a:avLst/>
                      </a:prstGeom>
                      <a:solidFill>
                        <a:schemeClr val="tx2">
                          <a:lumMod val="20000"/>
                          <a:lumOff val="80000"/>
                        </a:schemeClr>
                      </a:solidFill>
                      <a:ln>
                        <a:solidFill>
                          <a:schemeClr val="tx2"/>
                        </a:solidFill>
                      </a:ln>
                    </p:spPr>
                  </p:pic>
                </p:oleObj>
              </mc:Fallback>
            </mc:AlternateContent>
          </a:graphicData>
        </a:graphic>
      </p:graphicFrame>
      <p:sp>
        <p:nvSpPr>
          <p:cNvPr id="7" name="Date Placeholder 6">
            <a:extLst>
              <a:ext uri="{FF2B5EF4-FFF2-40B4-BE49-F238E27FC236}">
                <a16:creationId xmlns:a16="http://schemas.microsoft.com/office/drawing/2014/main" id="{A8646FFD-6751-4A4A-9790-1D56E42CF7C5}"/>
              </a:ext>
            </a:extLst>
          </p:cNvPr>
          <p:cNvSpPr>
            <a:spLocks noGrp="1"/>
          </p:cNvSpPr>
          <p:nvPr>
            <p:ph type="dt" sz="half" idx="10"/>
          </p:nvPr>
        </p:nvSpPr>
        <p:spPr/>
        <p:txBody>
          <a:bodyPr/>
          <a:lstStyle/>
          <a:p>
            <a:pPr>
              <a:defRPr/>
            </a:pPr>
            <a:fld id="{90031EA2-C752-4625-9E83-2684CF227D97}" type="datetime5">
              <a:rPr lang="en-US" smtClean="0"/>
              <a:t>30-Dec-25</a:t>
            </a:fld>
            <a:endParaRPr lang="en-US"/>
          </a:p>
        </p:txBody>
      </p:sp>
      <p:sp>
        <p:nvSpPr>
          <p:cNvPr id="8" name="Footer Placeholder 7">
            <a:extLst>
              <a:ext uri="{FF2B5EF4-FFF2-40B4-BE49-F238E27FC236}">
                <a16:creationId xmlns:a16="http://schemas.microsoft.com/office/drawing/2014/main" id="{3661277D-F53B-46C1-BBDF-ED364549F006}"/>
              </a:ext>
            </a:extLst>
          </p:cNvPr>
          <p:cNvSpPr>
            <a:spLocks noGrp="1"/>
          </p:cNvSpPr>
          <p:nvPr>
            <p:ph type="ftr" sz="quarter" idx="11"/>
          </p:nvPr>
        </p:nvSpPr>
        <p:spPr/>
        <p:txBody>
          <a:bodyPr/>
          <a:lstStyle/>
          <a:p>
            <a:pPr>
              <a:defRPr/>
            </a:pPr>
            <a:r>
              <a:rPr lang="en-US"/>
              <a:t>T. Mayooran</a:t>
            </a:r>
          </a:p>
        </p:txBody>
      </p:sp>
      <p:sp>
        <p:nvSpPr>
          <p:cNvPr id="9" name="Slide Number Placeholder 8">
            <a:extLst>
              <a:ext uri="{FF2B5EF4-FFF2-40B4-BE49-F238E27FC236}">
                <a16:creationId xmlns:a16="http://schemas.microsoft.com/office/drawing/2014/main" id="{45015011-3276-422A-BF82-1A90867FCA10}"/>
              </a:ext>
            </a:extLst>
          </p:cNvPr>
          <p:cNvSpPr>
            <a:spLocks noGrp="1"/>
          </p:cNvSpPr>
          <p:nvPr>
            <p:ph type="sldNum" sz="quarter" idx="12"/>
          </p:nvPr>
        </p:nvSpPr>
        <p:spPr/>
        <p:txBody>
          <a:bodyPr/>
          <a:lstStyle/>
          <a:p>
            <a:fld id="{906F6DFE-AA00-4BFD-9D61-CA29BB78DE22}" type="slidenum">
              <a:rPr lang="en-US" altLang="en-US" smtClean="0"/>
              <a:pPr/>
              <a:t>7</a:t>
            </a:fld>
            <a:endParaRPr lang="en-US" altLang="en-US"/>
          </a:p>
        </p:txBody>
      </p:sp>
    </p:spTree>
    <p:extLst>
      <p:ext uri="{BB962C8B-B14F-4D97-AF65-F5344CB8AC3E}">
        <p14:creationId xmlns:p14="http://schemas.microsoft.com/office/powerpoint/2010/main" val="144841205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4" name="Rectangle 2">
            <a:extLst>
              <a:ext uri="{FF2B5EF4-FFF2-40B4-BE49-F238E27FC236}">
                <a16:creationId xmlns:a16="http://schemas.microsoft.com/office/drawing/2014/main" id="{26A9D5F2-3FD8-4ACB-8544-0CD591DFB34A}"/>
              </a:ext>
            </a:extLst>
          </p:cNvPr>
          <p:cNvSpPr>
            <a:spLocks noGrp="1" noChangeArrowheads="1"/>
          </p:cNvSpPr>
          <p:nvPr>
            <p:ph type="title"/>
          </p:nvPr>
        </p:nvSpPr>
        <p:spPr/>
        <p:txBody>
          <a:bodyPr/>
          <a:lstStyle/>
          <a:p>
            <a:r>
              <a:rPr lang="en-US" altLang="en-US"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Distribution of Sample Variance</a:t>
            </a:r>
          </a:p>
        </p:txBody>
      </p:sp>
      <p:graphicFrame>
        <p:nvGraphicFramePr>
          <p:cNvPr id="5122" name="Object 3">
            <a:extLst>
              <a:ext uri="{FF2B5EF4-FFF2-40B4-BE49-F238E27FC236}">
                <a16:creationId xmlns:a16="http://schemas.microsoft.com/office/drawing/2014/main" id="{D0AD07E2-0560-4504-9BF2-83F2CF21E66A}"/>
              </a:ext>
            </a:extLst>
          </p:cNvPr>
          <p:cNvGraphicFramePr>
            <a:graphicFrameLocks noChangeAspect="1"/>
          </p:cNvGraphicFramePr>
          <p:nvPr>
            <p:extLst>
              <p:ext uri="{D42A27DB-BD31-4B8C-83A1-F6EECF244321}">
                <p14:modId xmlns:p14="http://schemas.microsoft.com/office/powerpoint/2010/main" val="196394448"/>
              </p:ext>
            </p:extLst>
          </p:nvPr>
        </p:nvGraphicFramePr>
        <p:xfrm>
          <a:off x="1047750" y="1829267"/>
          <a:ext cx="1905000" cy="800100"/>
        </p:xfrm>
        <a:graphic>
          <a:graphicData uri="http://schemas.openxmlformats.org/presentationml/2006/ole">
            <mc:AlternateContent xmlns:mc="http://schemas.openxmlformats.org/markup-compatibility/2006">
              <mc:Choice xmlns:v="urn:schemas-microsoft-com:vml" Requires="v">
                <p:oleObj name="Equation" r:id="rId3" imgW="1028520" imgH="431640" progId="Equation.3">
                  <p:embed/>
                </p:oleObj>
              </mc:Choice>
              <mc:Fallback>
                <p:oleObj name="Equation" r:id="rId3" imgW="1028520" imgH="431640" progId="Equation.3">
                  <p:embed/>
                  <p:pic>
                    <p:nvPicPr>
                      <p:cNvPr id="5122" name="Object 3">
                        <a:extLst>
                          <a:ext uri="{FF2B5EF4-FFF2-40B4-BE49-F238E27FC236}">
                            <a16:creationId xmlns:a16="http://schemas.microsoft.com/office/drawing/2014/main" id="{D0AD07E2-0560-4504-9BF2-83F2CF21E66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7750" y="1829267"/>
                        <a:ext cx="1905000" cy="800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125" name="Text Box 4">
            <a:extLst>
              <a:ext uri="{FF2B5EF4-FFF2-40B4-BE49-F238E27FC236}">
                <a16:creationId xmlns:a16="http://schemas.microsoft.com/office/drawing/2014/main" id="{88239A4F-F5F5-4172-8016-3BC1115102AF}"/>
              </a:ext>
            </a:extLst>
          </p:cNvPr>
          <p:cNvSpPr txBox="1">
            <a:spLocks noChangeArrowheads="1"/>
          </p:cNvSpPr>
          <p:nvPr/>
        </p:nvSpPr>
        <p:spPr bwMode="auto">
          <a:xfrm>
            <a:off x="3260724" y="1619249"/>
            <a:ext cx="5197475"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dirty="0"/>
              <a:t>Sample estimate of population variance (unbiased).</a:t>
            </a:r>
          </a:p>
        </p:txBody>
      </p:sp>
      <p:graphicFrame>
        <p:nvGraphicFramePr>
          <p:cNvPr id="5123" name="Object 5">
            <a:extLst>
              <a:ext uri="{FF2B5EF4-FFF2-40B4-BE49-F238E27FC236}">
                <a16:creationId xmlns:a16="http://schemas.microsoft.com/office/drawing/2014/main" id="{AC03AB6F-0485-4BC4-9F1C-8DF4793B53C4}"/>
              </a:ext>
            </a:extLst>
          </p:cNvPr>
          <p:cNvGraphicFramePr>
            <a:graphicFrameLocks noChangeAspect="1"/>
          </p:cNvGraphicFramePr>
          <p:nvPr>
            <p:extLst>
              <p:ext uri="{D42A27DB-BD31-4B8C-83A1-F6EECF244321}">
                <p14:modId xmlns:p14="http://schemas.microsoft.com/office/powerpoint/2010/main" val="3192240572"/>
              </p:ext>
            </p:extLst>
          </p:nvPr>
        </p:nvGraphicFramePr>
        <p:xfrm>
          <a:off x="1066800" y="2849096"/>
          <a:ext cx="2070100" cy="777875"/>
        </p:xfrm>
        <a:graphic>
          <a:graphicData uri="http://schemas.openxmlformats.org/presentationml/2006/ole">
            <mc:AlternateContent xmlns:mc="http://schemas.openxmlformats.org/markup-compatibility/2006">
              <mc:Choice xmlns:v="urn:schemas-microsoft-com:vml" Requires="v">
                <p:oleObj name="Equation" r:id="rId5" imgW="1117440" imgH="419040" progId="Equation.3">
                  <p:embed/>
                </p:oleObj>
              </mc:Choice>
              <mc:Fallback>
                <p:oleObj name="Equation" r:id="rId5" imgW="1117440" imgH="419040" progId="Equation.3">
                  <p:embed/>
                  <p:pic>
                    <p:nvPicPr>
                      <p:cNvPr id="5123" name="Object 5">
                        <a:extLst>
                          <a:ext uri="{FF2B5EF4-FFF2-40B4-BE49-F238E27FC236}">
                            <a16:creationId xmlns:a16="http://schemas.microsoft.com/office/drawing/2014/main" id="{AC03AB6F-0485-4BC4-9F1C-8DF4793B53C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66800" y="2849096"/>
                        <a:ext cx="2070100" cy="777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126" name="Text Box 6">
            <a:extLst>
              <a:ext uri="{FF2B5EF4-FFF2-40B4-BE49-F238E27FC236}">
                <a16:creationId xmlns:a16="http://schemas.microsoft.com/office/drawing/2014/main" id="{259295D2-72AE-46FF-B28E-1283AD17602E}"/>
              </a:ext>
            </a:extLst>
          </p:cNvPr>
          <p:cNvSpPr txBox="1">
            <a:spLocks noChangeArrowheads="1"/>
          </p:cNvSpPr>
          <p:nvPr/>
        </p:nvSpPr>
        <p:spPr bwMode="auto">
          <a:xfrm>
            <a:off x="3336925" y="2674610"/>
            <a:ext cx="5045075"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just"/>
            <a:r>
              <a:rPr lang="en-US" altLang="en-US" dirty="0"/>
              <a:t>Multiply variance estimate by N-1 to get sum of squares.  Divide by population variance to stadnardize.  Result is a random variable distributed as chi-square with (N-1) </a:t>
            </a:r>
            <a:r>
              <a:rPr lang="en-US" altLang="en-US" i="1" dirty="0"/>
              <a:t>df</a:t>
            </a:r>
            <a:r>
              <a:rPr lang="en-US" altLang="en-US" dirty="0"/>
              <a:t>.</a:t>
            </a:r>
          </a:p>
        </p:txBody>
      </p:sp>
      <p:sp>
        <p:nvSpPr>
          <p:cNvPr id="5127" name="Text Box 7">
            <a:extLst>
              <a:ext uri="{FF2B5EF4-FFF2-40B4-BE49-F238E27FC236}">
                <a16:creationId xmlns:a16="http://schemas.microsoft.com/office/drawing/2014/main" id="{E1A53AB4-023D-40E0-92EE-AAF069689B26}"/>
              </a:ext>
            </a:extLst>
          </p:cNvPr>
          <p:cNvSpPr txBox="1">
            <a:spLocks noChangeArrowheads="1"/>
          </p:cNvSpPr>
          <p:nvPr/>
        </p:nvSpPr>
        <p:spPr bwMode="auto">
          <a:xfrm>
            <a:off x="609600" y="4827588"/>
            <a:ext cx="792480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just"/>
            <a:r>
              <a:rPr lang="en-US" altLang="en-US" dirty="0"/>
              <a:t>We can use info about the sampling distribution of the variance estimate to find confidence intervals and conduct statistical tests.</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0" name="Rectangle 2">
            <a:extLst>
              <a:ext uri="{FF2B5EF4-FFF2-40B4-BE49-F238E27FC236}">
                <a16:creationId xmlns:a16="http://schemas.microsoft.com/office/drawing/2014/main" id="{E4BF2236-493E-4C87-A06C-F9D11FDA5914}"/>
              </a:ext>
            </a:extLst>
          </p:cNvPr>
          <p:cNvSpPr>
            <a:spLocks noGrp="1" noChangeArrowheads="1"/>
          </p:cNvSpPr>
          <p:nvPr>
            <p:ph type="title"/>
          </p:nvPr>
        </p:nvSpPr>
        <p:spPr/>
        <p:txBody>
          <a:bodyPr/>
          <a:lstStyle/>
          <a:p>
            <a:r>
              <a:rPr lang="en-US" altLang="en-US"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The F Distribution</a:t>
            </a:r>
            <a:endParaRPr lang="en-US" altLang="en-US" dirty="0"/>
          </a:p>
        </p:txBody>
      </p:sp>
      <p:sp>
        <p:nvSpPr>
          <p:cNvPr id="9221" name="Rectangle 3">
            <a:extLst>
              <a:ext uri="{FF2B5EF4-FFF2-40B4-BE49-F238E27FC236}">
                <a16:creationId xmlns:a16="http://schemas.microsoft.com/office/drawing/2014/main" id="{8D2DB9DF-C770-428F-AD68-4BB29D38BDD4}"/>
              </a:ext>
            </a:extLst>
          </p:cNvPr>
          <p:cNvSpPr>
            <a:spLocks noGrp="1" noChangeArrowheads="1"/>
          </p:cNvSpPr>
          <p:nvPr>
            <p:ph type="body" idx="1"/>
          </p:nvPr>
        </p:nvSpPr>
        <p:spPr/>
        <p:txBody>
          <a:bodyPr/>
          <a:lstStyle/>
          <a:p>
            <a:pPr algn="just">
              <a:buFont typeface="Wingdings" panose="05000000000000000000" pitchFamily="2" charset="2"/>
              <a:buChar char="v"/>
            </a:pPr>
            <a:r>
              <a:rPr lang="en-US" altLang="en-US" dirty="0">
                <a:latin typeface="Times New Roman" panose="02020603050405020304" pitchFamily="18" charset="0"/>
                <a:cs typeface="Times New Roman" panose="02020603050405020304" pitchFamily="18" charset="0"/>
              </a:rPr>
              <a:t>The F distribution is the ratio of two variance estimates:  </a:t>
            </a:r>
          </a:p>
          <a:p>
            <a:pPr algn="just">
              <a:buFont typeface="Wingdings" panose="05000000000000000000" pitchFamily="2" charset="2"/>
              <a:buChar char="v"/>
            </a:pPr>
            <a:endParaRPr lang="en-US" altLang="en-US"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v"/>
            </a:pPr>
            <a:r>
              <a:rPr lang="en-US" altLang="en-US" dirty="0">
                <a:latin typeface="Times New Roman" panose="02020603050405020304" pitchFamily="18" charset="0"/>
                <a:cs typeface="Times New Roman" panose="02020603050405020304" pitchFamily="18" charset="0"/>
              </a:rPr>
              <a:t>Also the ratio of two chi-squares, each divided by its degrees of freedom:</a:t>
            </a:r>
          </a:p>
        </p:txBody>
      </p:sp>
      <p:graphicFrame>
        <p:nvGraphicFramePr>
          <p:cNvPr id="9218" name="Object 4">
            <a:extLst>
              <a:ext uri="{FF2B5EF4-FFF2-40B4-BE49-F238E27FC236}">
                <a16:creationId xmlns:a16="http://schemas.microsoft.com/office/drawing/2014/main" id="{D32B851D-0688-4031-8468-4D5C786875D3}"/>
              </a:ext>
            </a:extLst>
          </p:cNvPr>
          <p:cNvGraphicFramePr>
            <a:graphicFrameLocks noChangeAspect="1"/>
          </p:cNvGraphicFramePr>
          <p:nvPr>
            <p:extLst>
              <p:ext uri="{D42A27DB-BD31-4B8C-83A1-F6EECF244321}">
                <p14:modId xmlns:p14="http://schemas.microsoft.com/office/powerpoint/2010/main" val="3959496262"/>
              </p:ext>
            </p:extLst>
          </p:nvPr>
        </p:nvGraphicFramePr>
        <p:xfrm>
          <a:off x="4667250" y="2632075"/>
          <a:ext cx="2133600" cy="949325"/>
        </p:xfrm>
        <a:graphic>
          <a:graphicData uri="http://schemas.openxmlformats.org/presentationml/2006/ole">
            <mc:AlternateContent xmlns:mc="http://schemas.openxmlformats.org/markup-compatibility/2006">
              <mc:Choice xmlns:v="urn:schemas-microsoft-com:vml" Requires="v">
                <p:oleObj name="Equation" r:id="rId3" imgW="1028520" imgH="457200" progId="Equation.3">
                  <p:embed/>
                </p:oleObj>
              </mc:Choice>
              <mc:Fallback>
                <p:oleObj name="Equation" r:id="rId3" imgW="1028520" imgH="457200" progId="Equation.3">
                  <p:embed/>
                  <p:pic>
                    <p:nvPicPr>
                      <p:cNvPr id="9218" name="Object 4">
                        <a:extLst>
                          <a:ext uri="{FF2B5EF4-FFF2-40B4-BE49-F238E27FC236}">
                            <a16:creationId xmlns:a16="http://schemas.microsoft.com/office/drawing/2014/main" id="{D32B851D-0688-4031-8468-4D5C786875D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67250" y="2632075"/>
                        <a:ext cx="2133600" cy="949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219" name="Object 5">
            <a:extLst>
              <a:ext uri="{FF2B5EF4-FFF2-40B4-BE49-F238E27FC236}">
                <a16:creationId xmlns:a16="http://schemas.microsoft.com/office/drawing/2014/main" id="{14C0E956-7E62-4E09-A56C-6D4DF379FA47}"/>
              </a:ext>
            </a:extLst>
          </p:cNvPr>
          <p:cNvGraphicFramePr>
            <a:graphicFrameLocks noChangeAspect="1"/>
          </p:cNvGraphicFramePr>
          <p:nvPr>
            <p:extLst>
              <p:ext uri="{D42A27DB-BD31-4B8C-83A1-F6EECF244321}">
                <p14:modId xmlns:p14="http://schemas.microsoft.com/office/powerpoint/2010/main" val="2274030169"/>
              </p:ext>
            </p:extLst>
          </p:nvPr>
        </p:nvGraphicFramePr>
        <p:xfrm>
          <a:off x="1828800" y="4579938"/>
          <a:ext cx="1765300" cy="1028700"/>
        </p:xfrm>
        <a:graphic>
          <a:graphicData uri="http://schemas.openxmlformats.org/presentationml/2006/ole">
            <mc:AlternateContent xmlns:mc="http://schemas.openxmlformats.org/markup-compatibility/2006">
              <mc:Choice xmlns:v="urn:schemas-microsoft-com:vml" Requires="v">
                <p:oleObj name="Equation" r:id="rId5" imgW="850680" imgH="495000" progId="Equation.3">
                  <p:embed/>
                </p:oleObj>
              </mc:Choice>
              <mc:Fallback>
                <p:oleObj name="Equation" r:id="rId5" imgW="850680" imgH="495000" progId="Equation.3">
                  <p:embed/>
                  <p:pic>
                    <p:nvPicPr>
                      <p:cNvPr id="9219" name="Object 5">
                        <a:extLst>
                          <a:ext uri="{FF2B5EF4-FFF2-40B4-BE49-F238E27FC236}">
                            <a16:creationId xmlns:a16="http://schemas.microsoft.com/office/drawing/2014/main" id="{14C0E956-7E62-4E09-A56C-6D4DF379FA4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28800" y="4579938"/>
                        <a:ext cx="1765300" cy="1028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222" name="Text Box 6">
            <a:extLst>
              <a:ext uri="{FF2B5EF4-FFF2-40B4-BE49-F238E27FC236}">
                <a16:creationId xmlns:a16="http://schemas.microsoft.com/office/drawing/2014/main" id="{15B26A3B-33D1-4E9E-B64D-64EFEE9873B4}"/>
              </a:ext>
            </a:extLst>
          </p:cNvPr>
          <p:cNvSpPr txBox="1">
            <a:spLocks noChangeArrowheads="1"/>
          </p:cNvSpPr>
          <p:nvPr/>
        </p:nvSpPr>
        <p:spPr bwMode="auto">
          <a:xfrm>
            <a:off x="3870325" y="4579938"/>
            <a:ext cx="4740275"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just"/>
            <a:r>
              <a:rPr lang="en-US" altLang="en-US" dirty="0"/>
              <a:t>In our applications, v</a:t>
            </a:r>
            <a:r>
              <a:rPr lang="en-US" altLang="en-US" baseline="-25000" dirty="0"/>
              <a:t>2</a:t>
            </a:r>
            <a:r>
              <a:rPr lang="en-US" altLang="en-US" dirty="0"/>
              <a:t> will be larger than v</a:t>
            </a:r>
            <a:r>
              <a:rPr lang="en-US" altLang="en-US" baseline="-25000" dirty="0"/>
              <a:t>1</a:t>
            </a:r>
            <a:r>
              <a:rPr lang="en-US" altLang="en-US" dirty="0"/>
              <a:t> and v</a:t>
            </a:r>
            <a:r>
              <a:rPr lang="en-US" altLang="en-US" baseline="-25000" dirty="0"/>
              <a:t>2</a:t>
            </a:r>
            <a:r>
              <a:rPr lang="en-US" altLang="en-US" dirty="0"/>
              <a:t> will be larger than 2.  In such a case, the mean of the F distribution (expected value) is </a:t>
            </a:r>
          </a:p>
          <a:p>
            <a:r>
              <a:rPr lang="en-US" altLang="en-US" dirty="0"/>
              <a:t>v</a:t>
            </a:r>
            <a:r>
              <a:rPr lang="en-US" altLang="en-US" baseline="-25000" dirty="0"/>
              <a:t>2</a:t>
            </a:r>
            <a:r>
              <a:rPr lang="en-US" altLang="en-US" dirty="0"/>
              <a:t> /(v</a:t>
            </a:r>
            <a:r>
              <a:rPr lang="en-US" altLang="en-US" baseline="-25000" dirty="0"/>
              <a:t>2</a:t>
            </a:r>
            <a:r>
              <a:rPr lang="en-US" altLang="en-US" dirty="0"/>
              <a:t> -2).</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a:extLst>
              <a:ext uri="{FF2B5EF4-FFF2-40B4-BE49-F238E27FC236}">
                <a16:creationId xmlns:a16="http://schemas.microsoft.com/office/drawing/2014/main" id="{A2168387-86D2-4E23-8B28-BB610373D720}"/>
              </a:ext>
            </a:extLst>
          </p:cNvPr>
          <p:cNvSpPr>
            <a:spLocks noGrp="1" noChangeArrowheads="1"/>
          </p:cNvSpPr>
          <p:nvPr>
            <p:ph type="title"/>
          </p:nvPr>
        </p:nvSpPr>
        <p:spPr/>
        <p:txBody>
          <a:bodyPr/>
          <a:lstStyle/>
          <a:p>
            <a:r>
              <a:rPr lang="en-US" altLang="en-US"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The F Distribution</a:t>
            </a:r>
            <a:endParaRPr lang="en-US" altLang="en-US" dirty="0"/>
          </a:p>
        </p:txBody>
      </p:sp>
      <p:sp>
        <p:nvSpPr>
          <p:cNvPr id="20483" name="Rectangle 3">
            <a:extLst>
              <a:ext uri="{FF2B5EF4-FFF2-40B4-BE49-F238E27FC236}">
                <a16:creationId xmlns:a16="http://schemas.microsoft.com/office/drawing/2014/main" id="{1435E954-9FD3-4AA3-84C0-7143EFB57962}"/>
              </a:ext>
            </a:extLst>
          </p:cNvPr>
          <p:cNvSpPr>
            <a:spLocks noGrp="1" noChangeArrowheads="1"/>
          </p:cNvSpPr>
          <p:nvPr>
            <p:ph type="body" idx="1"/>
          </p:nvPr>
        </p:nvSpPr>
        <p:spPr/>
        <p:txBody>
          <a:bodyPr/>
          <a:lstStyle/>
          <a:p>
            <a:pPr algn="just">
              <a:lnSpc>
                <a:spcPct val="90000"/>
              </a:lnSpc>
              <a:buFont typeface="Wingdings" panose="05000000000000000000" pitchFamily="2" charset="2"/>
              <a:buChar char="v"/>
            </a:pPr>
            <a:r>
              <a:rPr lang="en-US" altLang="en-US" i="1" dirty="0">
                <a:latin typeface="Times New Roman" panose="02020603050405020304" pitchFamily="18" charset="0"/>
                <a:cs typeface="Times New Roman" panose="02020603050405020304" pitchFamily="18" charset="0"/>
              </a:rPr>
              <a:t>F</a:t>
            </a:r>
            <a:r>
              <a:rPr lang="en-US" altLang="en-US" dirty="0">
                <a:latin typeface="Times New Roman" panose="02020603050405020304" pitchFamily="18" charset="0"/>
                <a:cs typeface="Times New Roman" panose="02020603050405020304" pitchFamily="18" charset="0"/>
              </a:rPr>
              <a:t> depends on two parameters:  v</a:t>
            </a:r>
            <a:r>
              <a:rPr lang="en-US" altLang="en-US" baseline="-25000" dirty="0">
                <a:latin typeface="Times New Roman" panose="02020603050405020304" pitchFamily="18" charset="0"/>
                <a:cs typeface="Times New Roman" panose="02020603050405020304" pitchFamily="18" charset="0"/>
              </a:rPr>
              <a:t>1</a:t>
            </a:r>
            <a:r>
              <a:rPr lang="en-US" altLang="en-US" dirty="0">
                <a:latin typeface="Times New Roman" panose="02020603050405020304" pitchFamily="18" charset="0"/>
                <a:cs typeface="Times New Roman" panose="02020603050405020304" pitchFamily="18" charset="0"/>
              </a:rPr>
              <a:t> and v</a:t>
            </a:r>
            <a:r>
              <a:rPr lang="en-US" altLang="en-US" baseline="-25000" dirty="0">
                <a:latin typeface="Times New Roman" panose="02020603050405020304" pitchFamily="18" charset="0"/>
                <a:cs typeface="Times New Roman" panose="02020603050405020304" pitchFamily="18" charset="0"/>
              </a:rPr>
              <a:t>2</a:t>
            </a:r>
            <a:r>
              <a:rPr lang="en-US" altLang="en-US" dirty="0">
                <a:latin typeface="Times New Roman" panose="02020603050405020304" pitchFamily="18" charset="0"/>
                <a:cs typeface="Times New Roman" panose="02020603050405020304" pitchFamily="18" charset="0"/>
              </a:rPr>
              <a:t> (</a:t>
            </a:r>
            <a:r>
              <a:rPr lang="en-US" altLang="en-US" i="1" dirty="0">
                <a:latin typeface="Times New Roman" panose="02020603050405020304" pitchFamily="18" charset="0"/>
                <a:cs typeface="Times New Roman" panose="02020603050405020304" pitchFamily="18" charset="0"/>
              </a:rPr>
              <a:t>df</a:t>
            </a:r>
            <a:r>
              <a:rPr lang="en-US" altLang="en-US" baseline="-25000" dirty="0">
                <a:latin typeface="Times New Roman" panose="02020603050405020304" pitchFamily="18" charset="0"/>
                <a:cs typeface="Times New Roman" panose="02020603050405020304" pitchFamily="18" charset="0"/>
              </a:rPr>
              <a:t>1</a:t>
            </a:r>
            <a:r>
              <a:rPr lang="en-US" altLang="en-US" dirty="0">
                <a:latin typeface="Times New Roman" panose="02020603050405020304" pitchFamily="18" charset="0"/>
                <a:cs typeface="Times New Roman" panose="02020603050405020304" pitchFamily="18" charset="0"/>
              </a:rPr>
              <a:t> and </a:t>
            </a:r>
            <a:r>
              <a:rPr lang="en-US" altLang="en-US" i="1" dirty="0">
                <a:latin typeface="Times New Roman" panose="02020603050405020304" pitchFamily="18" charset="0"/>
                <a:cs typeface="Times New Roman" panose="02020603050405020304" pitchFamily="18" charset="0"/>
              </a:rPr>
              <a:t>df</a:t>
            </a:r>
            <a:r>
              <a:rPr lang="en-US" altLang="en-US" baseline="-25000" dirty="0">
                <a:latin typeface="Times New Roman" panose="02020603050405020304" pitchFamily="18" charset="0"/>
                <a:cs typeface="Times New Roman" panose="02020603050405020304" pitchFamily="18" charset="0"/>
              </a:rPr>
              <a:t>2</a:t>
            </a:r>
            <a:r>
              <a:rPr lang="en-US" altLang="en-US" dirty="0">
                <a:latin typeface="Times New Roman" panose="02020603050405020304" pitchFamily="18" charset="0"/>
                <a:cs typeface="Times New Roman" panose="02020603050405020304" pitchFamily="18" charset="0"/>
              </a:rPr>
              <a:t>).  The shape of </a:t>
            </a:r>
            <a:r>
              <a:rPr lang="en-US" altLang="en-US" i="1" dirty="0">
                <a:latin typeface="Times New Roman" panose="02020603050405020304" pitchFamily="18" charset="0"/>
                <a:cs typeface="Times New Roman" panose="02020603050405020304" pitchFamily="18" charset="0"/>
              </a:rPr>
              <a:t>F</a:t>
            </a:r>
            <a:r>
              <a:rPr lang="en-US" altLang="en-US" dirty="0">
                <a:latin typeface="Times New Roman" panose="02020603050405020304" pitchFamily="18" charset="0"/>
                <a:cs typeface="Times New Roman" panose="02020603050405020304" pitchFamily="18" charset="0"/>
              </a:rPr>
              <a:t> changes with these.  Range is 0 to infinity.  Shaped a bit like chi-square.</a:t>
            </a:r>
          </a:p>
          <a:p>
            <a:pPr algn="just">
              <a:lnSpc>
                <a:spcPct val="90000"/>
              </a:lnSpc>
              <a:buFont typeface="Wingdings" panose="05000000000000000000" pitchFamily="2" charset="2"/>
              <a:buChar char="v"/>
            </a:pPr>
            <a:r>
              <a:rPr lang="en-US" altLang="en-US" i="1" dirty="0">
                <a:latin typeface="Times New Roman" panose="02020603050405020304" pitchFamily="18" charset="0"/>
                <a:cs typeface="Times New Roman" panose="02020603050405020304" pitchFamily="18" charset="0"/>
              </a:rPr>
              <a:t>F</a:t>
            </a:r>
            <a:r>
              <a:rPr lang="en-US" altLang="en-US" dirty="0">
                <a:latin typeface="Times New Roman" panose="02020603050405020304" pitchFamily="18" charset="0"/>
                <a:cs typeface="Times New Roman" panose="02020603050405020304" pitchFamily="18" charset="0"/>
              </a:rPr>
              <a:t> tables show critical values for </a:t>
            </a:r>
            <a:r>
              <a:rPr lang="en-US" altLang="en-US" i="1" dirty="0">
                <a:latin typeface="Times New Roman" panose="02020603050405020304" pitchFamily="18" charset="0"/>
                <a:cs typeface="Times New Roman" panose="02020603050405020304" pitchFamily="18" charset="0"/>
              </a:rPr>
              <a:t>df</a:t>
            </a:r>
            <a:r>
              <a:rPr lang="en-US" altLang="en-US" dirty="0">
                <a:latin typeface="Times New Roman" panose="02020603050405020304" pitchFamily="18" charset="0"/>
                <a:cs typeface="Times New Roman" panose="02020603050405020304" pitchFamily="18" charset="0"/>
              </a:rPr>
              <a:t> in the numerator and </a:t>
            </a:r>
            <a:r>
              <a:rPr lang="en-US" altLang="en-US" i="1" dirty="0">
                <a:latin typeface="Times New Roman" panose="02020603050405020304" pitchFamily="18" charset="0"/>
                <a:cs typeface="Times New Roman" panose="02020603050405020304" pitchFamily="18" charset="0"/>
              </a:rPr>
              <a:t>df</a:t>
            </a:r>
            <a:r>
              <a:rPr lang="en-US" altLang="en-US" dirty="0">
                <a:latin typeface="Times New Roman" panose="02020603050405020304" pitchFamily="18" charset="0"/>
                <a:cs typeface="Times New Roman" panose="02020603050405020304" pitchFamily="18" charset="0"/>
              </a:rPr>
              <a:t> in the denominator.</a:t>
            </a:r>
          </a:p>
          <a:p>
            <a:pPr algn="just">
              <a:lnSpc>
                <a:spcPct val="90000"/>
              </a:lnSpc>
              <a:buFont typeface="Wingdings" panose="05000000000000000000" pitchFamily="2" charset="2"/>
              <a:buChar char="v"/>
            </a:pPr>
            <a:r>
              <a:rPr lang="en-US" altLang="en-US" i="1" dirty="0">
                <a:latin typeface="Times New Roman" panose="02020603050405020304" pitchFamily="18" charset="0"/>
                <a:cs typeface="Times New Roman" panose="02020603050405020304" pitchFamily="18" charset="0"/>
              </a:rPr>
              <a:t>F</a:t>
            </a:r>
            <a:r>
              <a:rPr lang="en-US" altLang="en-US" dirty="0">
                <a:latin typeface="Times New Roman" panose="02020603050405020304" pitchFamily="18" charset="0"/>
                <a:cs typeface="Times New Roman" panose="02020603050405020304" pitchFamily="18" charset="0"/>
              </a:rPr>
              <a:t> tables are 1-tailed; can figure 2-tailed if you need to (but you usually don’t).</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6945D124-E246-4739-A9AE-B83BA5AD747C}"/>
              </a:ext>
            </a:extLst>
          </p:cNvPr>
          <p:cNvSpPr>
            <a:spLocks noGrp="1" noChangeArrowheads="1"/>
          </p:cNvSpPr>
          <p:nvPr>
            <p:ph type="title"/>
          </p:nvPr>
        </p:nvSpPr>
        <p:spPr/>
        <p:txBody>
          <a:bodyPr/>
          <a:lstStyle/>
          <a:p>
            <a:r>
              <a:rPr lang="en-US" altLang="en-US"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 Look Ahead</a:t>
            </a:r>
          </a:p>
        </p:txBody>
      </p:sp>
      <p:sp>
        <p:nvSpPr>
          <p:cNvPr id="22531" name="Rectangle 3">
            <a:extLst>
              <a:ext uri="{FF2B5EF4-FFF2-40B4-BE49-F238E27FC236}">
                <a16:creationId xmlns:a16="http://schemas.microsoft.com/office/drawing/2014/main" id="{EBF4AEA2-46FC-41E5-A990-668B99EF08EC}"/>
              </a:ext>
            </a:extLst>
          </p:cNvPr>
          <p:cNvSpPr>
            <a:spLocks noGrp="1" noChangeArrowheads="1"/>
          </p:cNvSpPr>
          <p:nvPr>
            <p:ph type="body" idx="1"/>
          </p:nvPr>
        </p:nvSpPr>
        <p:spPr/>
        <p:txBody>
          <a:bodyPr/>
          <a:lstStyle/>
          <a:p>
            <a:pPr algn="just">
              <a:buFont typeface="Wingdings" panose="05000000000000000000" pitchFamily="2" charset="2"/>
              <a:buChar char="v"/>
            </a:pPr>
            <a:r>
              <a:rPr lang="en-US" altLang="en-US" sz="2800" dirty="0">
                <a:latin typeface="Times New Roman" panose="02020603050405020304" pitchFamily="18" charset="0"/>
                <a:cs typeface="Times New Roman" panose="02020603050405020304" pitchFamily="18" charset="0"/>
              </a:rPr>
              <a:t>The </a:t>
            </a:r>
            <a:r>
              <a:rPr lang="en-US" altLang="en-US" sz="2800" i="1" dirty="0">
                <a:latin typeface="Times New Roman" panose="02020603050405020304" pitchFamily="18" charset="0"/>
                <a:cs typeface="Times New Roman" panose="02020603050405020304" pitchFamily="18" charset="0"/>
              </a:rPr>
              <a:t>F</a:t>
            </a:r>
            <a:r>
              <a:rPr lang="en-US" altLang="en-US" sz="2800" dirty="0">
                <a:latin typeface="Times New Roman" panose="02020603050405020304" pitchFamily="18" charset="0"/>
                <a:cs typeface="Times New Roman" panose="02020603050405020304" pitchFamily="18" charset="0"/>
              </a:rPr>
              <a:t> distribution is used in many statistical tests</a:t>
            </a:r>
          </a:p>
          <a:p>
            <a:pPr lvl="1" algn="just">
              <a:buFont typeface="Wingdings" panose="05000000000000000000" pitchFamily="2" charset="2"/>
              <a:buChar char="v"/>
            </a:pPr>
            <a:r>
              <a:rPr lang="en-US" altLang="en-US" dirty="0">
                <a:latin typeface="Times New Roman" panose="02020603050405020304" pitchFamily="18" charset="0"/>
                <a:cs typeface="Times New Roman" panose="02020603050405020304" pitchFamily="18" charset="0"/>
              </a:rPr>
              <a:t>Test for equality of variances.</a:t>
            </a:r>
          </a:p>
          <a:p>
            <a:pPr lvl="1" algn="just">
              <a:buFont typeface="Wingdings" panose="05000000000000000000" pitchFamily="2" charset="2"/>
              <a:buChar char="v"/>
            </a:pPr>
            <a:r>
              <a:rPr lang="en-US" altLang="en-US" dirty="0">
                <a:latin typeface="Times New Roman" panose="02020603050405020304" pitchFamily="18" charset="0"/>
                <a:cs typeface="Times New Roman" panose="02020603050405020304" pitchFamily="18" charset="0"/>
              </a:rPr>
              <a:t>Tests for differences in means in ANOVA.</a:t>
            </a:r>
          </a:p>
          <a:p>
            <a:pPr lvl="1" algn="just">
              <a:buFont typeface="Wingdings" panose="05000000000000000000" pitchFamily="2" charset="2"/>
              <a:buChar char="v"/>
            </a:pPr>
            <a:r>
              <a:rPr lang="en-US" altLang="en-US" dirty="0">
                <a:latin typeface="Times New Roman" panose="02020603050405020304" pitchFamily="18" charset="0"/>
                <a:cs typeface="Times New Roman" panose="02020603050405020304" pitchFamily="18" charset="0"/>
              </a:rPr>
              <a:t>Tests for regression models (slopes relating one continuous variable to another like SAT and GPA).</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Rectangle 2">
            <a:extLst>
              <a:ext uri="{FF2B5EF4-FFF2-40B4-BE49-F238E27FC236}">
                <a16:creationId xmlns:a16="http://schemas.microsoft.com/office/drawing/2014/main" id="{F0175C2F-A001-4390-A12F-136858A9B677}"/>
              </a:ext>
            </a:extLst>
          </p:cNvPr>
          <p:cNvSpPr>
            <a:spLocks noGrp="1" noChangeArrowheads="1"/>
          </p:cNvSpPr>
          <p:nvPr>
            <p:ph type="title"/>
          </p:nvPr>
        </p:nvSpPr>
        <p:spPr/>
        <p:txBody>
          <a:bodyPr/>
          <a:lstStyle/>
          <a:p>
            <a:pPr algn="ctr"/>
            <a:r>
              <a:rPr lang="en-US" altLang="en-US" sz="3600"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Relations among Distributions – the Children of the Normal</a:t>
            </a:r>
          </a:p>
        </p:txBody>
      </p:sp>
      <p:sp>
        <p:nvSpPr>
          <p:cNvPr id="11268" name="Rectangle 3">
            <a:extLst>
              <a:ext uri="{FF2B5EF4-FFF2-40B4-BE49-F238E27FC236}">
                <a16:creationId xmlns:a16="http://schemas.microsoft.com/office/drawing/2014/main" id="{911078AF-210C-462A-83F8-29985C09AC72}"/>
              </a:ext>
            </a:extLst>
          </p:cNvPr>
          <p:cNvSpPr>
            <a:spLocks noGrp="1" noChangeArrowheads="1"/>
          </p:cNvSpPr>
          <p:nvPr>
            <p:ph type="body" idx="1"/>
          </p:nvPr>
        </p:nvSpPr>
        <p:spPr>
          <a:xfrm>
            <a:off x="609600" y="1574800"/>
            <a:ext cx="8001000" cy="4114800"/>
          </a:xfrm>
        </p:spPr>
        <p:txBody>
          <a:bodyPr/>
          <a:lstStyle/>
          <a:p>
            <a:pPr algn="just">
              <a:lnSpc>
                <a:spcPct val="90000"/>
              </a:lnSpc>
              <a:buFont typeface="Wingdings" panose="05000000000000000000" pitchFamily="2" charset="2"/>
              <a:buChar char="v"/>
            </a:pPr>
            <a:r>
              <a:rPr lang="en-US" altLang="en-US" sz="2800" dirty="0">
                <a:latin typeface="Times New Roman" panose="02020603050405020304" pitchFamily="18" charset="0"/>
                <a:cs typeface="Times New Roman" panose="02020603050405020304" pitchFamily="18" charset="0"/>
              </a:rPr>
              <a:t>Chi-square is drawn from the normal.  N(0,1) deviates squared and summed.</a:t>
            </a:r>
          </a:p>
          <a:p>
            <a:pPr algn="just">
              <a:lnSpc>
                <a:spcPct val="90000"/>
              </a:lnSpc>
              <a:buFont typeface="Wingdings" panose="05000000000000000000" pitchFamily="2" charset="2"/>
              <a:buChar char="v"/>
            </a:pPr>
            <a:endParaRPr lang="en-US" altLang="en-US" sz="2800" dirty="0">
              <a:latin typeface="Times New Roman" panose="02020603050405020304" pitchFamily="18" charset="0"/>
              <a:cs typeface="Times New Roman" panose="02020603050405020304" pitchFamily="18" charset="0"/>
            </a:endParaRPr>
          </a:p>
          <a:p>
            <a:pPr algn="just">
              <a:lnSpc>
                <a:spcPct val="90000"/>
              </a:lnSpc>
              <a:buFont typeface="Wingdings" panose="05000000000000000000" pitchFamily="2" charset="2"/>
              <a:buChar char="v"/>
            </a:pPr>
            <a:r>
              <a:rPr lang="en-US" altLang="en-US" sz="2800" i="1" dirty="0">
                <a:latin typeface="Times New Roman" panose="02020603050405020304" pitchFamily="18" charset="0"/>
                <a:cs typeface="Times New Roman" panose="02020603050405020304" pitchFamily="18" charset="0"/>
              </a:rPr>
              <a:t>F</a:t>
            </a:r>
            <a:r>
              <a:rPr lang="en-US" altLang="en-US" sz="2800" dirty="0">
                <a:latin typeface="Times New Roman" panose="02020603050405020304" pitchFamily="18" charset="0"/>
                <a:cs typeface="Times New Roman" panose="02020603050405020304" pitchFamily="18" charset="0"/>
              </a:rPr>
              <a:t> is the ratio of two chi-squares, each divided by its df.  A chi-square divided by its </a:t>
            </a:r>
            <a:r>
              <a:rPr lang="en-US" altLang="en-US" sz="2800" i="1" dirty="0">
                <a:latin typeface="Times New Roman" panose="02020603050405020304" pitchFamily="18" charset="0"/>
                <a:cs typeface="Times New Roman" panose="02020603050405020304" pitchFamily="18" charset="0"/>
              </a:rPr>
              <a:t>df</a:t>
            </a:r>
            <a:r>
              <a:rPr lang="en-US" altLang="en-US" sz="2800" dirty="0">
                <a:latin typeface="Times New Roman" panose="02020603050405020304" pitchFamily="18" charset="0"/>
                <a:cs typeface="Times New Roman" panose="02020603050405020304" pitchFamily="18" charset="0"/>
              </a:rPr>
              <a:t> is a variance estimate, that is,  a sum of squares divided by degrees of freedom.</a:t>
            </a:r>
          </a:p>
          <a:p>
            <a:pPr algn="just">
              <a:lnSpc>
                <a:spcPct val="90000"/>
              </a:lnSpc>
              <a:buFont typeface="Wingdings" panose="05000000000000000000" pitchFamily="2" charset="2"/>
              <a:buChar char="v"/>
            </a:pPr>
            <a:endParaRPr lang="en-US" altLang="en-US" sz="2800" dirty="0">
              <a:latin typeface="Times New Roman" panose="02020603050405020304" pitchFamily="18" charset="0"/>
              <a:cs typeface="Times New Roman" panose="02020603050405020304" pitchFamily="18" charset="0"/>
            </a:endParaRPr>
          </a:p>
          <a:p>
            <a:pPr algn="just">
              <a:lnSpc>
                <a:spcPct val="90000"/>
              </a:lnSpc>
              <a:buFont typeface="Wingdings" panose="05000000000000000000" pitchFamily="2" charset="2"/>
              <a:buChar char="v"/>
            </a:pPr>
            <a:r>
              <a:rPr lang="en-US" altLang="en-US" sz="2800" i="1" dirty="0">
                <a:latin typeface="Times New Roman" panose="02020603050405020304" pitchFamily="18" charset="0"/>
                <a:cs typeface="Times New Roman" panose="02020603050405020304" pitchFamily="18" charset="0"/>
              </a:rPr>
              <a:t>F</a:t>
            </a:r>
            <a:r>
              <a:rPr lang="en-US" altLang="en-US" sz="2800" dirty="0">
                <a:latin typeface="Times New Roman" panose="02020603050405020304" pitchFamily="18" charset="0"/>
                <a:cs typeface="Times New Roman" panose="02020603050405020304" pitchFamily="18" charset="0"/>
              </a:rPr>
              <a:t> = </a:t>
            </a:r>
            <a:r>
              <a:rPr lang="en-US" altLang="en-US" sz="2800" i="1" dirty="0">
                <a:latin typeface="Times New Roman" panose="02020603050405020304" pitchFamily="18" charset="0"/>
                <a:cs typeface="Times New Roman" panose="02020603050405020304" pitchFamily="18" charset="0"/>
              </a:rPr>
              <a:t>t</a:t>
            </a:r>
            <a:r>
              <a:rPr lang="en-US" altLang="en-US" sz="2800" baseline="30000" dirty="0">
                <a:latin typeface="Times New Roman" panose="02020603050405020304" pitchFamily="18" charset="0"/>
                <a:cs typeface="Times New Roman" panose="02020603050405020304" pitchFamily="18" charset="0"/>
              </a:rPr>
              <a:t>2</a:t>
            </a:r>
            <a:r>
              <a:rPr lang="en-US" altLang="en-US" sz="2800" dirty="0">
                <a:latin typeface="Times New Roman" panose="02020603050405020304" pitchFamily="18" charset="0"/>
                <a:cs typeface="Times New Roman" panose="02020603050405020304" pitchFamily="18" charset="0"/>
              </a:rPr>
              <a:t>.  If you square </a:t>
            </a:r>
            <a:r>
              <a:rPr lang="en-US" altLang="en-US" sz="2800" i="1" dirty="0">
                <a:latin typeface="Times New Roman" panose="02020603050405020304" pitchFamily="18" charset="0"/>
                <a:cs typeface="Times New Roman" panose="02020603050405020304" pitchFamily="18" charset="0"/>
              </a:rPr>
              <a:t>t</a:t>
            </a:r>
            <a:r>
              <a:rPr lang="en-US" altLang="en-US" sz="2800" dirty="0">
                <a:latin typeface="Times New Roman" panose="02020603050405020304" pitchFamily="18" charset="0"/>
                <a:cs typeface="Times New Roman" panose="02020603050405020304" pitchFamily="18" charset="0"/>
              </a:rPr>
              <a:t>, you get an </a:t>
            </a:r>
            <a:r>
              <a:rPr lang="en-US" altLang="en-US" sz="2800" i="1" dirty="0">
                <a:latin typeface="Times New Roman" panose="02020603050405020304" pitchFamily="18" charset="0"/>
                <a:cs typeface="Times New Roman" panose="02020603050405020304" pitchFamily="18" charset="0"/>
              </a:rPr>
              <a:t>F</a:t>
            </a:r>
            <a:r>
              <a:rPr lang="en-US" altLang="en-US" sz="2800" dirty="0">
                <a:latin typeface="Times New Roman" panose="02020603050405020304" pitchFamily="18" charset="0"/>
                <a:cs typeface="Times New Roman" panose="02020603050405020304" pitchFamily="18" charset="0"/>
              </a:rPr>
              <a:t> with 1 df in the numerator.</a:t>
            </a:r>
          </a:p>
        </p:txBody>
      </p:sp>
      <p:graphicFrame>
        <p:nvGraphicFramePr>
          <p:cNvPr id="11266" name="Object 4">
            <a:extLst>
              <a:ext uri="{FF2B5EF4-FFF2-40B4-BE49-F238E27FC236}">
                <a16:creationId xmlns:a16="http://schemas.microsoft.com/office/drawing/2014/main" id="{84749112-870E-456F-B2CC-818C40389A90}"/>
              </a:ext>
            </a:extLst>
          </p:cNvPr>
          <p:cNvGraphicFramePr>
            <a:graphicFrameLocks noChangeAspect="1"/>
          </p:cNvGraphicFramePr>
          <p:nvPr>
            <p:extLst>
              <p:ext uri="{D42A27DB-BD31-4B8C-83A1-F6EECF244321}">
                <p14:modId xmlns:p14="http://schemas.microsoft.com/office/powerpoint/2010/main" val="66659774"/>
              </p:ext>
            </p:extLst>
          </p:nvPr>
        </p:nvGraphicFramePr>
        <p:xfrm>
          <a:off x="3429000" y="5562600"/>
          <a:ext cx="1600200" cy="736600"/>
        </p:xfrm>
        <a:graphic>
          <a:graphicData uri="http://schemas.openxmlformats.org/presentationml/2006/ole">
            <mc:AlternateContent xmlns:mc="http://schemas.openxmlformats.org/markup-compatibility/2006">
              <mc:Choice xmlns:v="urn:schemas-microsoft-com:vml" Requires="v">
                <p:oleObj name="Equation" r:id="rId3" imgW="634680" imgH="253800" progId="Equation.3">
                  <p:embed/>
                </p:oleObj>
              </mc:Choice>
              <mc:Fallback>
                <p:oleObj name="Equation" r:id="rId3" imgW="634680" imgH="253800" progId="Equation.3">
                  <p:embed/>
                  <p:pic>
                    <p:nvPicPr>
                      <p:cNvPr id="11266" name="Object 4">
                        <a:extLst>
                          <a:ext uri="{FF2B5EF4-FFF2-40B4-BE49-F238E27FC236}">
                            <a16:creationId xmlns:a16="http://schemas.microsoft.com/office/drawing/2014/main" id="{84749112-870E-456F-B2CC-818C40389A9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29000" y="5562600"/>
                        <a:ext cx="1600200" cy="736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DAC53F-AFE5-E9DF-F127-1ABCBBE71D29}"/>
              </a:ext>
            </a:extLst>
          </p:cNvPr>
          <p:cNvSpPr>
            <a:spLocks noGrp="1"/>
          </p:cNvSpPr>
          <p:nvPr>
            <p:ph type="title"/>
          </p:nvPr>
        </p:nvSpPr>
        <p:spPr/>
        <p:txBody>
          <a:bodyPr/>
          <a:lstStyle/>
          <a:p>
            <a:pPr>
              <a:defRPr/>
            </a:pPr>
            <a:r>
              <a:rPr lang="en-US" b="1" dirty="0">
                <a:solidFill>
                  <a:srgbClr val="FF0000"/>
                </a:solidFill>
                <a:effectLst>
                  <a:outerShdw blurRad="50800" dist="38100" algn="tr" rotWithShape="0">
                    <a:prstClr val="black">
                      <a:alpha val="40000"/>
                    </a:prstClr>
                  </a:outerShdw>
                </a:effectLst>
                <a:latin typeface="Aldhabi" panose="020F0502020204030204" pitchFamily="2" charset="-78"/>
                <a:cs typeface="Aldhabi" panose="020F0502020204030204" pitchFamily="2" charset="-78"/>
              </a:rPr>
              <a:t>Student’s t-Distribution</a:t>
            </a:r>
            <a:endParaRPr lang="en-US" b="1" dirty="0">
              <a:solidFill>
                <a:srgbClr val="FF0000"/>
              </a:solidFill>
              <a:latin typeface="Aldhabi" panose="020F0502020204030204" pitchFamily="2" charset="-78"/>
              <a:cs typeface="Aldhabi" panose="020F0502020204030204" pitchFamily="2" charset="-78"/>
            </a:endParaRPr>
          </a:p>
        </p:txBody>
      </p:sp>
      <p:sp>
        <p:nvSpPr>
          <p:cNvPr id="3" name="Content Placeholder 2">
            <a:extLst>
              <a:ext uri="{FF2B5EF4-FFF2-40B4-BE49-F238E27FC236}">
                <a16:creationId xmlns:a16="http://schemas.microsoft.com/office/drawing/2014/main" id="{5B45375F-BE69-4A2D-C17C-1377C392AFB2}"/>
              </a:ext>
            </a:extLst>
          </p:cNvPr>
          <p:cNvSpPr>
            <a:spLocks noGrp="1"/>
          </p:cNvSpPr>
          <p:nvPr>
            <p:ph idx="1"/>
          </p:nvPr>
        </p:nvSpPr>
        <p:spPr>
          <a:xfrm>
            <a:off x="609600" y="1600200"/>
            <a:ext cx="8229600" cy="4114800"/>
          </a:xfrm>
        </p:spPr>
        <p:txBody>
          <a:bodyPr/>
          <a:lstStyle/>
          <a:p>
            <a:pPr algn="just">
              <a:defRPr/>
            </a:pPr>
            <a:r>
              <a:rPr lang="en-US" sz="2600" dirty="0">
                <a:latin typeface="Times New Roman" panose="02020603050405020304" pitchFamily="18" charset="0"/>
                <a:cs typeface="Times New Roman" panose="02020603050405020304" pitchFamily="18" charset="0"/>
              </a:rPr>
              <a:t>In 1908, William Sealy Gosset from Guinness Breweries discovered the t-distribution. His </a:t>
            </a:r>
            <a:r>
              <a:rPr lang="en-US" sz="2600" dirty="0">
                <a:latin typeface="Times New Roman" panose="02020603050405020304" pitchFamily="18" charset="0"/>
                <a:cs typeface="Times New Roman" panose="02020603050405020304" pitchFamily="18" charset="0"/>
                <a:hlinkClick r:id="rId2"/>
              </a:rPr>
              <a:t>pen-name</a:t>
            </a:r>
            <a:r>
              <a:rPr lang="en-US" sz="2600" dirty="0">
                <a:latin typeface="Times New Roman" panose="02020603050405020304" pitchFamily="18" charset="0"/>
                <a:cs typeface="Times New Roman" panose="02020603050405020304" pitchFamily="18" charset="0"/>
              </a:rPr>
              <a:t> was Student, and thus it is called the “Student's t-distribution.”</a:t>
            </a:r>
          </a:p>
          <a:p>
            <a:pPr marL="0" indent="0" algn="just">
              <a:buNone/>
              <a:defRPr/>
            </a:pPr>
            <a:endParaRPr lang="en-US" sz="2600" dirty="0">
              <a:latin typeface="Times New Roman" panose="02020603050405020304" pitchFamily="18" charset="0"/>
              <a:cs typeface="Times New Roman" panose="02020603050405020304" pitchFamily="18" charset="0"/>
            </a:endParaRPr>
          </a:p>
          <a:p>
            <a:pPr algn="just">
              <a:defRPr/>
            </a:pPr>
            <a:r>
              <a:rPr lang="en-US" sz="2600" dirty="0">
                <a:latin typeface="Times New Roman" panose="02020603050405020304" pitchFamily="18" charset="0"/>
                <a:cs typeface="Times New Roman" panose="02020603050405020304" pitchFamily="18" charset="0"/>
              </a:rPr>
              <a:t>When the population standard deviation σ in the Z-score above is replaced by the sample standard deviation </a:t>
            </a:r>
            <a:r>
              <a:rPr lang="en-US" sz="2600" i="1" dirty="0">
                <a:latin typeface="Times New Roman" panose="02020603050405020304" pitchFamily="18" charset="0"/>
                <a:cs typeface="Times New Roman" panose="02020603050405020304" pitchFamily="18" charset="0"/>
              </a:rPr>
              <a:t>s, this score follows the </a:t>
            </a:r>
            <a:r>
              <a:rPr lang="en-US" sz="2600" b="1" i="1" dirty="0">
                <a:latin typeface="Times New Roman" panose="02020603050405020304" pitchFamily="18" charset="0"/>
                <a:cs typeface="Times New Roman" panose="02020603050405020304" pitchFamily="18" charset="0"/>
              </a:rPr>
              <a:t>t-distribution. </a:t>
            </a:r>
          </a:p>
          <a:p>
            <a:pPr marL="0" indent="0" algn="just">
              <a:buNone/>
              <a:defRPr/>
            </a:pPr>
            <a:endParaRPr lang="en-US" sz="2600" b="1" i="1" dirty="0">
              <a:latin typeface="Times New Roman" panose="02020603050405020304" pitchFamily="18" charset="0"/>
              <a:cs typeface="Times New Roman" panose="02020603050405020304" pitchFamily="18" charset="0"/>
            </a:endParaRPr>
          </a:p>
          <a:p>
            <a:pPr algn="just">
              <a:defRPr/>
            </a:pPr>
            <a:r>
              <a:rPr lang="en-US" sz="2600" b="1" i="1" dirty="0">
                <a:latin typeface="Times New Roman" panose="02020603050405020304" pitchFamily="18" charset="0"/>
                <a:cs typeface="Times New Roman" panose="02020603050405020304" pitchFamily="18" charset="0"/>
              </a:rPr>
              <a:t>It is bell-shaped, just like the normal </a:t>
            </a:r>
            <a:r>
              <a:rPr lang="en-US" sz="2600" dirty="0">
                <a:latin typeface="Times New Roman" panose="02020603050405020304" pitchFamily="18" charset="0"/>
                <a:cs typeface="Times New Roman" panose="02020603050405020304" pitchFamily="18" charset="0"/>
              </a:rPr>
              <a:t>distribution with mean 0. It is more spread out than the standard normal distribution. In other words, the two tails are heavier than those of the standard normal distribution. </a:t>
            </a:r>
          </a:p>
        </p:txBody>
      </p:sp>
    </p:spTree>
  </p:cSld>
  <p:clrMapOvr>
    <a:masterClrMapping/>
  </p:clrMapOvr>
  <p:transition>
    <p:wipe dir="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3ADC4ECA-7D09-1FA5-0C9B-32A409E3763D}"/>
              </a:ext>
            </a:extLst>
          </p:cNvPr>
          <p:cNvSpPr>
            <a:spLocks noGrp="1"/>
          </p:cNvSpPr>
          <p:nvPr>
            <p:ph type="dt" sz="half" idx="10"/>
          </p:nvPr>
        </p:nvSpPr>
        <p:spPr/>
        <p:txBody>
          <a:bodyPr/>
          <a:lstStyle/>
          <a:p>
            <a:pPr>
              <a:defRPr/>
            </a:pPr>
            <a:fld id="{363452A1-DB0F-4944-9C4D-7E1C296F1388}" type="datetime5">
              <a:rPr lang="en-US" smtClean="0"/>
              <a:t>30-Dec-25</a:t>
            </a:fld>
            <a:endParaRPr lang="en-US"/>
          </a:p>
        </p:txBody>
      </p:sp>
      <p:sp>
        <p:nvSpPr>
          <p:cNvPr id="5" name="Footer Placeholder 4">
            <a:extLst>
              <a:ext uri="{FF2B5EF4-FFF2-40B4-BE49-F238E27FC236}">
                <a16:creationId xmlns:a16="http://schemas.microsoft.com/office/drawing/2014/main" id="{A7535B93-CA0A-729B-CC3C-F7ACF780DEDA}"/>
              </a:ext>
            </a:extLst>
          </p:cNvPr>
          <p:cNvSpPr>
            <a:spLocks noGrp="1"/>
          </p:cNvSpPr>
          <p:nvPr>
            <p:ph type="ftr" sz="quarter" idx="11"/>
          </p:nvPr>
        </p:nvSpPr>
        <p:spPr/>
        <p:txBody>
          <a:bodyPr/>
          <a:lstStyle/>
          <a:p>
            <a:pPr>
              <a:defRPr/>
            </a:pPr>
            <a:r>
              <a:rPr lang="en-US"/>
              <a:t>T. Mayooran</a:t>
            </a:r>
          </a:p>
        </p:txBody>
      </p:sp>
      <p:sp>
        <p:nvSpPr>
          <p:cNvPr id="6" name="Slide Number Placeholder 5">
            <a:extLst>
              <a:ext uri="{FF2B5EF4-FFF2-40B4-BE49-F238E27FC236}">
                <a16:creationId xmlns:a16="http://schemas.microsoft.com/office/drawing/2014/main" id="{CCBCDED6-DEC9-A840-7128-4A0C70097ACD}"/>
              </a:ext>
            </a:extLst>
          </p:cNvPr>
          <p:cNvSpPr>
            <a:spLocks noGrp="1"/>
          </p:cNvSpPr>
          <p:nvPr>
            <p:ph type="sldNum" sz="quarter" idx="12"/>
          </p:nvPr>
        </p:nvSpPr>
        <p:spPr/>
        <p:txBody>
          <a:bodyPr/>
          <a:lstStyle/>
          <a:p>
            <a:fld id="{906F6DFE-AA00-4BFD-9D61-CA29BB78DE22}" type="slidenum">
              <a:rPr lang="en-US" altLang="en-US" smtClean="0"/>
              <a:pPr/>
              <a:t>76</a:t>
            </a:fld>
            <a:endParaRPr lang="en-US" altLang="en-US"/>
          </a:p>
        </p:txBody>
      </p:sp>
      <p:sp>
        <p:nvSpPr>
          <p:cNvPr id="8" name="TextBox 7">
            <a:extLst>
              <a:ext uri="{FF2B5EF4-FFF2-40B4-BE49-F238E27FC236}">
                <a16:creationId xmlns:a16="http://schemas.microsoft.com/office/drawing/2014/main" id="{495C4193-DA87-253B-CB91-D237952AFAB1}"/>
              </a:ext>
            </a:extLst>
          </p:cNvPr>
          <p:cNvSpPr txBox="1"/>
          <p:nvPr/>
        </p:nvSpPr>
        <p:spPr>
          <a:xfrm>
            <a:off x="495300" y="1752600"/>
            <a:ext cx="8153400" cy="4401205"/>
          </a:xfrm>
          <a:prstGeom prst="rect">
            <a:avLst/>
          </a:prstGeom>
          <a:noFill/>
        </p:spPr>
        <p:txBody>
          <a:bodyPr wrap="square">
            <a:spAutoFit/>
          </a:bodyPr>
          <a:lstStyle/>
          <a:p>
            <a:pPr marL="342900" indent="-342900" algn="just">
              <a:buFont typeface="Wingdings" panose="05000000000000000000" pitchFamily="2" charset="2"/>
              <a:buChar char="v"/>
              <a:defRPr/>
            </a:pPr>
            <a:r>
              <a:rPr lang="en-US" sz="2800" dirty="0">
                <a:latin typeface="Times New Roman" panose="02020603050405020304" pitchFamily="18" charset="0"/>
                <a:cs typeface="Times New Roman" panose="02020603050405020304" pitchFamily="18" charset="0"/>
              </a:rPr>
              <a:t>The </a:t>
            </a:r>
            <a:r>
              <a:rPr lang="en-US" sz="2800" b="1" i="1" dirty="0">
                <a:latin typeface="Times New Roman" panose="02020603050405020304" pitchFamily="18" charset="0"/>
                <a:cs typeface="Times New Roman" panose="02020603050405020304" pitchFamily="18" charset="0"/>
              </a:rPr>
              <a:t>t-distribution </a:t>
            </a:r>
            <a:r>
              <a:rPr lang="en-US" sz="2800" dirty="0">
                <a:latin typeface="Times New Roman" panose="02020603050405020304" pitchFamily="18" charset="0"/>
                <a:cs typeface="Times New Roman" panose="02020603050405020304" pitchFamily="18" charset="0"/>
              </a:rPr>
              <a:t>has a parameter called </a:t>
            </a:r>
            <a:r>
              <a:rPr lang="en-US" sz="2800" b="1" dirty="0">
                <a:latin typeface="Times New Roman" panose="02020603050405020304" pitchFamily="18" charset="0"/>
                <a:cs typeface="Times New Roman" panose="02020603050405020304" pitchFamily="18" charset="0"/>
              </a:rPr>
              <a:t>degrees of freedom (</a:t>
            </a:r>
            <a:r>
              <a:rPr lang="en-US" sz="2800" b="1" dirty="0" err="1">
                <a:latin typeface="Times New Roman" panose="02020603050405020304" pitchFamily="18" charset="0"/>
                <a:cs typeface="Times New Roman" panose="02020603050405020304" pitchFamily="18" charset="0"/>
              </a:rPr>
              <a:t>df</a:t>
            </a:r>
            <a:r>
              <a:rPr lang="en-US" sz="2800" b="1" dirty="0">
                <a:latin typeface="Times New Roman" panose="02020603050405020304" pitchFamily="18" charset="0"/>
                <a:cs typeface="Times New Roman" panose="02020603050405020304" pitchFamily="18" charset="0"/>
              </a:rPr>
              <a:t>). In most applications, it is a function of the </a:t>
            </a:r>
            <a:r>
              <a:rPr lang="en-US" sz="2800" dirty="0">
                <a:latin typeface="Times New Roman" panose="02020603050405020304" pitchFamily="18" charset="0"/>
                <a:cs typeface="Times New Roman" panose="02020603050405020304" pitchFamily="18" charset="0"/>
              </a:rPr>
              <a:t>sample size; however, the specific formula depends on the particular problem. </a:t>
            </a:r>
          </a:p>
          <a:p>
            <a:pPr marL="342900" indent="-342900" algn="just">
              <a:buFont typeface="Wingdings" panose="05000000000000000000" pitchFamily="2" charset="2"/>
              <a:buChar char="v"/>
              <a:defRPr/>
            </a:pPr>
            <a:endParaRPr lang="en-US" sz="28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v"/>
              <a:defRPr/>
            </a:pPr>
            <a:r>
              <a:rPr lang="en-US" sz="2800" dirty="0">
                <a:latin typeface="Times New Roman" panose="02020603050405020304" pitchFamily="18" charset="0"/>
                <a:cs typeface="Times New Roman" panose="02020603050405020304" pitchFamily="18" charset="0"/>
              </a:rPr>
              <a:t>The </a:t>
            </a:r>
            <a:r>
              <a:rPr lang="en-US" sz="2800" b="1" i="1" dirty="0">
                <a:latin typeface="Times New Roman" panose="02020603050405020304" pitchFamily="18" charset="0"/>
                <a:cs typeface="Times New Roman" panose="02020603050405020304" pitchFamily="18" charset="0"/>
              </a:rPr>
              <a:t>t-distribution is in fact a ratio </a:t>
            </a:r>
            <a:r>
              <a:rPr lang="en-US" sz="2800" dirty="0">
                <a:latin typeface="Times New Roman" panose="02020603050405020304" pitchFamily="18" charset="0"/>
                <a:cs typeface="Times New Roman" panose="02020603050405020304" pitchFamily="18" charset="0"/>
              </a:rPr>
              <a:t>of a standard normal distribution to a chi-square distribution. </a:t>
            </a:r>
          </a:p>
          <a:p>
            <a:pPr marL="342900" indent="-342900" algn="just">
              <a:buFont typeface="Wingdings" panose="05000000000000000000" pitchFamily="2" charset="2"/>
              <a:buChar char="v"/>
              <a:defRPr/>
            </a:pPr>
            <a:endParaRPr lang="en-US" sz="28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v"/>
              <a:defRPr/>
            </a:pPr>
            <a:r>
              <a:rPr lang="en-US" sz="2800" dirty="0">
                <a:latin typeface="Times New Roman" panose="02020603050405020304" pitchFamily="18" charset="0"/>
                <a:cs typeface="Times New Roman" panose="02020603050405020304" pitchFamily="18" charset="0"/>
              </a:rPr>
              <a:t>When degrees of freedom increase, the </a:t>
            </a:r>
            <a:r>
              <a:rPr lang="en-US" sz="2800" b="1" i="1" dirty="0">
                <a:latin typeface="Times New Roman" panose="02020603050405020304" pitchFamily="18" charset="0"/>
                <a:cs typeface="Times New Roman" panose="02020603050405020304" pitchFamily="18" charset="0"/>
              </a:rPr>
              <a:t>t-distribution approaches the standard normal distribution.</a:t>
            </a:r>
            <a:endParaRPr lang="en-US"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1259770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582B39C6-184A-EF9F-A1D3-AD35E5326FFB}"/>
              </a:ext>
            </a:extLst>
          </p:cNvPr>
          <p:cNvSpPr>
            <a:spLocks noGrp="1"/>
          </p:cNvSpPr>
          <p:nvPr>
            <p:ph type="dt" sz="half" idx="10"/>
          </p:nvPr>
        </p:nvSpPr>
        <p:spPr/>
        <p:txBody>
          <a:bodyPr/>
          <a:lstStyle/>
          <a:p>
            <a:pPr>
              <a:defRPr/>
            </a:pPr>
            <a:fld id="{363452A1-DB0F-4944-9C4D-7E1C296F1388}" type="datetime5">
              <a:rPr lang="en-US" smtClean="0"/>
              <a:t>30-Dec-25</a:t>
            </a:fld>
            <a:endParaRPr lang="en-US"/>
          </a:p>
        </p:txBody>
      </p:sp>
      <p:sp>
        <p:nvSpPr>
          <p:cNvPr id="5" name="Footer Placeholder 4">
            <a:extLst>
              <a:ext uri="{FF2B5EF4-FFF2-40B4-BE49-F238E27FC236}">
                <a16:creationId xmlns:a16="http://schemas.microsoft.com/office/drawing/2014/main" id="{3B9C4625-FFC9-871E-D660-9495E190CFC3}"/>
              </a:ext>
            </a:extLst>
          </p:cNvPr>
          <p:cNvSpPr>
            <a:spLocks noGrp="1"/>
          </p:cNvSpPr>
          <p:nvPr>
            <p:ph type="ftr" sz="quarter" idx="11"/>
          </p:nvPr>
        </p:nvSpPr>
        <p:spPr/>
        <p:txBody>
          <a:bodyPr/>
          <a:lstStyle/>
          <a:p>
            <a:pPr>
              <a:defRPr/>
            </a:pPr>
            <a:r>
              <a:rPr lang="en-US"/>
              <a:t>T. Mayooran</a:t>
            </a:r>
          </a:p>
        </p:txBody>
      </p:sp>
      <p:sp>
        <p:nvSpPr>
          <p:cNvPr id="6" name="Slide Number Placeholder 5">
            <a:extLst>
              <a:ext uri="{FF2B5EF4-FFF2-40B4-BE49-F238E27FC236}">
                <a16:creationId xmlns:a16="http://schemas.microsoft.com/office/drawing/2014/main" id="{C0D60D6D-481D-41A4-AC7E-B3FDCDF98643}"/>
              </a:ext>
            </a:extLst>
          </p:cNvPr>
          <p:cNvSpPr>
            <a:spLocks noGrp="1"/>
          </p:cNvSpPr>
          <p:nvPr>
            <p:ph type="sldNum" sz="quarter" idx="12"/>
          </p:nvPr>
        </p:nvSpPr>
        <p:spPr/>
        <p:txBody>
          <a:bodyPr/>
          <a:lstStyle/>
          <a:p>
            <a:fld id="{906F6DFE-AA00-4BFD-9D61-CA29BB78DE22}" type="slidenum">
              <a:rPr lang="en-US" altLang="en-US" smtClean="0"/>
              <a:pPr/>
              <a:t>77</a:t>
            </a:fld>
            <a:endParaRPr lang="en-US" altLang="en-US"/>
          </a:p>
        </p:txBody>
      </p:sp>
      <p:pic>
        <p:nvPicPr>
          <p:cNvPr id="8" name="Picture 7" descr="A diagram of a normal distribution&#10;&#10;AI-generated content may be incorrect.">
            <a:extLst>
              <a:ext uri="{FF2B5EF4-FFF2-40B4-BE49-F238E27FC236}">
                <a16:creationId xmlns:a16="http://schemas.microsoft.com/office/drawing/2014/main" id="{AD0ABB7A-0D82-B1B5-FA19-181FA8EFB9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871" y="1184934"/>
            <a:ext cx="9144000" cy="5226357"/>
          </a:xfrm>
          <a:prstGeom prst="rect">
            <a:avLst/>
          </a:prstGeom>
        </p:spPr>
      </p:pic>
    </p:spTree>
    <p:extLst>
      <p:ext uri="{BB962C8B-B14F-4D97-AF65-F5344CB8AC3E}">
        <p14:creationId xmlns:p14="http://schemas.microsoft.com/office/powerpoint/2010/main" val="135404735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diagram of normal distribution&#10;&#10;AI-generated content may be incorrect.">
            <a:extLst>
              <a:ext uri="{FF2B5EF4-FFF2-40B4-BE49-F238E27FC236}">
                <a16:creationId xmlns:a16="http://schemas.microsoft.com/office/drawing/2014/main" id="{68FA8689-E71A-DA87-BFB7-8A528C2DCF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4926" y="1905000"/>
            <a:ext cx="7218947" cy="4114800"/>
          </a:xfrm>
          <a:prstGeom prst="rect">
            <a:avLst/>
          </a:prstGeom>
          <a:noFill/>
        </p:spPr>
      </p:pic>
      <p:sp>
        <p:nvSpPr>
          <p:cNvPr id="4" name="Date Placeholder 3">
            <a:extLst>
              <a:ext uri="{FF2B5EF4-FFF2-40B4-BE49-F238E27FC236}">
                <a16:creationId xmlns:a16="http://schemas.microsoft.com/office/drawing/2014/main" id="{8883B27F-B50A-7245-5557-C72AB3504406}"/>
              </a:ext>
            </a:extLst>
          </p:cNvPr>
          <p:cNvSpPr>
            <a:spLocks noGrp="1"/>
          </p:cNvSpPr>
          <p:nvPr>
            <p:ph type="dt" sz="half" idx="10"/>
          </p:nvPr>
        </p:nvSpPr>
        <p:spPr>
          <a:xfrm>
            <a:off x="685800" y="6248400"/>
            <a:ext cx="1905000" cy="457200"/>
          </a:xfrm>
        </p:spPr>
        <p:txBody>
          <a:bodyPr wrap="square" anchor="b">
            <a:normAutofit/>
          </a:bodyPr>
          <a:lstStyle/>
          <a:p>
            <a:pPr>
              <a:spcAft>
                <a:spcPts val="600"/>
              </a:spcAft>
              <a:defRPr/>
            </a:pPr>
            <a:fld id="{363452A1-DB0F-4944-9C4D-7E1C296F1388}" type="datetime5">
              <a:rPr lang="en-US" smtClean="0"/>
              <a:pPr>
                <a:spcAft>
                  <a:spcPts val="600"/>
                </a:spcAft>
                <a:defRPr/>
              </a:pPr>
              <a:t>30-Dec-25</a:t>
            </a:fld>
            <a:endParaRPr lang="en-US"/>
          </a:p>
        </p:txBody>
      </p:sp>
      <p:sp>
        <p:nvSpPr>
          <p:cNvPr id="5" name="Footer Placeholder 4">
            <a:extLst>
              <a:ext uri="{FF2B5EF4-FFF2-40B4-BE49-F238E27FC236}">
                <a16:creationId xmlns:a16="http://schemas.microsoft.com/office/drawing/2014/main" id="{0B29406C-ACF7-2C88-7264-87FF96219AEB}"/>
              </a:ext>
            </a:extLst>
          </p:cNvPr>
          <p:cNvSpPr>
            <a:spLocks noGrp="1"/>
          </p:cNvSpPr>
          <p:nvPr>
            <p:ph type="ftr" sz="quarter" idx="11"/>
          </p:nvPr>
        </p:nvSpPr>
        <p:spPr>
          <a:xfrm>
            <a:off x="3124200" y="6248400"/>
            <a:ext cx="2895600" cy="457200"/>
          </a:xfrm>
        </p:spPr>
        <p:txBody>
          <a:bodyPr wrap="square" anchor="b">
            <a:normAutofit/>
          </a:bodyPr>
          <a:lstStyle/>
          <a:p>
            <a:pPr>
              <a:spcAft>
                <a:spcPts val="600"/>
              </a:spcAft>
              <a:defRPr/>
            </a:pPr>
            <a:r>
              <a:rPr lang="en-US"/>
              <a:t>T. Mayooran</a:t>
            </a:r>
          </a:p>
        </p:txBody>
      </p:sp>
      <p:sp>
        <p:nvSpPr>
          <p:cNvPr id="6" name="Slide Number Placeholder 5">
            <a:extLst>
              <a:ext uri="{FF2B5EF4-FFF2-40B4-BE49-F238E27FC236}">
                <a16:creationId xmlns:a16="http://schemas.microsoft.com/office/drawing/2014/main" id="{1AC971AB-2660-BA24-9515-AA36C007B33A}"/>
              </a:ext>
            </a:extLst>
          </p:cNvPr>
          <p:cNvSpPr>
            <a:spLocks noGrp="1"/>
          </p:cNvSpPr>
          <p:nvPr>
            <p:ph type="sldNum" sz="quarter" idx="12"/>
          </p:nvPr>
        </p:nvSpPr>
        <p:spPr>
          <a:xfrm>
            <a:off x="6553200" y="6248400"/>
            <a:ext cx="1905000" cy="457200"/>
          </a:xfrm>
        </p:spPr>
        <p:txBody>
          <a:bodyPr wrap="square" anchor="b">
            <a:normAutofit/>
          </a:bodyPr>
          <a:lstStyle/>
          <a:p>
            <a:pPr>
              <a:spcAft>
                <a:spcPts val="600"/>
              </a:spcAft>
            </a:pPr>
            <a:fld id="{906F6DFE-AA00-4BFD-9D61-CA29BB78DE22}" type="slidenum">
              <a:rPr lang="en-US" altLang="en-US" smtClean="0"/>
              <a:pPr>
                <a:spcAft>
                  <a:spcPts val="600"/>
                </a:spcAft>
              </a:pPr>
              <a:t>78</a:t>
            </a:fld>
            <a:endParaRPr lang="en-US" altLang="en-US"/>
          </a:p>
        </p:txBody>
      </p:sp>
    </p:spTree>
    <p:extLst>
      <p:ext uri="{BB962C8B-B14F-4D97-AF65-F5344CB8AC3E}">
        <p14:creationId xmlns:p14="http://schemas.microsoft.com/office/powerpoint/2010/main" val="348803257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Date Placeholder 3">
            <a:extLst>
              <a:ext uri="{FF2B5EF4-FFF2-40B4-BE49-F238E27FC236}">
                <a16:creationId xmlns:a16="http://schemas.microsoft.com/office/drawing/2014/main" id="{D9ACE885-E5F3-CE2C-25B9-950ABCF1B628}"/>
              </a:ext>
            </a:extLst>
          </p:cNvPr>
          <p:cNvSpPr>
            <a:spLocks noGrp="1" noChangeArrowheads="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7553CC87-BBB7-47F7-9F16-FCE151BEE5BD}" type="datetime2">
              <a:rPr lang="en-US" altLang="en-US" sz="1400">
                <a:solidFill>
                  <a:srgbClr val="FFFFFF"/>
                </a:solidFill>
              </a:rPr>
              <a:pPr/>
              <a:t>Tuesday, December 30, 2025</a:t>
            </a:fld>
            <a:endParaRPr lang="en-US" altLang="en-US" sz="1400">
              <a:solidFill>
                <a:srgbClr val="FFFFFF"/>
              </a:solidFill>
            </a:endParaRPr>
          </a:p>
        </p:txBody>
      </p:sp>
      <p:sp>
        <p:nvSpPr>
          <p:cNvPr id="5" name="Slide Number Placeholder 4">
            <a:extLst>
              <a:ext uri="{FF2B5EF4-FFF2-40B4-BE49-F238E27FC236}">
                <a16:creationId xmlns:a16="http://schemas.microsoft.com/office/drawing/2014/main" id="{AF29BF66-CCFA-5B0C-BA97-728221FF60D3}"/>
              </a:ext>
            </a:extLst>
          </p:cNvPr>
          <p:cNvSpPr>
            <a:spLocks noGrp="1"/>
          </p:cNvSpPr>
          <p:nvPr>
            <p:ph type="sldNum" sz="quarter" idx="12"/>
          </p:nvPr>
        </p:nvSpPr>
        <p:spPr/>
        <p:txBody>
          <a:bodyPr/>
          <a:lstStyle/>
          <a:p>
            <a:pPr>
              <a:defRPr/>
            </a:pPr>
            <a:fld id="{39DD50EE-8851-4B42-A4D3-0A5F7FE914BD}" type="slidenum">
              <a:rPr lang="en-US" smtClean="0"/>
              <a:pPr>
                <a:defRPr/>
              </a:pPr>
              <a:t>79</a:t>
            </a:fld>
            <a:endParaRPr lang="en-US"/>
          </a:p>
        </p:txBody>
      </p:sp>
      <p:sp>
        <p:nvSpPr>
          <p:cNvPr id="90117" name="Footer Placeholder 5">
            <a:extLst>
              <a:ext uri="{FF2B5EF4-FFF2-40B4-BE49-F238E27FC236}">
                <a16:creationId xmlns:a16="http://schemas.microsoft.com/office/drawing/2014/main" id="{37EA34B7-B87A-1787-8CA5-44DA159E14E7}"/>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1200">
                <a:solidFill>
                  <a:srgbClr val="FFFFFF"/>
                </a:solidFill>
              </a:rPr>
              <a:t>MC3020</a:t>
            </a:r>
          </a:p>
        </p:txBody>
      </p:sp>
      <p:sp>
        <p:nvSpPr>
          <p:cNvPr id="3" name="TextBox 2">
            <a:extLst>
              <a:ext uri="{FF2B5EF4-FFF2-40B4-BE49-F238E27FC236}">
                <a16:creationId xmlns:a16="http://schemas.microsoft.com/office/drawing/2014/main" id="{5C86C50B-7B7B-66D7-95BB-6222A8749EE0}"/>
              </a:ext>
            </a:extLst>
          </p:cNvPr>
          <p:cNvSpPr txBox="1"/>
          <p:nvPr/>
        </p:nvSpPr>
        <p:spPr>
          <a:xfrm>
            <a:off x="480447" y="213331"/>
            <a:ext cx="8358753" cy="6124754"/>
          </a:xfrm>
          <a:prstGeom prst="rect">
            <a:avLst/>
          </a:prstGeom>
          <a:noFill/>
        </p:spPr>
        <p:txBody>
          <a:bodyPr wrap="square">
            <a:spAutoFit/>
          </a:bodyPr>
          <a:lstStyle/>
          <a:p>
            <a:pPr algn="just"/>
            <a:r>
              <a:rPr lang="en-US" sz="2800" b="0" i="0" u="none" strike="noStrike" baseline="0" dirty="0">
                <a:solidFill>
                  <a:srgbClr val="000000"/>
                </a:solidFill>
                <a:latin typeface="Times New Roman" panose="02020603050405020304" pitchFamily="18" charset="0"/>
                <a:cs typeface="Times New Roman" panose="02020603050405020304" pitchFamily="18" charset="0"/>
              </a:rPr>
              <a:t>Don’t hesitate to contact us if you have any questions about this course’s teaching content. Also, don’t forget to check out the course page and Microsoft Team folder.</a:t>
            </a:r>
          </a:p>
          <a:p>
            <a:pPr marL="457200" indent="-457200">
              <a:buFont typeface="Arial" panose="020B0604020202020204" pitchFamily="34" charset="0"/>
              <a:buChar char="•"/>
            </a:pPr>
            <a:r>
              <a:rPr lang="fr-FR" sz="2800" b="0" i="0" u="none" strike="noStrike" baseline="0" dirty="0">
                <a:solidFill>
                  <a:srgbClr val="000000"/>
                </a:solidFill>
                <a:latin typeface="Times New Roman" panose="02020603050405020304" pitchFamily="18" charset="0"/>
                <a:cs typeface="Times New Roman" panose="02020603050405020304" pitchFamily="18" charset="0"/>
              </a:rPr>
              <a:t> Course page Link: </a:t>
            </a:r>
            <a:r>
              <a:rPr lang="fr-FR" sz="2800" dirty="0">
                <a:solidFill>
                  <a:srgbClr val="0000FF"/>
                </a:solidFill>
                <a:latin typeface="Times New Roman" panose="02020603050405020304" pitchFamily="18" charset="0"/>
                <a:cs typeface="Times New Roman" panose="02020603050405020304" pitchFamily="18" charset="0"/>
                <a:hlinkClick r:id="rId2"/>
              </a:rPr>
              <a:t>https://mayooran1987.github.io/MC3020_E24/</a:t>
            </a:r>
            <a:endParaRPr lang="fr-FR" sz="2800" dirty="0">
              <a:solidFill>
                <a:srgbClr val="0000FF"/>
              </a:solidFill>
              <a:latin typeface="Times New Roman" panose="02020603050405020304" pitchFamily="18" charset="0"/>
              <a:cs typeface="Times New Roman" panose="02020603050405020304" pitchFamily="18" charset="0"/>
            </a:endParaRPr>
          </a:p>
          <a:p>
            <a:endParaRPr lang="fr-FR" sz="2800" b="0" i="0" u="none" strike="noStrike" baseline="0" dirty="0">
              <a:solidFill>
                <a:srgbClr val="0000FF"/>
              </a:solidFill>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fr-FR" sz="2800" dirty="0">
                <a:solidFill>
                  <a:srgbClr val="0000FF"/>
                </a:solidFill>
                <a:latin typeface="Times New Roman" panose="02020603050405020304" pitchFamily="18" charset="0"/>
                <a:cs typeface="Times New Roman" panose="02020603050405020304" pitchFamily="18" charset="0"/>
              </a:rPr>
              <a:t>Course </a:t>
            </a:r>
            <a:r>
              <a:rPr lang="fr-FR" sz="2800" dirty="0" err="1">
                <a:solidFill>
                  <a:srgbClr val="0000FF"/>
                </a:solidFill>
                <a:latin typeface="Times New Roman" panose="02020603050405020304" pitchFamily="18" charset="0"/>
                <a:cs typeface="Times New Roman" panose="02020603050405020304" pitchFamily="18" charset="0"/>
              </a:rPr>
              <a:t>page’s</a:t>
            </a:r>
            <a:r>
              <a:rPr lang="fr-FR" sz="2800" dirty="0">
                <a:solidFill>
                  <a:srgbClr val="0000FF"/>
                </a:solidFill>
                <a:latin typeface="Times New Roman" panose="02020603050405020304" pitchFamily="18" charset="0"/>
                <a:cs typeface="Times New Roman" panose="02020603050405020304" pitchFamily="18" charset="0"/>
              </a:rPr>
              <a:t> QR code</a:t>
            </a:r>
          </a:p>
          <a:p>
            <a:pPr marL="457200" indent="-457200">
              <a:buFont typeface="Arial" panose="020B0604020202020204" pitchFamily="34" charset="0"/>
              <a:buChar char="•"/>
            </a:pPr>
            <a:endParaRPr lang="fr-FR" sz="2800" b="0" i="0" u="none" strike="noStrike" baseline="0" dirty="0">
              <a:solidFill>
                <a:srgbClr val="0000FF"/>
              </a:solidFill>
              <a:latin typeface="Times New Roman" panose="02020603050405020304" pitchFamily="18" charset="0"/>
              <a:cs typeface="Times New Roman" panose="02020603050405020304" pitchFamily="18" charset="0"/>
            </a:endParaRPr>
          </a:p>
          <a:p>
            <a:pPr algn="just"/>
            <a:endParaRPr lang="fr-FR" sz="2800" b="0" i="0" u="none" strike="noStrike" baseline="0" dirty="0">
              <a:solidFill>
                <a:srgbClr val="0000FF"/>
              </a:solidFill>
              <a:latin typeface="Times New Roman" panose="02020603050405020304" pitchFamily="18" charset="0"/>
              <a:cs typeface="Times New Roman" panose="02020603050405020304" pitchFamily="18" charset="0"/>
            </a:endParaRPr>
          </a:p>
          <a:p>
            <a:pPr algn="just"/>
            <a:endParaRPr lang="fr-FR" sz="2800" dirty="0">
              <a:solidFill>
                <a:srgbClr val="0000FF"/>
              </a:solidFill>
              <a:latin typeface="Times New Roman" panose="02020603050405020304" pitchFamily="18" charset="0"/>
              <a:cs typeface="Times New Roman" panose="02020603050405020304" pitchFamily="18" charset="0"/>
            </a:endParaRPr>
          </a:p>
          <a:p>
            <a:pPr algn="just"/>
            <a:endParaRPr lang="fr-FR" sz="2800" b="0" i="0" u="none" strike="noStrike" baseline="0" dirty="0">
              <a:solidFill>
                <a:srgbClr val="0000FF"/>
              </a:solidFill>
              <a:latin typeface="Times New Roman" panose="02020603050405020304" pitchFamily="18" charset="0"/>
              <a:cs typeface="Times New Roman" panose="02020603050405020304" pitchFamily="18" charset="0"/>
            </a:endParaRPr>
          </a:p>
          <a:p>
            <a:pPr algn="just"/>
            <a:endParaRPr lang="fr-FR" sz="2800" dirty="0">
              <a:solidFill>
                <a:srgbClr val="0000FF"/>
              </a:solidFill>
              <a:latin typeface="Times New Roman" panose="02020603050405020304" pitchFamily="18" charset="0"/>
              <a:cs typeface="Times New Roman" panose="02020603050405020304" pitchFamily="18" charset="0"/>
            </a:endParaRPr>
          </a:p>
          <a:p>
            <a:pPr algn="just"/>
            <a:endParaRPr lang="fr-FR" sz="2800" b="0" i="0" u="none" strike="noStrike" baseline="0" dirty="0">
              <a:solidFill>
                <a:srgbClr val="0000FF"/>
              </a:solidFill>
              <a:latin typeface="Times New Roman" panose="02020603050405020304" pitchFamily="18" charset="0"/>
              <a:cs typeface="Times New Roman" panose="02020603050405020304" pitchFamily="18" charset="0"/>
            </a:endParaRPr>
          </a:p>
          <a:p>
            <a:pPr marL="457200" indent="-457200" algn="just">
              <a:buFont typeface="Arial" panose="020B0604020202020204" pitchFamily="34" charset="0"/>
              <a:buChar char="•"/>
            </a:pPr>
            <a:r>
              <a:rPr lang="en-US" sz="2800" b="0" i="0" u="none" strike="noStrike" baseline="0" dirty="0">
                <a:solidFill>
                  <a:srgbClr val="000000"/>
                </a:solidFill>
                <a:latin typeface="Times New Roman" panose="02020603050405020304" pitchFamily="18" charset="0"/>
                <a:cs typeface="Times New Roman" panose="02020603050405020304" pitchFamily="18" charset="0"/>
              </a:rPr>
              <a:t>Microsoft Team folder</a:t>
            </a:r>
            <a:endParaRPr lang="en-US" sz="2800" dirty="0">
              <a:latin typeface="Times New Roman" panose="02020603050405020304" pitchFamily="18" charset="0"/>
              <a:cs typeface="Times New Roman" panose="02020603050405020304" pitchFamily="18" charset="0"/>
            </a:endParaRPr>
          </a:p>
        </p:txBody>
      </p:sp>
      <p:pic>
        <p:nvPicPr>
          <p:cNvPr id="2" name="Picture 2">
            <a:extLst>
              <a:ext uri="{FF2B5EF4-FFF2-40B4-BE49-F238E27FC236}">
                <a16:creationId xmlns:a16="http://schemas.microsoft.com/office/drawing/2014/main" id="{6CBF706D-6077-BF0D-1F47-01E87F9E2E1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53200" y="4681161"/>
            <a:ext cx="2394452" cy="17958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5" descr="A qr code with a dinosaur&#10;&#10;AI-generated content may be incorrect.">
            <a:extLst>
              <a:ext uri="{FF2B5EF4-FFF2-40B4-BE49-F238E27FC236}">
                <a16:creationId xmlns:a16="http://schemas.microsoft.com/office/drawing/2014/main" id="{2C3B10D8-7069-80CC-7F7B-797AB06C7D06}"/>
              </a:ext>
            </a:extLst>
          </p:cNvPr>
          <p:cNvPicPr>
            <a:picLocks noChangeAspect="1"/>
          </p:cNvPicPr>
          <p:nvPr/>
        </p:nvPicPr>
        <p:blipFill>
          <a:blip r:embed="rId4"/>
          <a:stretch>
            <a:fillRect/>
          </a:stretch>
        </p:blipFill>
        <p:spPr>
          <a:xfrm>
            <a:off x="2200275" y="3404755"/>
            <a:ext cx="2371725" cy="237172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524000"/>
            <a:ext cx="8229600" cy="4114800"/>
          </a:xfrm>
        </p:spPr>
        <p:txBody>
          <a:bodyPr/>
          <a:lstStyle/>
          <a:p>
            <a:pPr marL="0" indent="0" algn="just">
              <a:buNone/>
            </a:pPr>
            <a:r>
              <a:rPr lang="en-IN" dirty="0">
                <a:latin typeface="Times New Roman" panose="02020603050405020304" pitchFamily="18" charset="0"/>
                <a:cs typeface="Times New Roman" panose="02020603050405020304" pitchFamily="18" charset="0"/>
              </a:rPr>
              <a:t>The probability density function for the </a:t>
            </a:r>
            <a:r>
              <a:rPr lang="en-IN" dirty="0">
                <a:solidFill>
                  <a:srgbClr val="FF0000"/>
                </a:solidFill>
                <a:latin typeface="Times New Roman" panose="02020603050405020304" pitchFamily="18" charset="0"/>
                <a:cs typeface="Times New Roman" panose="02020603050405020304" pitchFamily="18" charset="0"/>
              </a:rPr>
              <a:t>standard uniform distribution</a:t>
            </a:r>
            <a:r>
              <a:rPr lang="en-IN" dirty="0">
                <a:latin typeface="Times New Roman" panose="02020603050405020304" pitchFamily="18" charset="0"/>
                <a:cs typeface="Times New Roman" panose="02020603050405020304" pitchFamily="18" charset="0"/>
              </a:rPr>
              <a:t> is</a:t>
            </a:r>
          </a:p>
          <a:p>
            <a:pPr marL="0" indent="0" algn="just">
              <a:buNone/>
            </a:pPr>
            <a:endParaRPr lang="en-IN" dirty="0">
              <a:latin typeface="Times New Roman" panose="02020603050405020304" pitchFamily="18" charset="0"/>
              <a:cs typeface="Times New Roman" panose="02020603050405020304" pitchFamily="18" charset="0"/>
            </a:endParaRPr>
          </a:p>
          <a:p>
            <a:pPr marL="0" indent="0" algn="just">
              <a:buNone/>
            </a:pPr>
            <a:r>
              <a:rPr lang="en-IN" dirty="0">
                <a:latin typeface="Times New Roman" panose="02020603050405020304" pitchFamily="18" charset="0"/>
                <a:cs typeface="Times New Roman" panose="02020603050405020304" pitchFamily="18" charset="0"/>
              </a:rPr>
              <a:t>The following is the plot of the standard </a:t>
            </a:r>
            <a:r>
              <a:rPr lang="en-IN" dirty="0">
                <a:solidFill>
                  <a:srgbClr val="FF0000"/>
                </a:solidFill>
                <a:latin typeface="Times New Roman" panose="02020603050405020304" pitchFamily="18" charset="0"/>
                <a:cs typeface="Times New Roman" panose="02020603050405020304" pitchFamily="18" charset="0"/>
              </a:rPr>
              <a:t>uniform probability</a:t>
            </a:r>
            <a:r>
              <a:rPr lang="en-IN" dirty="0">
                <a:latin typeface="Times New Roman" panose="02020603050405020304" pitchFamily="18" charset="0"/>
                <a:cs typeface="Times New Roman" panose="02020603050405020304" pitchFamily="18" charset="0"/>
              </a:rPr>
              <a:t> density.</a:t>
            </a:r>
            <a:endParaRPr lang="en-GB" dirty="0">
              <a:latin typeface="Times New Roman" panose="02020603050405020304" pitchFamily="18" charset="0"/>
              <a:cs typeface="Times New Roman" panose="02020603050405020304" pitchFamily="18" charset="0"/>
            </a:endParaRPr>
          </a:p>
        </p:txBody>
      </p:sp>
      <p:graphicFrame>
        <p:nvGraphicFramePr>
          <p:cNvPr id="4" name="Object 3"/>
          <p:cNvGraphicFramePr>
            <a:graphicFrameLocks noChangeAspect="1"/>
          </p:cNvGraphicFramePr>
          <p:nvPr>
            <p:extLst>
              <p:ext uri="{D42A27DB-BD31-4B8C-83A1-F6EECF244321}">
                <p14:modId xmlns:p14="http://schemas.microsoft.com/office/powerpoint/2010/main" val="1223546462"/>
              </p:ext>
            </p:extLst>
          </p:nvPr>
        </p:nvGraphicFramePr>
        <p:xfrm>
          <a:off x="2514600" y="2590800"/>
          <a:ext cx="3667125" cy="533400"/>
        </p:xfrm>
        <a:graphic>
          <a:graphicData uri="http://schemas.openxmlformats.org/presentationml/2006/ole">
            <mc:AlternateContent xmlns:mc="http://schemas.openxmlformats.org/markup-compatibility/2006">
              <mc:Choice xmlns:v="urn:schemas-microsoft-com:vml" Requires="v">
                <p:oleObj name="Equation" r:id="rId2" imgW="1396800" imgH="203040" progId="Equation.3">
                  <p:embed/>
                </p:oleObj>
              </mc:Choice>
              <mc:Fallback>
                <p:oleObj name="Equation" r:id="rId2" imgW="1396800" imgH="203040" progId="Equation.3">
                  <p:embed/>
                  <p:pic>
                    <p:nvPicPr>
                      <p:cNvPr id="4" name="Object 3"/>
                      <p:cNvPicPr/>
                      <p:nvPr/>
                    </p:nvPicPr>
                    <p:blipFill>
                      <a:blip r:embed="rId3"/>
                      <a:stretch>
                        <a:fillRect/>
                      </a:stretch>
                    </p:blipFill>
                    <p:spPr>
                      <a:xfrm>
                        <a:off x="2514600" y="2590800"/>
                        <a:ext cx="3667125" cy="533400"/>
                      </a:xfrm>
                      <a:prstGeom prst="rect">
                        <a:avLst/>
                      </a:prstGeom>
                      <a:solidFill>
                        <a:schemeClr val="tx2">
                          <a:lumMod val="20000"/>
                          <a:lumOff val="80000"/>
                        </a:schemeClr>
                      </a:solidFill>
                      <a:ln>
                        <a:solidFill>
                          <a:schemeClr val="tx2"/>
                        </a:solidFill>
                      </a:ln>
                    </p:spPr>
                  </p:pic>
                </p:oleObj>
              </mc:Fallback>
            </mc:AlternateContent>
          </a:graphicData>
        </a:graphic>
      </p:graphicFrame>
      <p:pic>
        <p:nvPicPr>
          <p:cNvPr id="41986" name="Picture 2" descr="http://www.itl.nist.gov/div898/handbook/eda/section3/gif/unipdf.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86200" y="3886200"/>
            <a:ext cx="3457575" cy="2547688"/>
          </a:xfrm>
          <a:prstGeom prst="rect">
            <a:avLst/>
          </a:prstGeom>
          <a:noFill/>
          <a:extLst>
            <a:ext uri="{909E8E84-426E-40DD-AFC4-6F175D3DCCD1}">
              <a14:hiddenFill xmlns:a14="http://schemas.microsoft.com/office/drawing/2010/main">
                <a:solidFill>
                  <a:srgbClr val="FFFFFF"/>
                </a:solidFill>
              </a14:hiddenFill>
            </a:ext>
          </a:extLst>
        </p:spPr>
      </p:pic>
      <p:sp>
        <p:nvSpPr>
          <p:cNvPr id="2" name="Date Placeholder 1">
            <a:extLst>
              <a:ext uri="{FF2B5EF4-FFF2-40B4-BE49-F238E27FC236}">
                <a16:creationId xmlns:a16="http://schemas.microsoft.com/office/drawing/2014/main" id="{04192577-751F-44E9-8AC4-8EFD6A20EE0F}"/>
              </a:ext>
            </a:extLst>
          </p:cNvPr>
          <p:cNvSpPr>
            <a:spLocks noGrp="1"/>
          </p:cNvSpPr>
          <p:nvPr>
            <p:ph type="dt" sz="half" idx="10"/>
          </p:nvPr>
        </p:nvSpPr>
        <p:spPr/>
        <p:txBody>
          <a:bodyPr/>
          <a:lstStyle/>
          <a:p>
            <a:pPr>
              <a:defRPr/>
            </a:pPr>
            <a:fld id="{8669CB30-8E82-4969-9A91-B484560753AC}" type="datetime5">
              <a:rPr lang="en-US" smtClean="0"/>
              <a:t>30-Dec-25</a:t>
            </a:fld>
            <a:endParaRPr lang="en-US"/>
          </a:p>
        </p:txBody>
      </p:sp>
      <p:sp>
        <p:nvSpPr>
          <p:cNvPr id="5" name="Footer Placeholder 4">
            <a:extLst>
              <a:ext uri="{FF2B5EF4-FFF2-40B4-BE49-F238E27FC236}">
                <a16:creationId xmlns:a16="http://schemas.microsoft.com/office/drawing/2014/main" id="{E6C9EA8C-51B7-4577-9894-E9E54987DBC2}"/>
              </a:ext>
            </a:extLst>
          </p:cNvPr>
          <p:cNvSpPr>
            <a:spLocks noGrp="1"/>
          </p:cNvSpPr>
          <p:nvPr>
            <p:ph type="ftr" sz="quarter" idx="11"/>
          </p:nvPr>
        </p:nvSpPr>
        <p:spPr/>
        <p:txBody>
          <a:bodyPr/>
          <a:lstStyle/>
          <a:p>
            <a:pPr>
              <a:defRPr/>
            </a:pPr>
            <a:r>
              <a:rPr lang="en-US"/>
              <a:t>T. Mayooran</a:t>
            </a:r>
          </a:p>
        </p:txBody>
      </p:sp>
      <p:sp>
        <p:nvSpPr>
          <p:cNvPr id="6" name="Slide Number Placeholder 5">
            <a:extLst>
              <a:ext uri="{FF2B5EF4-FFF2-40B4-BE49-F238E27FC236}">
                <a16:creationId xmlns:a16="http://schemas.microsoft.com/office/drawing/2014/main" id="{3FF5E671-A6A9-4509-BF76-B7FE741257C2}"/>
              </a:ext>
            </a:extLst>
          </p:cNvPr>
          <p:cNvSpPr>
            <a:spLocks noGrp="1"/>
          </p:cNvSpPr>
          <p:nvPr>
            <p:ph type="sldNum" sz="quarter" idx="12"/>
          </p:nvPr>
        </p:nvSpPr>
        <p:spPr/>
        <p:txBody>
          <a:bodyPr/>
          <a:lstStyle/>
          <a:p>
            <a:fld id="{906F6DFE-AA00-4BFD-9D61-CA29BB78DE22}" type="slidenum">
              <a:rPr lang="en-US" altLang="en-US" smtClean="0"/>
              <a:pPr/>
              <a:t>8</a:t>
            </a:fld>
            <a:endParaRPr lang="en-US" altLang="en-US"/>
          </a:p>
        </p:txBody>
      </p:sp>
    </p:spTree>
    <p:extLst>
      <p:ext uri="{BB962C8B-B14F-4D97-AF65-F5344CB8AC3E}">
        <p14:creationId xmlns:p14="http://schemas.microsoft.com/office/powerpoint/2010/main" val="42725113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84E941DA-D5ED-4535-929B-F1A0EA5954B4}"/>
              </a:ext>
            </a:extLst>
          </p:cNvPr>
          <p:cNvSpPr>
            <a:spLocks noGrp="1"/>
          </p:cNvSpPr>
          <p:nvPr>
            <p:ph type="dt" sz="half" idx="10"/>
          </p:nvPr>
        </p:nvSpPr>
        <p:spPr/>
        <p:txBody>
          <a:bodyPr/>
          <a:lstStyle/>
          <a:p>
            <a:pPr>
              <a:defRPr/>
            </a:pPr>
            <a:fld id="{F119FFEC-E765-4012-BD14-AD355430DCA7}" type="datetime5">
              <a:rPr lang="en-US" smtClean="0"/>
              <a:t>30-Dec-25</a:t>
            </a:fld>
            <a:endParaRPr lang="en-US"/>
          </a:p>
        </p:txBody>
      </p:sp>
      <p:sp>
        <p:nvSpPr>
          <p:cNvPr id="6" name="Footer Placeholder 5">
            <a:extLst>
              <a:ext uri="{FF2B5EF4-FFF2-40B4-BE49-F238E27FC236}">
                <a16:creationId xmlns:a16="http://schemas.microsoft.com/office/drawing/2014/main" id="{74EA0C9F-29DB-4313-A114-6F87BD2D74B9}"/>
              </a:ext>
            </a:extLst>
          </p:cNvPr>
          <p:cNvSpPr>
            <a:spLocks noGrp="1"/>
          </p:cNvSpPr>
          <p:nvPr>
            <p:ph type="ftr" sz="quarter" idx="11"/>
          </p:nvPr>
        </p:nvSpPr>
        <p:spPr/>
        <p:txBody>
          <a:bodyPr/>
          <a:lstStyle/>
          <a:p>
            <a:pPr>
              <a:defRPr/>
            </a:pPr>
            <a:r>
              <a:rPr lang="en-US"/>
              <a:t>T. Mayooran</a:t>
            </a:r>
          </a:p>
        </p:txBody>
      </p:sp>
      <p:sp>
        <p:nvSpPr>
          <p:cNvPr id="7" name="Slide Number Placeholder 6">
            <a:extLst>
              <a:ext uri="{FF2B5EF4-FFF2-40B4-BE49-F238E27FC236}">
                <a16:creationId xmlns:a16="http://schemas.microsoft.com/office/drawing/2014/main" id="{7F334505-E895-47B3-B8FF-C6F174DD347C}"/>
              </a:ext>
            </a:extLst>
          </p:cNvPr>
          <p:cNvSpPr>
            <a:spLocks noGrp="1"/>
          </p:cNvSpPr>
          <p:nvPr>
            <p:ph type="sldNum" sz="quarter" idx="12"/>
          </p:nvPr>
        </p:nvSpPr>
        <p:spPr/>
        <p:txBody>
          <a:bodyPr/>
          <a:lstStyle/>
          <a:p>
            <a:fld id="{906F6DFE-AA00-4BFD-9D61-CA29BB78DE22}" type="slidenum">
              <a:rPr lang="en-US" altLang="en-US" smtClean="0"/>
              <a:pPr/>
              <a:t>9</a:t>
            </a:fld>
            <a:endParaRPr lang="en-US" altLang="en-US"/>
          </a:p>
        </p:txBody>
      </p:sp>
      <p:sp>
        <p:nvSpPr>
          <p:cNvPr id="9" name="Rectangle 3">
            <a:extLst>
              <a:ext uri="{FF2B5EF4-FFF2-40B4-BE49-F238E27FC236}">
                <a16:creationId xmlns:a16="http://schemas.microsoft.com/office/drawing/2014/main" id="{B3A7F47F-74B3-465E-8A91-7B7FD22E86D8}"/>
              </a:ext>
            </a:extLst>
          </p:cNvPr>
          <p:cNvSpPr txBox="1">
            <a:spLocks noChangeArrowheads="1"/>
          </p:cNvSpPr>
          <p:nvPr/>
        </p:nvSpPr>
        <p:spPr bwMode="auto">
          <a:xfrm>
            <a:off x="705643" y="1789113"/>
            <a:ext cx="5006976" cy="506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488" tIns="44450" rIns="90488" bIns="44450" numCol="1" anchor="t" anchorCtr="0" compatLnSpc="1">
            <a:prstTxWarp prst="textNoShape">
              <a:avLst/>
            </a:prstTxWarp>
          </a:bodyPr>
          <a:lstStyle>
            <a:lvl1pPr marL="342900" indent="-342900" algn="l" rtl="0" eaLnBrk="0" fontAlgn="base" hangingPunct="0">
              <a:spcBef>
                <a:spcPct val="20000"/>
              </a:spcBef>
              <a:spcAft>
                <a:spcPct val="0"/>
              </a:spcAft>
              <a:buClr>
                <a:schemeClr val="hlink"/>
              </a:buClr>
              <a:buSzPct val="110000"/>
              <a:buFont typeface="Wingdings" panose="05000000000000000000" pitchFamily="2" charset="2"/>
              <a:buBlip>
                <a:blip r:embed="rId2"/>
              </a:buBlip>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60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hlink"/>
              </a:buClr>
              <a:buSzPct val="95000"/>
              <a:buFont typeface="Wingdings" panose="05000000000000000000" pitchFamily="2" charset="2"/>
              <a:buChar char="w"/>
              <a:defRPr sz="2400">
                <a:solidFill>
                  <a:schemeClr val="tx1"/>
                </a:solidFill>
                <a:latin typeface="+mn-lt"/>
              </a:defRPr>
            </a:lvl3pPr>
            <a:lvl4pPr marL="1600200" indent="-228600" algn="l" rtl="0" eaLnBrk="0" fontAlgn="base" hangingPunct="0">
              <a:spcBef>
                <a:spcPct val="20000"/>
              </a:spcBef>
              <a:spcAft>
                <a:spcPct val="0"/>
              </a:spcAft>
              <a:buClr>
                <a:schemeClr val="tx1"/>
              </a:buClr>
              <a:buSzPct val="6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mn-lt"/>
              </a:defRPr>
            </a:lvl5pPr>
            <a:lvl6pPr marL="2514600" indent="-228600" algn="l" rtl="0" fontAlgn="base">
              <a:spcBef>
                <a:spcPct val="20000"/>
              </a:spcBef>
              <a:spcAft>
                <a:spcPct val="0"/>
              </a:spcAft>
              <a:buClr>
                <a:schemeClr val="hlink"/>
              </a:buClr>
              <a:buSzPct val="60000"/>
              <a:buFont typeface="Wingdings" pitchFamily="2" charset="2"/>
              <a:buChar char="n"/>
              <a:defRPr sz="2000">
                <a:solidFill>
                  <a:schemeClr val="tx1"/>
                </a:solidFill>
                <a:latin typeface="+mn-lt"/>
              </a:defRPr>
            </a:lvl6pPr>
            <a:lvl7pPr marL="2971800" indent="-228600" algn="l" rtl="0" fontAlgn="base">
              <a:spcBef>
                <a:spcPct val="20000"/>
              </a:spcBef>
              <a:spcAft>
                <a:spcPct val="0"/>
              </a:spcAft>
              <a:buClr>
                <a:schemeClr val="hlink"/>
              </a:buClr>
              <a:buSzPct val="60000"/>
              <a:buFont typeface="Wingdings" pitchFamily="2" charset="2"/>
              <a:buChar char="n"/>
              <a:defRPr sz="2000">
                <a:solidFill>
                  <a:schemeClr val="tx1"/>
                </a:solidFill>
                <a:latin typeface="+mn-lt"/>
              </a:defRPr>
            </a:lvl7pPr>
            <a:lvl8pPr marL="3429000" indent="-228600" algn="l" rtl="0" fontAlgn="base">
              <a:spcBef>
                <a:spcPct val="20000"/>
              </a:spcBef>
              <a:spcAft>
                <a:spcPct val="0"/>
              </a:spcAft>
              <a:buClr>
                <a:schemeClr val="hlink"/>
              </a:buClr>
              <a:buSzPct val="60000"/>
              <a:buFont typeface="Wingdings" pitchFamily="2" charset="2"/>
              <a:buChar char="n"/>
              <a:defRPr sz="2000">
                <a:solidFill>
                  <a:schemeClr val="tx1"/>
                </a:solidFill>
                <a:latin typeface="+mn-lt"/>
              </a:defRPr>
            </a:lvl8pPr>
            <a:lvl9pPr marL="3886200" indent="-228600" algn="l" rtl="0" fontAlgn="base">
              <a:spcBef>
                <a:spcPct val="20000"/>
              </a:spcBef>
              <a:spcAft>
                <a:spcPct val="0"/>
              </a:spcAft>
              <a:buClr>
                <a:schemeClr val="hlink"/>
              </a:buClr>
              <a:buSzPct val="60000"/>
              <a:buFont typeface="Wingdings" pitchFamily="2" charset="2"/>
              <a:buChar char="n"/>
              <a:defRPr sz="2000">
                <a:solidFill>
                  <a:schemeClr val="tx1"/>
                </a:solidFill>
                <a:latin typeface="+mn-lt"/>
              </a:defRPr>
            </a:lvl9pPr>
          </a:lstStyle>
          <a:p>
            <a:pPr algn="just">
              <a:lnSpc>
                <a:spcPct val="80000"/>
              </a:lnSpc>
              <a:spcBef>
                <a:spcPct val="50000"/>
              </a:spcBef>
              <a:buSzPct val="140000"/>
              <a:buFont typeface="Wingdings" panose="05000000000000000000" pitchFamily="2" charset="2"/>
              <a:buChar char="v"/>
            </a:pPr>
            <a:r>
              <a:rPr lang="en-US" sz="2600" kern="0">
                <a:latin typeface="Times New Roman" panose="02020603050405020304" pitchFamily="18" charset="0"/>
                <a:cs typeface="Times New Roman" panose="02020603050405020304" pitchFamily="18" charset="0"/>
              </a:rPr>
              <a:t> </a:t>
            </a:r>
            <a:r>
              <a:rPr lang="en-US" sz="2600" b="1" kern="0">
                <a:solidFill>
                  <a:schemeClr val="bg1"/>
                </a:solidFill>
                <a:latin typeface="Times New Roman" panose="02020603050405020304" pitchFamily="18" charset="0"/>
                <a:cs typeface="Times New Roman" panose="02020603050405020304" pitchFamily="18" charset="0"/>
              </a:rPr>
              <a:t>‘</a:t>
            </a:r>
            <a:r>
              <a:rPr lang="en-US" sz="2600" kern="0">
                <a:solidFill>
                  <a:schemeClr val="tx2"/>
                </a:solidFill>
                <a:latin typeface="Times New Roman" panose="02020603050405020304" pitchFamily="18" charset="0"/>
                <a:cs typeface="Times New Roman" panose="02020603050405020304" pitchFamily="18" charset="0"/>
              </a:rPr>
              <a:t>Bell-shaped</a:t>
            </a:r>
            <a:r>
              <a:rPr lang="en-US" sz="2600" kern="0">
                <a:solidFill>
                  <a:schemeClr val="bg1"/>
                </a:solidFill>
                <a:latin typeface="Times New Roman" panose="02020603050405020304" pitchFamily="18" charset="0"/>
                <a:cs typeface="Times New Roman" panose="02020603050405020304" pitchFamily="18" charset="0"/>
              </a:rPr>
              <a:t>’</a:t>
            </a:r>
          </a:p>
          <a:p>
            <a:pPr algn="just">
              <a:lnSpc>
                <a:spcPct val="60000"/>
              </a:lnSpc>
              <a:spcBef>
                <a:spcPct val="50000"/>
              </a:spcBef>
              <a:buClr>
                <a:srgbClr val="FF3300"/>
              </a:buClr>
              <a:buFont typeface="Wingdings" panose="05000000000000000000" pitchFamily="2" charset="2"/>
              <a:buChar char="v"/>
            </a:pPr>
            <a:r>
              <a:rPr lang="en-US" sz="2600" kern="0">
                <a:solidFill>
                  <a:srgbClr val="F8F8F8"/>
                </a:solidFill>
                <a:latin typeface="Times New Roman" panose="02020603050405020304" pitchFamily="18" charset="0"/>
                <a:cs typeface="Times New Roman" panose="02020603050405020304" pitchFamily="18" charset="0"/>
              </a:rPr>
              <a:t>  </a:t>
            </a:r>
            <a:r>
              <a:rPr lang="en-US" sz="2600" kern="0">
                <a:solidFill>
                  <a:srgbClr val="FF3300"/>
                </a:solidFill>
                <a:latin typeface="Times New Roman" panose="02020603050405020304" pitchFamily="18" charset="0"/>
                <a:cs typeface="Times New Roman" panose="02020603050405020304" pitchFamily="18" charset="0"/>
              </a:rPr>
              <a:t>Symmetrical</a:t>
            </a:r>
            <a:r>
              <a:rPr lang="en-US" sz="2600" kern="0">
                <a:solidFill>
                  <a:srgbClr val="F8F8F8"/>
                </a:solidFill>
                <a:latin typeface="Times New Roman" panose="02020603050405020304" pitchFamily="18" charset="0"/>
                <a:cs typeface="Times New Roman" panose="02020603050405020304" pitchFamily="18" charset="0"/>
              </a:rPr>
              <a:t>  </a:t>
            </a:r>
            <a:r>
              <a:rPr lang="en-US" sz="2600" kern="0">
                <a:solidFill>
                  <a:srgbClr val="FCD7A6"/>
                </a:solidFill>
                <a:latin typeface="Times New Roman" panose="02020603050405020304" pitchFamily="18" charset="0"/>
                <a:cs typeface="Times New Roman" panose="02020603050405020304" pitchFamily="18" charset="0"/>
              </a:rPr>
              <a:t>  </a:t>
            </a:r>
          </a:p>
          <a:p>
            <a:pPr algn="just">
              <a:lnSpc>
                <a:spcPct val="70000"/>
              </a:lnSpc>
              <a:spcBef>
                <a:spcPct val="50000"/>
              </a:spcBef>
              <a:buClr>
                <a:srgbClr val="339933"/>
              </a:buClr>
              <a:buFont typeface="Wingdings" panose="05000000000000000000" pitchFamily="2" charset="2"/>
              <a:buChar char="v"/>
            </a:pPr>
            <a:r>
              <a:rPr lang="en-US" sz="2600" kern="0">
                <a:solidFill>
                  <a:srgbClr val="FCD7A6"/>
                </a:solidFill>
                <a:latin typeface="Times New Roman" panose="02020603050405020304" pitchFamily="18" charset="0"/>
                <a:cs typeface="Times New Roman" panose="02020603050405020304" pitchFamily="18" charset="0"/>
              </a:rPr>
              <a:t>  </a:t>
            </a:r>
            <a:r>
              <a:rPr lang="en-US" sz="2600" kern="0">
                <a:solidFill>
                  <a:srgbClr val="339933"/>
                </a:solidFill>
                <a:latin typeface="Times New Roman" panose="02020603050405020304" pitchFamily="18" charset="0"/>
                <a:cs typeface="Times New Roman" panose="02020603050405020304" pitchFamily="18" charset="0"/>
              </a:rPr>
              <a:t>Mean, median and mode are equal</a:t>
            </a:r>
            <a:endParaRPr lang="en-US" sz="2600" kern="0">
              <a:latin typeface="Times New Roman" panose="02020603050405020304" pitchFamily="18" charset="0"/>
              <a:cs typeface="Times New Roman" panose="02020603050405020304" pitchFamily="18" charset="0"/>
            </a:endParaRPr>
          </a:p>
          <a:p>
            <a:pPr marL="0" indent="0" algn="just">
              <a:lnSpc>
                <a:spcPct val="80000"/>
              </a:lnSpc>
              <a:spcBef>
                <a:spcPct val="50000"/>
              </a:spcBef>
              <a:buFont typeface="Wingdings" panose="05000000000000000000" pitchFamily="2" charset="2"/>
              <a:buNone/>
            </a:pPr>
            <a:r>
              <a:rPr lang="en-US" sz="2600" kern="0">
                <a:latin typeface="Times New Roman" panose="02020603050405020304" pitchFamily="18" charset="0"/>
                <a:cs typeface="Times New Roman" panose="02020603050405020304" pitchFamily="18" charset="0"/>
              </a:rPr>
              <a:t>Location is determined by the mean, </a:t>
            </a:r>
            <a:r>
              <a:rPr lang="el-GR" sz="2600" kern="0">
                <a:latin typeface="Times New Roman" panose="02020603050405020304" pitchFamily="18" charset="0"/>
                <a:cs typeface="Times New Roman" panose="02020603050405020304" pitchFamily="18" charset="0"/>
                <a:sym typeface="Symbol" pitchFamily="18" charset="2"/>
              </a:rPr>
              <a:t>μ</a:t>
            </a:r>
          </a:p>
          <a:p>
            <a:pPr marL="0" indent="0" algn="just">
              <a:lnSpc>
                <a:spcPct val="80000"/>
              </a:lnSpc>
              <a:spcBef>
                <a:spcPct val="50000"/>
              </a:spcBef>
              <a:buFont typeface="Wingdings" panose="05000000000000000000" pitchFamily="2" charset="2"/>
              <a:buNone/>
            </a:pPr>
            <a:r>
              <a:rPr lang="en-US" sz="2600" kern="0">
                <a:latin typeface="Times New Roman" panose="02020603050405020304" pitchFamily="18" charset="0"/>
                <a:cs typeface="Times New Roman" panose="02020603050405020304" pitchFamily="18" charset="0"/>
              </a:rPr>
              <a:t>Spread is determined by the standard deviation, </a:t>
            </a:r>
            <a:r>
              <a:rPr lang="el-GR" sz="2600" kern="0">
                <a:latin typeface="Times New Roman" panose="02020603050405020304" pitchFamily="18" charset="0"/>
                <a:cs typeface="Times New Roman" panose="02020603050405020304" pitchFamily="18" charset="0"/>
                <a:sym typeface="Symbol" pitchFamily="18" charset="2"/>
              </a:rPr>
              <a:t>σ</a:t>
            </a:r>
            <a:r>
              <a:rPr lang="en-US" sz="2600" kern="0">
                <a:latin typeface="Times New Roman" panose="02020603050405020304" pitchFamily="18" charset="0"/>
                <a:cs typeface="Times New Roman" panose="02020603050405020304" pitchFamily="18" charset="0"/>
              </a:rPr>
              <a:t> </a:t>
            </a:r>
          </a:p>
          <a:p>
            <a:pPr marL="0" indent="0" algn="just">
              <a:lnSpc>
                <a:spcPct val="20000"/>
              </a:lnSpc>
              <a:spcBef>
                <a:spcPct val="50000"/>
              </a:spcBef>
              <a:buFont typeface="Wingdings" panose="05000000000000000000" pitchFamily="2" charset="2"/>
              <a:buNone/>
            </a:pPr>
            <a:endParaRPr lang="en-US" sz="2600" kern="0">
              <a:latin typeface="Times New Roman" panose="02020603050405020304" pitchFamily="18" charset="0"/>
              <a:cs typeface="Times New Roman" panose="02020603050405020304" pitchFamily="18" charset="0"/>
            </a:endParaRPr>
          </a:p>
          <a:p>
            <a:pPr marL="0" indent="0" algn="just">
              <a:lnSpc>
                <a:spcPct val="90000"/>
              </a:lnSpc>
              <a:spcBef>
                <a:spcPct val="50000"/>
              </a:spcBef>
              <a:buFont typeface="Wingdings" panose="05000000000000000000" pitchFamily="2" charset="2"/>
              <a:buNone/>
            </a:pPr>
            <a:r>
              <a:rPr lang="en-US" sz="2600" kern="0">
                <a:latin typeface="Times New Roman" panose="02020603050405020304" pitchFamily="18" charset="0"/>
                <a:cs typeface="Times New Roman" panose="02020603050405020304" pitchFamily="18" charset="0"/>
              </a:rPr>
              <a:t>The random variable has an infinite theoretical range: + </a:t>
            </a:r>
            <a:r>
              <a:rPr lang="en-US" sz="2600" kern="0">
                <a:latin typeface="Times New Roman" panose="02020603050405020304" pitchFamily="18" charset="0"/>
                <a:cs typeface="Times New Roman" panose="02020603050405020304" pitchFamily="18" charset="0"/>
                <a:sym typeface="Symbol" pitchFamily="18" charset="2"/>
              </a:rPr>
              <a:t>  to   </a:t>
            </a:r>
            <a:endParaRPr lang="en-US" sz="2600" kern="0" dirty="0">
              <a:latin typeface="Times New Roman" panose="02020603050405020304" pitchFamily="18" charset="0"/>
              <a:cs typeface="Times New Roman" panose="02020603050405020304" pitchFamily="18" charset="0"/>
              <a:sym typeface="Symbol" pitchFamily="18" charset="2"/>
            </a:endParaRPr>
          </a:p>
        </p:txBody>
      </p:sp>
      <p:sp>
        <p:nvSpPr>
          <p:cNvPr id="10" name="Rectangle 4">
            <a:extLst>
              <a:ext uri="{FF2B5EF4-FFF2-40B4-BE49-F238E27FC236}">
                <a16:creationId xmlns:a16="http://schemas.microsoft.com/office/drawing/2014/main" id="{A0571848-C8FC-4605-B579-C93D0782148B}"/>
              </a:ext>
            </a:extLst>
          </p:cNvPr>
          <p:cNvSpPr>
            <a:spLocks noChangeArrowheads="1"/>
          </p:cNvSpPr>
          <p:nvPr/>
        </p:nvSpPr>
        <p:spPr bwMode="auto">
          <a:xfrm>
            <a:off x="6477000" y="4953000"/>
            <a:ext cx="2362197" cy="1039067"/>
          </a:xfrm>
          <a:prstGeom prst="rect">
            <a:avLst/>
          </a:prstGeom>
          <a:noFill/>
          <a:ln w="12700">
            <a:noFill/>
            <a:miter lim="800000"/>
            <a:headEnd/>
            <a:tailEnd/>
          </a:ln>
        </p:spPr>
        <p:txBody>
          <a:bodyPr wrap="square" lIns="90488" tIns="44450" rIns="90488" bIns="44450">
            <a:spAutoFit/>
          </a:bodyPr>
          <a:lstStyle/>
          <a:p>
            <a:pPr eaLnBrk="0" hangingPunct="0">
              <a:lnSpc>
                <a:spcPct val="50000"/>
              </a:lnSpc>
              <a:spcBef>
                <a:spcPct val="50000"/>
              </a:spcBef>
            </a:pPr>
            <a:r>
              <a:rPr lang="en-US" sz="2400" b="1" dirty="0">
                <a:solidFill>
                  <a:srgbClr val="C00000"/>
                </a:solidFill>
                <a:latin typeface="Times New Roman" panose="02020603050405020304" pitchFamily="18" charset="0"/>
                <a:cs typeface="Times New Roman" panose="02020603050405020304" pitchFamily="18" charset="0"/>
              </a:rPr>
              <a:t>   Mean </a:t>
            </a:r>
          </a:p>
          <a:p>
            <a:pPr eaLnBrk="0" hangingPunct="0">
              <a:lnSpc>
                <a:spcPct val="50000"/>
              </a:lnSpc>
              <a:spcBef>
                <a:spcPct val="50000"/>
              </a:spcBef>
            </a:pPr>
            <a:r>
              <a:rPr lang="en-US" sz="2400" b="1" dirty="0">
                <a:solidFill>
                  <a:srgbClr val="C00000"/>
                </a:solidFill>
                <a:latin typeface="Times New Roman" panose="02020603050405020304" pitchFamily="18" charset="0"/>
                <a:cs typeface="Times New Roman" panose="02020603050405020304" pitchFamily="18" charset="0"/>
              </a:rPr>
              <a:t>= Median </a:t>
            </a:r>
          </a:p>
          <a:p>
            <a:pPr eaLnBrk="0" hangingPunct="0">
              <a:lnSpc>
                <a:spcPct val="50000"/>
              </a:lnSpc>
              <a:spcBef>
                <a:spcPct val="50000"/>
              </a:spcBef>
            </a:pPr>
            <a:r>
              <a:rPr lang="en-US" sz="2400" b="1" dirty="0">
                <a:solidFill>
                  <a:srgbClr val="C00000"/>
                </a:solidFill>
                <a:latin typeface="Times New Roman" panose="02020603050405020304" pitchFamily="18" charset="0"/>
                <a:cs typeface="Times New Roman" panose="02020603050405020304" pitchFamily="18" charset="0"/>
              </a:rPr>
              <a:t>= Mode</a:t>
            </a:r>
          </a:p>
        </p:txBody>
      </p:sp>
      <p:sp>
        <p:nvSpPr>
          <p:cNvPr id="11" name="Line 5">
            <a:extLst>
              <a:ext uri="{FF2B5EF4-FFF2-40B4-BE49-F238E27FC236}">
                <a16:creationId xmlns:a16="http://schemas.microsoft.com/office/drawing/2014/main" id="{15EED1D3-B0B6-4CEA-BEBD-3A07FA9D9D6F}"/>
              </a:ext>
            </a:extLst>
          </p:cNvPr>
          <p:cNvSpPr>
            <a:spLocks noChangeShapeType="1"/>
          </p:cNvSpPr>
          <p:nvPr/>
        </p:nvSpPr>
        <p:spPr bwMode="auto">
          <a:xfrm>
            <a:off x="7162800" y="4572000"/>
            <a:ext cx="0" cy="350838"/>
          </a:xfrm>
          <a:prstGeom prst="line">
            <a:avLst/>
          </a:prstGeom>
          <a:ln>
            <a:headEnd type="triangle" w="med" len="med"/>
            <a:tailEnd/>
          </a:ln>
        </p:spPr>
        <p:style>
          <a:lnRef idx="1">
            <a:schemeClr val="accent4"/>
          </a:lnRef>
          <a:fillRef idx="0">
            <a:schemeClr val="accent4"/>
          </a:fillRef>
          <a:effectRef idx="0">
            <a:schemeClr val="accent4"/>
          </a:effectRef>
          <a:fontRef idx="minor">
            <a:schemeClr val="tx1"/>
          </a:fontRef>
        </p:style>
        <p:txBody>
          <a:bodyPr/>
          <a:lstStyle/>
          <a:p>
            <a:endParaRPr lang="en-NZ" dirty="0"/>
          </a:p>
        </p:txBody>
      </p:sp>
      <p:sp>
        <p:nvSpPr>
          <p:cNvPr id="12" name="Freeform 6">
            <a:extLst>
              <a:ext uri="{FF2B5EF4-FFF2-40B4-BE49-F238E27FC236}">
                <a16:creationId xmlns:a16="http://schemas.microsoft.com/office/drawing/2014/main" id="{A2153241-151D-4ABD-A5C2-A7592BD9A25C}"/>
              </a:ext>
            </a:extLst>
          </p:cNvPr>
          <p:cNvSpPr>
            <a:spLocks/>
          </p:cNvSpPr>
          <p:nvPr/>
        </p:nvSpPr>
        <p:spPr bwMode="auto">
          <a:xfrm>
            <a:off x="7162800" y="2895600"/>
            <a:ext cx="1430338" cy="1144588"/>
          </a:xfrm>
          <a:custGeom>
            <a:avLst/>
            <a:gdLst>
              <a:gd name="T0" fmla="*/ 2147483647 w 901"/>
              <a:gd name="T1" fmla="*/ 1814513472 h 721"/>
              <a:gd name="T2" fmla="*/ 2028727528 w 901"/>
              <a:gd name="T3" fmla="*/ 1794352220 h 721"/>
              <a:gd name="T4" fmla="*/ 1910279381 w 901"/>
              <a:gd name="T5" fmla="*/ 1774190968 h 721"/>
              <a:gd name="T6" fmla="*/ 1791832822 w 901"/>
              <a:gd name="T7" fmla="*/ 1741429727 h 721"/>
              <a:gd name="T8" fmla="*/ 1670865313 w 901"/>
              <a:gd name="T9" fmla="*/ 1701107223 h 721"/>
              <a:gd name="T10" fmla="*/ 1549897406 w 901"/>
              <a:gd name="T11" fmla="*/ 1645663384 h 721"/>
              <a:gd name="T12" fmla="*/ 1431449259 w 901"/>
              <a:gd name="T13" fmla="*/ 1570058689 h 721"/>
              <a:gd name="T14" fmla="*/ 1192035191 w 901"/>
              <a:gd name="T15" fmla="*/ 1360884906 h 721"/>
              <a:gd name="T16" fmla="*/ 952619534 w 901"/>
              <a:gd name="T17" fmla="*/ 1063506439 h 721"/>
              <a:gd name="T18" fmla="*/ 715724630 w 901"/>
              <a:gd name="T19" fmla="*/ 708164968 h 721"/>
              <a:gd name="T20" fmla="*/ 594757120 w 901"/>
              <a:gd name="T21" fmla="*/ 526713700 h 721"/>
              <a:gd name="T22" fmla="*/ 476310561 w 901"/>
              <a:gd name="T23" fmla="*/ 357862322 h 721"/>
              <a:gd name="T24" fmla="*/ 357862315 w 901"/>
              <a:gd name="T25" fmla="*/ 209173882 h 721"/>
              <a:gd name="T26" fmla="*/ 236894805 w 901"/>
              <a:gd name="T27" fmla="*/ 95765972 h 721"/>
              <a:gd name="T28" fmla="*/ 118448196 w 901"/>
              <a:gd name="T29" fmla="*/ 22682208 h 721"/>
              <a:gd name="T30" fmla="*/ 0 w 901"/>
              <a:gd name="T31" fmla="*/ 0 h 72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901"/>
              <a:gd name="T49" fmla="*/ 0 h 721"/>
              <a:gd name="T50" fmla="*/ 901 w 901"/>
              <a:gd name="T51" fmla="*/ 721 h 721"/>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901" h="721">
                <a:moveTo>
                  <a:pt x="900" y="720"/>
                </a:moveTo>
                <a:lnTo>
                  <a:pt x="805" y="712"/>
                </a:lnTo>
                <a:lnTo>
                  <a:pt x="758" y="704"/>
                </a:lnTo>
                <a:lnTo>
                  <a:pt x="711" y="691"/>
                </a:lnTo>
                <a:lnTo>
                  <a:pt x="663" y="675"/>
                </a:lnTo>
                <a:lnTo>
                  <a:pt x="615" y="653"/>
                </a:lnTo>
                <a:lnTo>
                  <a:pt x="568" y="623"/>
                </a:lnTo>
                <a:lnTo>
                  <a:pt x="473" y="540"/>
                </a:lnTo>
                <a:lnTo>
                  <a:pt x="378" y="422"/>
                </a:lnTo>
                <a:lnTo>
                  <a:pt x="284" y="281"/>
                </a:lnTo>
                <a:lnTo>
                  <a:pt x="236" y="209"/>
                </a:lnTo>
                <a:lnTo>
                  <a:pt x="189" y="142"/>
                </a:lnTo>
                <a:lnTo>
                  <a:pt x="142" y="83"/>
                </a:lnTo>
                <a:lnTo>
                  <a:pt x="94" y="38"/>
                </a:lnTo>
                <a:lnTo>
                  <a:pt x="47" y="9"/>
                </a:lnTo>
                <a:lnTo>
                  <a:pt x="0" y="0"/>
                </a:lnTo>
              </a:path>
            </a:pathLst>
          </a:custGeom>
          <a:noFill/>
          <a:ln w="50800" cap="rnd" cmpd="sng">
            <a:solidFill>
              <a:srgbClr val="008000"/>
            </a:solidFill>
            <a:prstDash val="solid"/>
            <a:round/>
            <a:headEnd type="none" w="med" len="med"/>
            <a:tailEnd type="none" w="med" len="med"/>
          </a:ln>
        </p:spPr>
        <p:txBody>
          <a:bodyPr/>
          <a:lstStyle/>
          <a:p>
            <a:endParaRPr lang="en-NZ"/>
          </a:p>
        </p:txBody>
      </p:sp>
      <p:sp>
        <p:nvSpPr>
          <p:cNvPr id="13" name="Freeform 7">
            <a:extLst>
              <a:ext uri="{FF2B5EF4-FFF2-40B4-BE49-F238E27FC236}">
                <a16:creationId xmlns:a16="http://schemas.microsoft.com/office/drawing/2014/main" id="{8A276CD6-6D31-4B96-9EAA-AE018C143C8E}"/>
              </a:ext>
            </a:extLst>
          </p:cNvPr>
          <p:cNvSpPr>
            <a:spLocks/>
          </p:cNvSpPr>
          <p:nvPr/>
        </p:nvSpPr>
        <p:spPr bwMode="auto">
          <a:xfrm>
            <a:off x="5715000" y="2895600"/>
            <a:ext cx="1430338" cy="1144588"/>
          </a:xfrm>
          <a:custGeom>
            <a:avLst/>
            <a:gdLst>
              <a:gd name="T0" fmla="*/ 0 w 901"/>
              <a:gd name="T1" fmla="*/ 1814513472 h 721"/>
              <a:gd name="T2" fmla="*/ 239415756 w 901"/>
              <a:gd name="T3" fmla="*/ 1794352220 h 721"/>
              <a:gd name="T4" fmla="*/ 357862315 w 901"/>
              <a:gd name="T5" fmla="*/ 1774190968 h 721"/>
              <a:gd name="T6" fmla="*/ 476310561 w 901"/>
              <a:gd name="T7" fmla="*/ 1741429727 h 721"/>
              <a:gd name="T8" fmla="*/ 597278070 w 901"/>
              <a:gd name="T9" fmla="*/ 1701107223 h 721"/>
              <a:gd name="T10" fmla="*/ 715724630 w 901"/>
              <a:gd name="T11" fmla="*/ 1645663384 h 721"/>
              <a:gd name="T12" fmla="*/ 834172975 w 901"/>
              <a:gd name="T13" fmla="*/ 1570058689 h 721"/>
              <a:gd name="T14" fmla="*/ 1073587044 w 901"/>
              <a:gd name="T15" fmla="*/ 1360884906 h 721"/>
              <a:gd name="T16" fmla="*/ 1313002700 w 901"/>
              <a:gd name="T17" fmla="*/ 1063506439 h 721"/>
              <a:gd name="T18" fmla="*/ 1552416769 w 901"/>
              <a:gd name="T19" fmla="*/ 708164968 h 721"/>
              <a:gd name="T20" fmla="*/ 1670865313 w 901"/>
              <a:gd name="T21" fmla="*/ 526713700 h 721"/>
              <a:gd name="T22" fmla="*/ 1789311872 w 901"/>
              <a:gd name="T23" fmla="*/ 357862322 h 721"/>
              <a:gd name="T24" fmla="*/ 1907760019 w 901"/>
              <a:gd name="T25" fmla="*/ 209173882 h 721"/>
              <a:gd name="T26" fmla="*/ 2028727528 w 901"/>
              <a:gd name="T27" fmla="*/ 95765972 h 721"/>
              <a:gd name="T28" fmla="*/ 2147174088 w 901"/>
              <a:gd name="T29" fmla="*/ 22682208 h 721"/>
              <a:gd name="T30" fmla="*/ 2147483647 w 901"/>
              <a:gd name="T31" fmla="*/ 0 h 72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901"/>
              <a:gd name="T49" fmla="*/ 0 h 721"/>
              <a:gd name="T50" fmla="*/ 901 w 901"/>
              <a:gd name="T51" fmla="*/ 721 h 721"/>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901" h="721">
                <a:moveTo>
                  <a:pt x="0" y="720"/>
                </a:moveTo>
                <a:lnTo>
                  <a:pt x="95" y="712"/>
                </a:lnTo>
                <a:lnTo>
                  <a:pt x="142" y="704"/>
                </a:lnTo>
                <a:lnTo>
                  <a:pt x="189" y="691"/>
                </a:lnTo>
                <a:lnTo>
                  <a:pt x="237" y="675"/>
                </a:lnTo>
                <a:lnTo>
                  <a:pt x="284" y="653"/>
                </a:lnTo>
                <a:lnTo>
                  <a:pt x="331" y="623"/>
                </a:lnTo>
                <a:lnTo>
                  <a:pt x="426" y="540"/>
                </a:lnTo>
                <a:lnTo>
                  <a:pt x="521" y="422"/>
                </a:lnTo>
                <a:lnTo>
                  <a:pt x="616" y="281"/>
                </a:lnTo>
                <a:lnTo>
                  <a:pt x="663" y="209"/>
                </a:lnTo>
                <a:lnTo>
                  <a:pt x="710" y="142"/>
                </a:lnTo>
                <a:lnTo>
                  <a:pt x="757" y="83"/>
                </a:lnTo>
                <a:lnTo>
                  <a:pt x="805" y="38"/>
                </a:lnTo>
                <a:lnTo>
                  <a:pt x="852" y="9"/>
                </a:lnTo>
                <a:lnTo>
                  <a:pt x="900" y="0"/>
                </a:lnTo>
              </a:path>
            </a:pathLst>
          </a:custGeom>
          <a:noFill/>
          <a:ln w="50800" cap="rnd" cmpd="sng">
            <a:solidFill>
              <a:srgbClr val="008000"/>
            </a:solidFill>
            <a:prstDash val="solid"/>
            <a:round/>
            <a:headEnd type="none" w="med" len="med"/>
            <a:tailEnd type="none" w="med" len="med"/>
          </a:ln>
        </p:spPr>
        <p:txBody>
          <a:bodyPr/>
          <a:lstStyle/>
          <a:p>
            <a:endParaRPr lang="en-NZ"/>
          </a:p>
        </p:txBody>
      </p:sp>
      <p:sp>
        <p:nvSpPr>
          <p:cNvPr id="14" name="Line 8">
            <a:extLst>
              <a:ext uri="{FF2B5EF4-FFF2-40B4-BE49-F238E27FC236}">
                <a16:creationId xmlns:a16="http://schemas.microsoft.com/office/drawing/2014/main" id="{74BC8B68-C1BC-4797-80DF-13C47157B459}"/>
              </a:ext>
            </a:extLst>
          </p:cNvPr>
          <p:cNvSpPr>
            <a:spLocks noChangeShapeType="1"/>
          </p:cNvSpPr>
          <p:nvPr/>
        </p:nvSpPr>
        <p:spPr bwMode="auto">
          <a:xfrm>
            <a:off x="7162800" y="2895600"/>
            <a:ext cx="0" cy="1219200"/>
          </a:xfrm>
          <a:prstGeom prst="line">
            <a:avLst/>
          </a:prstGeom>
          <a:noFill/>
          <a:ln w="12700">
            <a:solidFill>
              <a:srgbClr val="008000"/>
            </a:solidFill>
            <a:round/>
            <a:headEnd/>
            <a:tailEnd/>
          </a:ln>
        </p:spPr>
        <p:txBody>
          <a:bodyPr/>
          <a:lstStyle/>
          <a:p>
            <a:endParaRPr lang="en-NZ"/>
          </a:p>
        </p:txBody>
      </p:sp>
      <p:sp>
        <p:nvSpPr>
          <p:cNvPr id="15" name="Line 10">
            <a:extLst>
              <a:ext uri="{FF2B5EF4-FFF2-40B4-BE49-F238E27FC236}">
                <a16:creationId xmlns:a16="http://schemas.microsoft.com/office/drawing/2014/main" id="{A492C8B1-3B3F-43CB-B937-E53FE2830FED}"/>
              </a:ext>
            </a:extLst>
          </p:cNvPr>
          <p:cNvSpPr>
            <a:spLocks noChangeShapeType="1"/>
          </p:cNvSpPr>
          <p:nvPr/>
        </p:nvSpPr>
        <p:spPr bwMode="auto">
          <a:xfrm>
            <a:off x="5708650" y="2811463"/>
            <a:ext cx="1588" cy="0"/>
          </a:xfrm>
          <a:prstGeom prst="line">
            <a:avLst/>
          </a:prstGeom>
          <a:noFill/>
          <a:ln w="12700">
            <a:solidFill>
              <a:srgbClr val="CDCDCD"/>
            </a:solidFill>
            <a:round/>
            <a:headEnd/>
            <a:tailEnd/>
          </a:ln>
        </p:spPr>
        <p:txBody>
          <a:bodyPr/>
          <a:lstStyle/>
          <a:p>
            <a:endParaRPr lang="en-NZ"/>
          </a:p>
        </p:txBody>
      </p:sp>
      <p:sp>
        <p:nvSpPr>
          <p:cNvPr id="16" name="Line 11">
            <a:extLst>
              <a:ext uri="{FF2B5EF4-FFF2-40B4-BE49-F238E27FC236}">
                <a16:creationId xmlns:a16="http://schemas.microsoft.com/office/drawing/2014/main" id="{51F4A713-A974-4736-BED5-4D3E0E4C7022}"/>
              </a:ext>
            </a:extLst>
          </p:cNvPr>
          <p:cNvSpPr>
            <a:spLocks noChangeShapeType="1"/>
          </p:cNvSpPr>
          <p:nvPr/>
        </p:nvSpPr>
        <p:spPr bwMode="auto">
          <a:xfrm>
            <a:off x="5708650" y="2933700"/>
            <a:ext cx="1588" cy="0"/>
          </a:xfrm>
          <a:prstGeom prst="line">
            <a:avLst/>
          </a:prstGeom>
          <a:noFill/>
          <a:ln w="12700">
            <a:solidFill>
              <a:srgbClr val="CDCDCD"/>
            </a:solidFill>
            <a:round/>
            <a:headEnd/>
            <a:tailEnd/>
          </a:ln>
        </p:spPr>
        <p:txBody>
          <a:bodyPr/>
          <a:lstStyle/>
          <a:p>
            <a:endParaRPr lang="en-NZ"/>
          </a:p>
        </p:txBody>
      </p:sp>
      <p:sp>
        <p:nvSpPr>
          <p:cNvPr id="17" name="Line 12">
            <a:extLst>
              <a:ext uri="{FF2B5EF4-FFF2-40B4-BE49-F238E27FC236}">
                <a16:creationId xmlns:a16="http://schemas.microsoft.com/office/drawing/2014/main" id="{D320D2B9-5234-4524-9B2D-6EB3EE767405}"/>
              </a:ext>
            </a:extLst>
          </p:cNvPr>
          <p:cNvSpPr>
            <a:spLocks noChangeShapeType="1"/>
          </p:cNvSpPr>
          <p:nvPr/>
        </p:nvSpPr>
        <p:spPr bwMode="auto">
          <a:xfrm>
            <a:off x="5708650" y="3054350"/>
            <a:ext cx="1588" cy="0"/>
          </a:xfrm>
          <a:prstGeom prst="line">
            <a:avLst/>
          </a:prstGeom>
          <a:noFill/>
          <a:ln w="12700">
            <a:solidFill>
              <a:srgbClr val="CDCDCD"/>
            </a:solidFill>
            <a:round/>
            <a:headEnd/>
            <a:tailEnd/>
          </a:ln>
        </p:spPr>
        <p:txBody>
          <a:bodyPr/>
          <a:lstStyle/>
          <a:p>
            <a:endParaRPr lang="en-NZ"/>
          </a:p>
        </p:txBody>
      </p:sp>
      <p:sp>
        <p:nvSpPr>
          <p:cNvPr id="18" name="Line 13">
            <a:extLst>
              <a:ext uri="{FF2B5EF4-FFF2-40B4-BE49-F238E27FC236}">
                <a16:creationId xmlns:a16="http://schemas.microsoft.com/office/drawing/2014/main" id="{8672F023-F940-4451-93E6-1913F78773AD}"/>
              </a:ext>
            </a:extLst>
          </p:cNvPr>
          <p:cNvSpPr>
            <a:spLocks noChangeShapeType="1"/>
          </p:cNvSpPr>
          <p:nvPr/>
        </p:nvSpPr>
        <p:spPr bwMode="auto">
          <a:xfrm>
            <a:off x="5708650" y="3176588"/>
            <a:ext cx="1588" cy="0"/>
          </a:xfrm>
          <a:prstGeom prst="line">
            <a:avLst/>
          </a:prstGeom>
          <a:noFill/>
          <a:ln w="12700">
            <a:solidFill>
              <a:srgbClr val="CDCDCD"/>
            </a:solidFill>
            <a:round/>
            <a:headEnd/>
            <a:tailEnd/>
          </a:ln>
        </p:spPr>
        <p:txBody>
          <a:bodyPr/>
          <a:lstStyle/>
          <a:p>
            <a:endParaRPr lang="en-NZ"/>
          </a:p>
        </p:txBody>
      </p:sp>
      <p:sp>
        <p:nvSpPr>
          <p:cNvPr id="19" name="Line 14">
            <a:extLst>
              <a:ext uri="{FF2B5EF4-FFF2-40B4-BE49-F238E27FC236}">
                <a16:creationId xmlns:a16="http://schemas.microsoft.com/office/drawing/2014/main" id="{B71570D1-CB79-4229-9019-A0EAF463C572}"/>
              </a:ext>
            </a:extLst>
          </p:cNvPr>
          <p:cNvSpPr>
            <a:spLocks noChangeShapeType="1"/>
          </p:cNvSpPr>
          <p:nvPr/>
        </p:nvSpPr>
        <p:spPr bwMode="auto">
          <a:xfrm>
            <a:off x="5708650" y="3297238"/>
            <a:ext cx="1588" cy="0"/>
          </a:xfrm>
          <a:prstGeom prst="line">
            <a:avLst/>
          </a:prstGeom>
          <a:noFill/>
          <a:ln w="12700">
            <a:solidFill>
              <a:srgbClr val="CDCDCD"/>
            </a:solidFill>
            <a:round/>
            <a:headEnd/>
            <a:tailEnd/>
          </a:ln>
        </p:spPr>
        <p:txBody>
          <a:bodyPr/>
          <a:lstStyle/>
          <a:p>
            <a:endParaRPr lang="en-NZ"/>
          </a:p>
        </p:txBody>
      </p:sp>
      <p:sp>
        <p:nvSpPr>
          <p:cNvPr id="20" name="Line 15">
            <a:extLst>
              <a:ext uri="{FF2B5EF4-FFF2-40B4-BE49-F238E27FC236}">
                <a16:creationId xmlns:a16="http://schemas.microsoft.com/office/drawing/2014/main" id="{88D13268-E0C4-448D-BB52-B7C679BD814F}"/>
              </a:ext>
            </a:extLst>
          </p:cNvPr>
          <p:cNvSpPr>
            <a:spLocks noChangeShapeType="1"/>
          </p:cNvSpPr>
          <p:nvPr/>
        </p:nvSpPr>
        <p:spPr bwMode="auto">
          <a:xfrm>
            <a:off x="5708650" y="3419475"/>
            <a:ext cx="1588" cy="0"/>
          </a:xfrm>
          <a:prstGeom prst="line">
            <a:avLst/>
          </a:prstGeom>
          <a:noFill/>
          <a:ln w="12700">
            <a:solidFill>
              <a:srgbClr val="CDCDCD"/>
            </a:solidFill>
            <a:round/>
            <a:headEnd/>
            <a:tailEnd/>
          </a:ln>
        </p:spPr>
        <p:txBody>
          <a:bodyPr/>
          <a:lstStyle/>
          <a:p>
            <a:endParaRPr lang="en-NZ"/>
          </a:p>
        </p:txBody>
      </p:sp>
      <p:sp>
        <p:nvSpPr>
          <p:cNvPr id="21" name="Line 16">
            <a:extLst>
              <a:ext uri="{FF2B5EF4-FFF2-40B4-BE49-F238E27FC236}">
                <a16:creationId xmlns:a16="http://schemas.microsoft.com/office/drawing/2014/main" id="{893303BE-E682-4584-BE2C-122C4D003B01}"/>
              </a:ext>
            </a:extLst>
          </p:cNvPr>
          <p:cNvSpPr>
            <a:spLocks noChangeShapeType="1"/>
          </p:cNvSpPr>
          <p:nvPr/>
        </p:nvSpPr>
        <p:spPr bwMode="auto">
          <a:xfrm>
            <a:off x="5708650" y="3540125"/>
            <a:ext cx="1588" cy="0"/>
          </a:xfrm>
          <a:prstGeom prst="line">
            <a:avLst/>
          </a:prstGeom>
          <a:noFill/>
          <a:ln w="12700">
            <a:solidFill>
              <a:srgbClr val="CDCDCD"/>
            </a:solidFill>
            <a:round/>
            <a:headEnd/>
            <a:tailEnd/>
          </a:ln>
        </p:spPr>
        <p:txBody>
          <a:bodyPr/>
          <a:lstStyle/>
          <a:p>
            <a:endParaRPr lang="en-NZ"/>
          </a:p>
        </p:txBody>
      </p:sp>
      <p:sp>
        <p:nvSpPr>
          <p:cNvPr id="22" name="Line 17">
            <a:extLst>
              <a:ext uri="{FF2B5EF4-FFF2-40B4-BE49-F238E27FC236}">
                <a16:creationId xmlns:a16="http://schemas.microsoft.com/office/drawing/2014/main" id="{CCE0B5D6-8E63-4555-A2EA-402B7ACFB89B}"/>
              </a:ext>
            </a:extLst>
          </p:cNvPr>
          <p:cNvSpPr>
            <a:spLocks noChangeShapeType="1"/>
          </p:cNvSpPr>
          <p:nvPr/>
        </p:nvSpPr>
        <p:spPr bwMode="auto">
          <a:xfrm>
            <a:off x="5708650" y="3662363"/>
            <a:ext cx="1588" cy="0"/>
          </a:xfrm>
          <a:prstGeom prst="line">
            <a:avLst/>
          </a:prstGeom>
          <a:noFill/>
          <a:ln w="12700">
            <a:solidFill>
              <a:srgbClr val="CDCDCD"/>
            </a:solidFill>
            <a:round/>
            <a:headEnd/>
            <a:tailEnd/>
          </a:ln>
        </p:spPr>
        <p:txBody>
          <a:bodyPr/>
          <a:lstStyle/>
          <a:p>
            <a:endParaRPr lang="en-NZ"/>
          </a:p>
        </p:txBody>
      </p:sp>
      <p:sp>
        <p:nvSpPr>
          <p:cNvPr id="23" name="Line 18">
            <a:extLst>
              <a:ext uri="{FF2B5EF4-FFF2-40B4-BE49-F238E27FC236}">
                <a16:creationId xmlns:a16="http://schemas.microsoft.com/office/drawing/2014/main" id="{91CB57B8-5E66-4EF3-8833-65B533C55115}"/>
              </a:ext>
            </a:extLst>
          </p:cNvPr>
          <p:cNvSpPr>
            <a:spLocks noChangeShapeType="1"/>
          </p:cNvSpPr>
          <p:nvPr/>
        </p:nvSpPr>
        <p:spPr bwMode="auto">
          <a:xfrm>
            <a:off x="5708650" y="3783013"/>
            <a:ext cx="1588" cy="0"/>
          </a:xfrm>
          <a:prstGeom prst="line">
            <a:avLst/>
          </a:prstGeom>
          <a:noFill/>
          <a:ln w="12700">
            <a:solidFill>
              <a:srgbClr val="CDCDCD"/>
            </a:solidFill>
            <a:round/>
            <a:headEnd/>
            <a:tailEnd/>
          </a:ln>
        </p:spPr>
        <p:txBody>
          <a:bodyPr/>
          <a:lstStyle/>
          <a:p>
            <a:endParaRPr lang="en-NZ"/>
          </a:p>
        </p:txBody>
      </p:sp>
      <p:sp>
        <p:nvSpPr>
          <p:cNvPr id="24" name="Line 19">
            <a:extLst>
              <a:ext uri="{FF2B5EF4-FFF2-40B4-BE49-F238E27FC236}">
                <a16:creationId xmlns:a16="http://schemas.microsoft.com/office/drawing/2014/main" id="{FB801DFD-D55C-448E-A62C-39C169D7E805}"/>
              </a:ext>
            </a:extLst>
          </p:cNvPr>
          <p:cNvSpPr>
            <a:spLocks noChangeShapeType="1"/>
          </p:cNvSpPr>
          <p:nvPr/>
        </p:nvSpPr>
        <p:spPr bwMode="auto">
          <a:xfrm>
            <a:off x="5708650" y="3903663"/>
            <a:ext cx="1588" cy="0"/>
          </a:xfrm>
          <a:prstGeom prst="line">
            <a:avLst/>
          </a:prstGeom>
          <a:noFill/>
          <a:ln w="12700">
            <a:solidFill>
              <a:srgbClr val="CDCDCD"/>
            </a:solidFill>
            <a:round/>
            <a:headEnd/>
            <a:tailEnd/>
          </a:ln>
        </p:spPr>
        <p:txBody>
          <a:bodyPr/>
          <a:lstStyle/>
          <a:p>
            <a:endParaRPr lang="en-NZ"/>
          </a:p>
        </p:txBody>
      </p:sp>
      <p:sp>
        <p:nvSpPr>
          <p:cNvPr id="25" name="Line 20">
            <a:extLst>
              <a:ext uri="{FF2B5EF4-FFF2-40B4-BE49-F238E27FC236}">
                <a16:creationId xmlns:a16="http://schemas.microsoft.com/office/drawing/2014/main" id="{F7B04A31-0ABD-451E-A3DD-929C2F9017DF}"/>
              </a:ext>
            </a:extLst>
          </p:cNvPr>
          <p:cNvSpPr>
            <a:spLocks noChangeShapeType="1"/>
          </p:cNvSpPr>
          <p:nvPr/>
        </p:nvSpPr>
        <p:spPr bwMode="auto">
          <a:xfrm>
            <a:off x="8726488" y="4032250"/>
            <a:ext cx="0" cy="1588"/>
          </a:xfrm>
          <a:prstGeom prst="line">
            <a:avLst/>
          </a:prstGeom>
          <a:noFill/>
          <a:ln w="12700">
            <a:solidFill>
              <a:srgbClr val="CDCDCD"/>
            </a:solidFill>
            <a:round/>
            <a:headEnd/>
            <a:tailEnd/>
          </a:ln>
        </p:spPr>
        <p:txBody>
          <a:bodyPr/>
          <a:lstStyle/>
          <a:p>
            <a:endParaRPr lang="en-NZ"/>
          </a:p>
        </p:txBody>
      </p:sp>
      <p:sp>
        <p:nvSpPr>
          <p:cNvPr id="26" name="Line 21">
            <a:extLst>
              <a:ext uri="{FF2B5EF4-FFF2-40B4-BE49-F238E27FC236}">
                <a16:creationId xmlns:a16="http://schemas.microsoft.com/office/drawing/2014/main" id="{6425503F-AD4D-4478-B2C7-9073B7834077}"/>
              </a:ext>
            </a:extLst>
          </p:cNvPr>
          <p:cNvSpPr>
            <a:spLocks noChangeShapeType="1"/>
          </p:cNvSpPr>
          <p:nvPr/>
        </p:nvSpPr>
        <p:spPr bwMode="auto">
          <a:xfrm>
            <a:off x="8426450" y="4032250"/>
            <a:ext cx="0" cy="1588"/>
          </a:xfrm>
          <a:prstGeom prst="line">
            <a:avLst/>
          </a:prstGeom>
          <a:noFill/>
          <a:ln w="12700">
            <a:solidFill>
              <a:srgbClr val="CDCDCD"/>
            </a:solidFill>
            <a:round/>
            <a:headEnd/>
            <a:tailEnd/>
          </a:ln>
        </p:spPr>
        <p:txBody>
          <a:bodyPr/>
          <a:lstStyle/>
          <a:p>
            <a:endParaRPr lang="en-NZ"/>
          </a:p>
        </p:txBody>
      </p:sp>
      <p:sp>
        <p:nvSpPr>
          <p:cNvPr id="27" name="Line 22">
            <a:extLst>
              <a:ext uri="{FF2B5EF4-FFF2-40B4-BE49-F238E27FC236}">
                <a16:creationId xmlns:a16="http://schemas.microsoft.com/office/drawing/2014/main" id="{FA19E6AB-B0FF-47DD-BEE5-BF3D517671A9}"/>
              </a:ext>
            </a:extLst>
          </p:cNvPr>
          <p:cNvSpPr>
            <a:spLocks noChangeShapeType="1"/>
          </p:cNvSpPr>
          <p:nvPr/>
        </p:nvSpPr>
        <p:spPr bwMode="auto">
          <a:xfrm>
            <a:off x="8124825" y="4032250"/>
            <a:ext cx="0" cy="1588"/>
          </a:xfrm>
          <a:prstGeom prst="line">
            <a:avLst/>
          </a:prstGeom>
          <a:noFill/>
          <a:ln w="12700">
            <a:solidFill>
              <a:srgbClr val="CDCDCD"/>
            </a:solidFill>
            <a:round/>
            <a:headEnd/>
            <a:tailEnd/>
          </a:ln>
        </p:spPr>
        <p:txBody>
          <a:bodyPr/>
          <a:lstStyle/>
          <a:p>
            <a:endParaRPr lang="en-NZ"/>
          </a:p>
        </p:txBody>
      </p:sp>
      <p:sp>
        <p:nvSpPr>
          <p:cNvPr id="28" name="Line 23">
            <a:extLst>
              <a:ext uri="{FF2B5EF4-FFF2-40B4-BE49-F238E27FC236}">
                <a16:creationId xmlns:a16="http://schemas.microsoft.com/office/drawing/2014/main" id="{D40843C2-3B8D-4EDA-BAD9-FC8C65B333C2}"/>
              </a:ext>
            </a:extLst>
          </p:cNvPr>
          <p:cNvSpPr>
            <a:spLocks noChangeShapeType="1"/>
          </p:cNvSpPr>
          <p:nvPr/>
        </p:nvSpPr>
        <p:spPr bwMode="auto">
          <a:xfrm>
            <a:off x="7824788" y="4032250"/>
            <a:ext cx="0" cy="1588"/>
          </a:xfrm>
          <a:prstGeom prst="line">
            <a:avLst/>
          </a:prstGeom>
          <a:noFill/>
          <a:ln w="12700">
            <a:solidFill>
              <a:srgbClr val="CDCDCD"/>
            </a:solidFill>
            <a:round/>
            <a:headEnd/>
            <a:tailEnd/>
          </a:ln>
        </p:spPr>
        <p:txBody>
          <a:bodyPr/>
          <a:lstStyle/>
          <a:p>
            <a:endParaRPr lang="en-NZ"/>
          </a:p>
        </p:txBody>
      </p:sp>
      <p:sp>
        <p:nvSpPr>
          <p:cNvPr id="29" name="Line 24">
            <a:extLst>
              <a:ext uri="{FF2B5EF4-FFF2-40B4-BE49-F238E27FC236}">
                <a16:creationId xmlns:a16="http://schemas.microsoft.com/office/drawing/2014/main" id="{2F24B395-2E90-4FB7-B972-699BE3A4FEC2}"/>
              </a:ext>
            </a:extLst>
          </p:cNvPr>
          <p:cNvSpPr>
            <a:spLocks noChangeShapeType="1"/>
          </p:cNvSpPr>
          <p:nvPr/>
        </p:nvSpPr>
        <p:spPr bwMode="auto">
          <a:xfrm>
            <a:off x="7524750" y="4032250"/>
            <a:ext cx="0" cy="1588"/>
          </a:xfrm>
          <a:prstGeom prst="line">
            <a:avLst/>
          </a:prstGeom>
          <a:noFill/>
          <a:ln w="12700">
            <a:solidFill>
              <a:srgbClr val="CDCDCD"/>
            </a:solidFill>
            <a:round/>
            <a:headEnd/>
            <a:tailEnd/>
          </a:ln>
        </p:spPr>
        <p:txBody>
          <a:bodyPr/>
          <a:lstStyle/>
          <a:p>
            <a:endParaRPr lang="en-NZ"/>
          </a:p>
        </p:txBody>
      </p:sp>
      <p:sp>
        <p:nvSpPr>
          <p:cNvPr id="30" name="Line 25">
            <a:extLst>
              <a:ext uri="{FF2B5EF4-FFF2-40B4-BE49-F238E27FC236}">
                <a16:creationId xmlns:a16="http://schemas.microsoft.com/office/drawing/2014/main" id="{F703C0BC-4BDD-4520-B2EB-7714D76B85F5}"/>
              </a:ext>
            </a:extLst>
          </p:cNvPr>
          <p:cNvSpPr>
            <a:spLocks noChangeShapeType="1"/>
          </p:cNvSpPr>
          <p:nvPr/>
        </p:nvSpPr>
        <p:spPr bwMode="auto">
          <a:xfrm>
            <a:off x="7224713" y="4032250"/>
            <a:ext cx="0" cy="1588"/>
          </a:xfrm>
          <a:prstGeom prst="line">
            <a:avLst/>
          </a:prstGeom>
          <a:noFill/>
          <a:ln w="12700">
            <a:solidFill>
              <a:srgbClr val="CDCDCD"/>
            </a:solidFill>
            <a:round/>
            <a:headEnd/>
            <a:tailEnd/>
          </a:ln>
        </p:spPr>
        <p:txBody>
          <a:bodyPr/>
          <a:lstStyle/>
          <a:p>
            <a:endParaRPr lang="en-NZ"/>
          </a:p>
        </p:txBody>
      </p:sp>
      <p:sp>
        <p:nvSpPr>
          <p:cNvPr id="31" name="Line 26">
            <a:extLst>
              <a:ext uri="{FF2B5EF4-FFF2-40B4-BE49-F238E27FC236}">
                <a16:creationId xmlns:a16="http://schemas.microsoft.com/office/drawing/2014/main" id="{83214691-5412-4305-8216-F8690DF4B996}"/>
              </a:ext>
            </a:extLst>
          </p:cNvPr>
          <p:cNvSpPr>
            <a:spLocks noChangeShapeType="1"/>
          </p:cNvSpPr>
          <p:nvPr/>
        </p:nvSpPr>
        <p:spPr bwMode="auto">
          <a:xfrm>
            <a:off x="6924675" y="4032250"/>
            <a:ext cx="0" cy="1588"/>
          </a:xfrm>
          <a:prstGeom prst="line">
            <a:avLst/>
          </a:prstGeom>
          <a:noFill/>
          <a:ln w="12700">
            <a:solidFill>
              <a:srgbClr val="CDCDCD"/>
            </a:solidFill>
            <a:round/>
            <a:headEnd/>
            <a:tailEnd/>
          </a:ln>
        </p:spPr>
        <p:txBody>
          <a:bodyPr/>
          <a:lstStyle/>
          <a:p>
            <a:endParaRPr lang="en-NZ"/>
          </a:p>
        </p:txBody>
      </p:sp>
      <p:sp>
        <p:nvSpPr>
          <p:cNvPr id="32" name="Line 27">
            <a:extLst>
              <a:ext uri="{FF2B5EF4-FFF2-40B4-BE49-F238E27FC236}">
                <a16:creationId xmlns:a16="http://schemas.microsoft.com/office/drawing/2014/main" id="{F15F177A-AA84-45CC-BEEE-E81FBA95FFED}"/>
              </a:ext>
            </a:extLst>
          </p:cNvPr>
          <p:cNvSpPr>
            <a:spLocks noChangeShapeType="1"/>
          </p:cNvSpPr>
          <p:nvPr/>
        </p:nvSpPr>
        <p:spPr bwMode="auto">
          <a:xfrm>
            <a:off x="6624638" y="4032250"/>
            <a:ext cx="0" cy="1588"/>
          </a:xfrm>
          <a:prstGeom prst="line">
            <a:avLst/>
          </a:prstGeom>
          <a:noFill/>
          <a:ln w="12700">
            <a:solidFill>
              <a:srgbClr val="CDCDCD"/>
            </a:solidFill>
            <a:round/>
            <a:headEnd/>
            <a:tailEnd/>
          </a:ln>
        </p:spPr>
        <p:txBody>
          <a:bodyPr/>
          <a:lstStyle/>
          <a:p>
            <a:endParaRPr lang="en-NZ"/>
          </a:p>
        </p:txBody>
      </p:sp>
      <p:sp>
        <p:nvSpPr>
          <p:cNvPr id="33" name="Line 28">
            <a:extLst>
              <a:ext uri="{FF2B5EF4-FFF2-40B4-BE49-F238E27FC236}">
                <a16:creationId xmlns:a16="http://schemas.microsoft.com/office/drawing/2014/main" id="{F44FF323-496E-4730-93A1-336189C597A5}"/>
              </a:ext>
            </a:extLst>
          </p:cNvPr>
          <p:cNvSpPr>
            <a:spLocks noChangeShapeType="1"/>
          </p:cNvSpPr>
          <p:nvPr/>
        </p:nvSpPr>
        <p:spPr bwMode="auto">
          <a:xfrm>
            <a:off x="6323013" y="4032250"/>
            <a:ext cx="0" cy="1588"/>
          </a:xfrm>
          <a:prstGeom prst="line">
            <a:avLst/>
          </a:prstGeom>
          <a:noFill/>
          <a:ln w="12700">
            <a:solidFill>
              <a:srgbClr val="CDCDCD"/>
            </a:solidFill>
            <a:round/>
            <a:headEnd/>
            <a:tailEnd/>
          </a:ln>
        </p:spPr>
        <p:txBody>
          <a:bodyPr/>
          <a:lstStyle/>
          <a:p>
            <a:endParaRPr lang="en-NZ"/>
          </a:p>
        </p:txBody>
      </p:sp>
      <p:sp>
        <p:nvSpPr>
          <p:cNvPr id="34" name="Line 29">
            <a:extLst>
              <a:ext uri="{FF2B5EF4-FFF2-40B4-BE49-F238E27FC236}">
                <a16:creationId xmlns:a16="http://schemas.microsoft.com/office/drawing/2014/main" id="{545C2BA3-6267-46DB-A321-5F43410D7CD4}"/>
              </a:ext>
            </a:extLst>
          </p:cNvPr>
          <p:cNvSpPr>
            <a:spLocks noChangeShapeType="1"/>
          </p:cNvSpPr>
          <p:nvPr/>
        </p:nvSpPr>
        <p:spPr bwMode="auto">
          <a:xfrm>
            <a:off x="6022975" y="4032250"/>
            <a:ext cx="0" cy="1588"/>
          </a:xfrm>
          <a:prstGeom prst="line">
            <a:avLst/>
          </a:prstGeom>
          <a:noFill/>
          <a:ln w="12700">
            <a:solidFill>
              <a:srgbClr val="CDCDCD"/>
            </a:solidFill>
            <a:round/>
            <a:headEnd/>
            <a:tailEnd/>
          </a:ln>
        </p:spPr>
        <p:txBody>
          <a:bodyPr/>
          <a:lstStyle/>
          <a:p>
            <a:endParaRPr lang="en-NZ"/>
          </a:p>
        </p:txBody>
      </p:sp>
      <p:sp>
        <p:nvSpPr>
          <p:cNvPr id="35" name="Rectangle 31">
            <a:extLst>
              <a:ext uri="{FF2B5EF4-FFF2-40B4-BE49-F238E27FC236}">
                <a16:creationId xmlns:a16="http://schemas.microsoft.com/office/drawing/2014/main" id="{BD7FEC7A-CCCB-4DE2-95AF-2D05B76651AF}"/>
              </a:ext>
            </a:extLst>
          </p:cNvPr>
          <p:cNvSpPr>
            <a:spLocks noChangeArrowheads="1"/>
          </p:cNvSpPr>
          <p:nvPr/>
        </p:nvSpPr>
        <p:spPr bwMode="auto">
          <a:xfrm>
            <a:off x="7132638" y="4002088"/>
            <a:ext cx="184150" cy="92075"/>
          </a:xfrm>
          <a:prstGeom prst="rect">
            <a:avLst/>
          </a:prstGeom>
          <a:noFill/>
          <a:ln w="12700">
            <a:noFill/>
            <a:miter lim="800000"/>
            <a:headEnd/>
            <a:tailEnd/>
          </a:ln>
        </p:spPr>
        <p:txBody>
          <a:bodyPr wrap="none" anchor="ctr"/>
          <a:lstStyle/>
          <a:p>
            <a:endParaRPr lang="en-NZ"/>
          </a:p>
        </p:txBody>
      </p:sp>
      <p:sp>
        <p:nvSpPr>
          <p:cNvPr id="36" name="Rectangle 32">
            <a:extLst>
              <a:ext uri="{FF2B5EF4-FFF2-40B4-BE49-F238E27FC236}">
                <a16:creationId xmlns:a16="http://schemas.microsoft.com/office/drawing/2014/main" id="{6A9F25CD-7496-41CC-8148-6862916CED0F}"/>
              </a:ext>
            </a:extLst>
          </p:cNvPr>
          <p:cNvSpPr>
            <a:spLocks noChangeArrowheads="1"/>
          </p:cNvSpPr>
          <p:nvPr/>
        </p:nvSpPr>
        <p:spPr bwMode="auto">
          <a:xfrm>
            <a:off x="8686801" y="3867150"/>
            <a:ext cx="384175" cy="454025"/>
          </a:xfrm>
          <a:prstGeom prst="rect">
            <a:avLst/>
          </a:prstGeom>
          <a:noFill/>
          <a:ln w="12700">
            <a:noFill/>
            <a:miter lim="800000"/>
            <a:headEnd/>
            <a:tailEnd/>
          </a:ln>
        </p:spPr>
        <p:txBody>
          <a:bodyPr wrap="none" lIns="90488" tIns="44450" rIns="90488" bIns="44450">
            <a:spAutoFit/>
          </a:bodyPr>
          <a:lstStyle/>
          <a:p>
            <a:pPr eaLnBrk="0" hangingPunct="0"/>
            <a:r>
              <a:rPr lang="en-US" sz="2400" b="1" dirty="0">
                <a:solidFill>
                  <a:srgbClr val="339933"/>
                </a:solidFill>
              </a:rPr>
              <a:t>X</a:t>
            </a:r>
          </a:p>
        </p:txBody>
      </p:sp>
      <p:sp>
        <p:nvSpPr>
          <p:cNvPr id="37" name="Rectangle 34">
            <a:extLst>
              <a:ext uri="{FF2B5EF4-FFF2-40B4-BE49-F238E27FC236}">
                <a16:creationId xmlns:a16="http://schemas.microsoft.com/office/drawing/2014/main" id="{27FA3FD3-E69C-40AE-9DC6-2F26D903FEAE}"/>
              </a:ext>
            </a:extLst>
          </p:cNvPr>
          <p:cNvSpPr>
            <a:spLocks noChangeArrowheads="1"/>
          </p:cNvSpPr>
          <p:nvPr/>
        </p:nvSpPr>
        <p:spPr bwMode="auto">
          <a:xfrm>
            <a:off x="7010400" y="4114800"/>
            <a:ext cx="466725" cy="459100"/>
          </a:xfrm>
          <a:prstGeom prst="rect">
            <a:avLst/>
          </a:prstGeom>
          <a:noFill/>
          <a:ln w="12700">
            <a:noFill/>
            <a:miter lim="800000"/>
            <a:headEnd/>
            <a:tailEnd/>
          </a:ln>
        </p:spPr>
        <p:txBody>
          <a:bodyPr lIns="90488" tIns="44450" rIns="90488" bIns="44450">
            <a:spAutoFit/>
          </a:bodyPr>
          <a:lstStyle/>
          <a:p>
            <a:pPr eaLnBrk="0" hangingPunct="0">
              <a:spcBef>
                <a:spcPct val="50000"/>
              </a:spcBef>
            </a:pPr>
            <a:r>
              <a:rPr lang="el-GR" sz="2400" b="1" dirty="0">
                <a:solidFill>
                  <a:srgbClr val="000000"/>
                </a:solidFill>
                <a:cs typeface="Arial" charset="0"/>
              </a:rPr>
              <a:t>μ</a:t>
            </a:r>
          </a:p>
        </p:txBody>
      </p:sp>
      <p:sp>
        <p:nvSpPr>
          <p:cNvPr id="38" name="Text Box 35">
            <a:extLst>
              <a:ext uri="{FF2B5EF4-FFF2-40B4-BE49-F238E27FC236}">
                <a16:creationId xmlns:a16="http://schemas.microsoft.com/office/drawing/2014/main" id="{DDCCE1C3-A3E8-4541-9888-874FB0B5202A}"/>
              </a:ext>
            </a:extLst>
          </p:cNvPr>
          <p:cNvSpPr txBox="1">
            <a:spLocks noChangeArrowheads="1"/>
          </p:cNvSpPr>
          <p:nvPr/>
        </p:nvSpPr>
        <p:spPr bwMode="auto">
          <a:xfrm>
            <a:off x="7239000" y="3505200"/>
            <a:ext cx="457200" cy="457200"/>
          </a:xfrm>
          <a:prstGeom prst="rect">
            <a:avLst/>
          </a:prstGeom>
          <a:noFill/>
          <a:ln w="12700">
            <a:noFill/>
            <a:miter lim="800000"/>
            <a:headEnd/>
            <a:tailEnd/>
          </a:ln>
        </p:spPr>
        <p:txBody>
          <a:bodyPr>
            <a:spAutoFit/>
          </a:bodyPr>
          <a:lstStyle/>
          <a:p>
            <a:pPr eaLnBrk="0" hangingPunct="0">
              <a:spcBef>
                <a:spcPct val="50000"/>
              </a:spcBef>
            </a:pPr>
            <a:r>
              <a:rPr lang="el-GR" sz="2400">
                <a:solidFill>
                  <a:srgbClr val="000000"/>
                </a:solidFill>
                <a:cs typeface="Arial" charset="0"/>
                <a:sym typeface="Symbol" pitchFamily="18" charset="2"/>
              </a:rPr>
              <a:t>σ</a:t>
            </a:r>
            <a:endParaRPr lang="el-GR" sz="2400">
              <a:solidFill>
                <a:srgbClr val="000000"/>
              </a:solidFill>
              <a:cs typeface="Arial" charset="0"/>
            </a:endParaRPr>
          </a:p>
        </p:txBody>
      </p:sp>
      <p:sp>
        <p:nvSpPr>
          <p:cNvPr id="39" name="Line 36">
            <a:extLst>
              <a:ext uri="{FF2B5EF4-FFF2-40B4-BE49-F238E27FC236}">
                <a16:creationId xmlns:a16="http://schemas.microsoft.com/office/drawing/2014/main" id="{067CBE1E-6338-4668-967F-3B39EA6F1C5B}"/>
              </a:ext>
            </a:extLst>
          </p:cNvPr>
          <p:cNvSpPr>
            <a:spLocks noChangeShapeType="1"/>
          </p:cNvSpPr>
          <p:nvPr/>
        </p:nvSpPr>
        <p:spPr bwMode="auto">
          <a:xfrm flipH="1">
            <a:off x="7162800" y="3505200"/>
            <a:ext cx="533400" cy="0"/>
          </a:xfrm>
          <a:prstGeom prst="line">
            <a:avLst/>
          </a:prstGeom>
          <a:ln>
            <a:headEnd type="triangle" w="med" len="med"/>
            <a:tailEnd type="triangle" w="med" len="med"/>
          </a:ln>
        </p:spPr>
        <p:style>
          <a:lnRef idx="1">
            <a:schemeClr val="accent4"/>
          </a:lnRef>
          <a:fillRef idx="0">
            <a:schemeClr val="accent4"/>
          </a:fillRef>
          <a:effectRef idx="0">
            <a:schemeClr val="accent4"/>
          </a:effectRef>
          <a:fontRef idx="minor">
            <a:schemeClr val="tx1"/>
          </a:fontRef>
        </p:style>
        <p:txBody>
          <a:bodyPr/>
          <a:lstStyle/>
          <a:p>
            <a:endParaRPr lang="en-NZ"/>
          </a:p>
        </p:txBody>
      </p:sp>
      <p:cxnSp>
        <p:nvCxnSpPr>
          <p:cNvPr id="40" name="Straight Connector 39">
            <a:extLst>
              <a:ext uri="{FF2B5EF4-FFF2-40B4-BE49-F238E27FC236}">
                <a16:creationId xmlns:a16="http://schemas.microsoft.com/office/drawing/2014/main" id="{144337C9-74BC-4611-8F9E-6E4381EBFDE6}"/>
              </a:ext>
            </a:extLst>
          </p:cNvPr>
          <p:cNvCxnSpPr>
            <a:cxnSpLocks/>
          </p:cNvCxnSpPr>
          <p:nvPr/>
        </p:nvCxnSpPr>
        <p:spPr>
          <a:xfrm>
            <a:off x="5660504" y="4111625"/>
            <a:ext cx="2988196" cy="0"/>
          </a:xfrm>
          <a:prstGeom prst="line">
            <a:avLst/>
          </a:prstGeom>
          <a:ln w="28575">
            <a:solidFill>
              <a:srgbClr val="008000"/>
            </a:solidFill>
          </a:ln>
        </p:spPr>
        <p:style>
          <a:lnRef idx="1">
            <a:schemeClr val="accent1"/>
          </a:lnRef>
          <a:fillRef idx="0">
            <a:schemeClr val="accent1"/>
          </a:fillRef>
          <a:effectRef idx="0">
            <a:schemeClr val="accent1"/>
          </a:effectRef>
          <a:fontRef idx="minor">
            <a:schemeClr val="tx1"/>
          </a:fontRef>
        </p:style>
      </p:cxnSp>
      <p:sp>
        <p:nvSpPr>
          <p:cNvPr id="41" name="Title 1">
            <a:extLst>
              <a:ext uri="{FF2B5EF4-FFF2-40B4-BE49-F238E27FC236}">
                <a16:creationId xmlns:a16="http://schemas.microsoft.com/office/drawing/2014/main" id="{964DA08B-DED4-4ABA-A0A2-9EE20A6685E6}"/>
              </a:ext>
            </a:extLst>
          </p:cNvPr>
          <p:cNvSpPr txBox="1">
            <a:spLocks/>
          </p:cNvSpPr>
          <p:nvPr/>
        </p:nvSpPr>
        <p:spPr bwMode="auto">
          <a:xfrm>
            <a:off x="762000" y="4572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l" rtl="0" eaLnBrk="0" fontAlgn="base" hangingPunct="0">
              <a:spcBef>
                <a:spcPct val="0"/>
              </a:spcBef>
              <a:spcAft>
                <a:spcPct val="0"/>
              </a:spcAft>
              <a:defRPr sz="44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Tahoma" pitchFamily="34" charset="0"/>
              </a:defRPr>
            </a:lvl2pPr>
            <a:lvl3pPr algn="l" rtl="0" eaLnBrk="0" fontAlgn="base" hangingPunct="0">
              <a:spcBef>
                <a:spcPct val="0"/>
              </a:spcBef>
              <a:spcAft>
                <a:spcPct val="0"/>
              </a:spcAft>
              <a:defRPr sz="4400">
                <a:solidFill>
                  <a:schemeClr val="tx2"/>
                </a:solidFill>
                <a:latin typeface="Tahoma" pitchFamily="34" charset="0"/>
              </a:defRPr>
            </a:lvl3pPr>
            <a:lvl4pPr algn="l" rtl="0" eaLnBrk="0" fontAlgn="base" hangingPunct="0">
              <a:spcBef>
                <a:spcPct val="0"/>
              </a:spcBef>
              <a:spcAft>
                <a:spcPct val="0"/>
              </a:spcAft>
              <a:defRPr sz="4400">
                <a:solidFill>
                  <a:schemeClr val="tx2"/>
                </a:solidFill>
                <a:latin typeface="Tahoma" pitchFamily="34" charset="0"/>
              </a:defRPr>
            </a:lvl4pPr>
            <a:lvl5pPr algn="l" rtl="0" eaLnBrk="0" fontAlgn="base" hangingPunct="0">
              <a:spcBef>
                <a:spcPct val="0"/>
              </a:spcBef>
              <a:spcAft>
                <a:spcPct val="0"/>
              </a:spcAft>
              <a:defRPr sz="4400">
                <a:solidFill>
                  <a:schemeClr val="tx2"/>
                </a:solidFill>
                <a:latin typeface="Tahoma" pitchFamily="34" charset="0"/>
              </a:defRPr>
            </a:lvl5pPr>
            <a:lvl6pPr marL="457200" algn="l" rtl="0" fontAlgn="base">
              <a:spcBef>
                <a:spcPct val="0"/>
              </a:spcBef>
              <a:spcAft>
                <a:spcPct val="0"/>
              </a:spcAft>
              <a:defRPr sz="4400">
                <a:solidFill>
                  <a:schemeClr val="tx2"/>
                </a:solidFill>
                <a:latin typeface="Tahoma" pitchFamily="34" charset="0"/>
              </a:defRPr>
            </a:lvl6pPr>
            <a:lvl7pPr marL="914400" algn="l" rtl="0" fontAlgn="base">
              <a:spcBef>
                <a:spcPct val="0"/>
              </a:spcBef>
              <a:spcAft>
                <a:spcPct val="0"/>
              </a:spcAft>
              <a:defRPr sz="4400">
                <a:solidFill>
                  <a:schemeClr val="tx2"/>
                </a:solidFill>
                <a:latin typeface="Tahoma" pitchFamily="34" charset="0"/>
              </a:defRPr>
            </a:lvl7pPr>
            <a:lvl8pPr marL="1371600" algn="l" rtl="0" fontAlgn="base">
              <a:spcBef>
                <a:spcPct val="0"/>
              </a:spcBef>
              <a:spcAft>
                <a:spcPct val="0"/>
              </a:spcAft>
              <a:defRPr sz="4400">
                <a:solidFill>
                  <a:schemeClr val="tx2"/>
                </a:solidFill>
                <a:latin typeface="Tahoma" pitchFamily="34" charset="0"/>
              </a:defRPr>
            </a:lvl8pPr>
            <a:lvl9pPr marL="1828800" algn="l" rtl="0" fontAlgn="base">
              <a:spcBef>
                <a:spcPct val="0"/>
              </a:spcBef>
              <a:spcAft>
                <a:spcPct val="0"/>
              </a:spcAft>
              <a:defRPr sz="4400">
                <a:solidFill>
                  <a:schemeClr val="tx2"/>
                </a:solidFill>
                <a:latin typeface="Tahoma" pitchFamily="34" charset="0"/>
              </a:defRPr>
            </a:lvl9pPr>
          </a:lstStyle>
          <a:p>
            <a:r>
              <a:rPr lang="en-GB" kern="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Normal Distribution</a:t>
            </a:r>
            <a:endParaRPr lang="en-GB" kern="0"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92811173"/>
      </p:ext>
    </p:extLst>
  </p:cSld>
  <p:clrMapOvr>
    <a:masterClrMapping/>
  </p:clrMapOvr>
</p:sld>
</file>

<file path=ppt/theme/theme1.xml><?xml version="1.0" encoding="utf-8"?>
<a:theme xmlns:a="http://schemas.openxmlformats.org/drawingml/2006/main" name="Blueprint">
  <a:themeElements>
    <a:clrScheme name="Blueprint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Blueprint">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ahoma" pitchFamily="34" charset="0"/>
          </a:defRPr>
        </a:defPPr>
      </a:lstStyle>
    </a:lnDef>
  </a:objectDefaults>
  <a:extraClrSchemeLst>
    <a:extraClrScheme>
      <a:clrScheme name="Blueprint 1">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
      <a:clrScheme name="Blueprint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Blueprint 3">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4D4D4"/>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Blueprint 4">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4AF5D"/>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Blueprint 5">
        <a:dk1>
          <a:srgbClr val="000000"/>
        </a:dk1>
        <a:lt1>
          <a:srgbClr val="FFFFFF"/>
        </a:lt1>
        <a:dk2>
          <a:srgbClr val="003366"/>
        </a:dk2>
        <a:lt2>
          <a:srgbClr val="CCFFCC"/>
        </a:lt2>
        <a:accent1>
          <a:srgbClr val="006699"/>
        </a:accent1>
        <a:accent2>
          <a:srgbClr val="009999"/>
        </a:accent2>
        <a:accent3>
          <a:srgbClr val="AAADB8"/>
        </a:accent3>
        <a:accent4>
          <a:srgbClr val="DADADA"/>
        </a:accent4>
        <a:accent5>
          <a:srgbClr val="AAB8CA"/>
        </a:accent5>
        <a:accent6>
          <a:srgbClr val="008A8A"/>
        </a:accent6>
        <a:hlink>
          <a:srgbClr val="0099CC"/>
        </a:hlink>
        <a:folHlink>
          <a:srgbClr val="00458A"/>
        </a:folHlink>
      </a:clrScheme>
      <a:clrMap bg1="dk2" tx1="lt1" bg2="dk1" tx2="lt2" accent1="accent1" accent2="accent2" accent3="accent3" accent4="accent4" accent5="accent5" accent6="accent6" hlink="hlink" folHlink="folHlink"/>
    </a:extraClrScheme>
    <a:extraClrScheme>
      <a:clrScheme name="Blueprint 6">
        <a:dk1>
          <a:srgbClr val="000000"/>
        </a:dk1>
        <a:lt1>
          <a:srgbClr val="FFFFFF"/>
        </a:lt1>
        <a:dk2>
          <a:srgbClr val="004A48"/>
        </a:dk2>
        <a:lt2>
          <a:srgbClr val="33CCCC"/>
        </a:lt2>
        <a:accent1>
          <a:srgbClr val="006699"/>
        </a:accent1>
        <a:accent2>
          <a:srgbClr val="009999"/>
        </a:accent2>
        <a:accent3>
          <a:srgbClr val="AAB1B1"/>
        </a:accent3>
        <a:accent4>
          <a:srgbClr val="DADADA"/>
        </a:accent4>
        <a:accent5>
          <a:srgbClr val="AAB8CA"/>
        </a:accent5>
        <a:accent6>
          <a:srgbClr val="008A8A"/>
        </a:accent6>
        <a:hlink>
          <a:srgbClr val="00CC99"/>
        </a:hlink>
        <a:folHlink>
          <a:srgbClr val="006666"/>
        </a:folHlink>
      </a:clrScheme>
      <a:clrMap bg1="dk2" tx1="lt1" bg2="dk1" tx2="lt2" accent1="accent1" accent2="accent2" accent3="accent3" accent4="accent4" accent5="accent5" accent6="accent6" hlink="hlink" folHlink="folHlink"/>
    </a:extraClrScheme>
    <a:extraClrScheme>
      <a:clrScheme name="Blueprint 7">
        <a:dk1>
          <a:srgbClr val="000000"/>
        </a:dk1>
        <a:lt1>
          <a:srgbClr val="FFFFFF"/>
        </a:lt1>
        <a:dk2>
          <a:srgbClr val="333300"/>
        </a:dk2>
        <a:lt2>
          <a:srgbClr val="FFFFCC"/>
        </a:lt2>
        <a:accent1>
          <a:srgbClr val="CC9900"/>
        </a:accent1>
        <a:accent2>
          <a:srgbClr val="CC6600"/>
        </a:accent2>
        <a:accent3>
          <a:srgbClr val="ADADAA"/>
        </a:accent3>
        <a:accent4>
          <a:srgbClr val="DADADA"/>
        </a:accent4>
        <a:accent5>
          <a:srgbClr val="E2CAAA"/>
        </a:accent5>
        <a:accent6>
          <a:srgbClr val="B95C00"/>
        </a:accent6>
        <a:hlink>
          <a:srgbClr val="808000"/>
        </a:hlink>
        <a:folHlink>
          <a:srgbClr val="525000"/>
        </a:folHlink>
      </a:clrScheme>
      <a:clrMap bg1="dk2" tx1="lt1" bg2="dk1" tx2="lt2" accent1="accent1" accent2="accent2" accent3="accent3" accent4="accent4" accent5="accent5" accent6="accent6" hlink="hlink" folHlink="folHlink"/>
    </a:extraClrScheme>
    <a:extraClrScheme>
      <a:clrScheme name="Blueprint 8">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3"/>
        </a:accent5>
        <a:accent6>
          <a:srgbClr val="73B0B5"/>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Blueprint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p:properties xmlns:p="http://schemas.microsoft.com/office/2006/metadata/properties" xmlns:xsi="http://www.w3.org/2001/XMLSchema-instance" xmlns:pc="http://schemas.microsoft.com/office/infopath/2007/PartnerControls">
  <documentManagement>
    <Category xmlns="bf5d8e01-3469-424b-a99f-aebece4109cc" xsi:nil="true"/>
    <PublishingExpirationDate xmlns="http://schemas.microsoft.com/sharepoint/v3" xsi:nil="true"/>
    <PublishingStartDate xmlns="http://schemas.microsoft.com/sharepoint/v3" xsi:nil="true"/>
    <Class xmlns="bf5d8e01-3469-424b-a99f-aebece4109cc">4</Class>
    <Comments xmlns="bf5d8e01-3469-424b-a99f-aebece4109cc"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5E427A54F31A0A40B24E68534CA397A9" ma:contentTypeVersion="5" ma:contentTypeDescription="Create a new document." ma:contentTypeScope="" ma:versionID="6e55f38e83ff9f4e2408c36b7274c303">
  <xsd:schema xmlns:xsd="http://www.w3.org/2001/XMLSchema" xmlns:p="http://schemas.microsoft.com/office/2006/metadata/properties" xmlns:ns1="http://schemas.microsoft.com/sharepoint/v3" xmlns:ns2="bf5d8e01-3469-424b-a99f-aebece4109cc" targetNamespace="http://schemas.microsoft.com/office/2006/metadata/properties" ma:root="true" ma:fieldsID="7ab31d669882eb0aed4dab590af8eda7" ns1:_="" ns2:_="">
    <xsd:import namespace="http://schemas.microsoft.com/sharepoint/v3"/>
    <xsd:import namespace="bf5d8e01-3469-424b-a99f-aebece4109cc"/>
    <xsd:element name="properties">
      <xsd:complexType>
        <xsd:sequence>
          <xsd:element name="documentManagement">
            <xsd:complexType>
              <xsd:all>
                <xsd:element ref="ns1:PublishingStartDate" minOccurs="0"/>
                <xsd:element ref="ns1:PublishingExpirationDate" minOccurs="0"/>
                <xsd:element ref="ns2:Category" minOccurs="0"/>
                <xsd:element ref="ns2:Class" minOccurs="0"/>
                <xsd:element ref="ns2:Comments" minOccurs="0"/>
              </xsd:all>
            </xsd:complexType>
          </xsd:element>
        </xsd:sequence>
      </xsd:complexType>
    </xsd:element>
  </xsd:schema>
  <xsd:schema xmlns:xsd="http://www.w3.org/2001/XMLSchema" xmlns:dms="http://schemas.microsoft.com/office/2006/documentManagement/types" targetNamespace="http://schemas.microsoft.com/sharepoint/v3" elementFormDefault="qualified">
    <xsd:import namespace="http://schemas.microsoft.com/office/2006/documentManagement/types"/>
    <xsd:element name="PublishingStartDate" ma:index="8" nillable="true" ma:displayName="Scheduling Start Date" ma:description="" ma:hidden="true" ma:internalName="PublishingStartDate">
      <xsd:simpleType>
        <xsd:restriction base="dms:Unknown"/>
      </xsd:simpleType>
    </xsd:element>
    <xsd:element name="PublishingExpirationDate" ma:index="9" nillable="true" ma:displayName="Scheduling End Date" ma:description="" ma:hidden="true" ma:internalName="PublishingExpirationDate">
      <xsd:simpleType>
        <xsd:restriction base="dms:Unknown"/>
      </xsd:simpleType>
    </xsd:element>
  </xsd:schema>
  <xsd:schema xmlns:xsd="http://www.w3.org/2001/XMLSchema" xmlns:dms="http://schemas.microsoft.com/office/2006/documentManagement/types" targetNamespace="bf5d8e01-3469-424b-a99f-aebece4109cc" elementFormDefault="qualified">
    <xsd:import namespace="http://schemas.microsoft.com/office/2006/documentManagement/types"/>
    <xsd:element name="Category" ma:index="10" nillable="true" ma:displayName="Category" ma:internalName="Category">
      <xsd:simpleType>
        <xsd:restriction base="dms:Text">
          <xsd:maxLength value="255"/>
        </xsd:restriction>
      </xsd:simpleType>
    </xsd:element>
    <xsd:element name="Class" ma:index="11" nillable="true" ma:displayName="Class" ma:list="{2240C89B-819E-46F6-B0E9-F6FFE0CCC05C}" ma:internalName="Class" ma:showField="Title">
      <xsd:simpleType>
        <xsd:restriction base="dms:Lookup"/>
      </xsd:simpleType>
    </xsd:element>
    <xsd:element name="Comments" ma:index="12" nillable="true" ma:displayName="Comments" ma:internalName="Comments">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ma:index="13"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4.xml><?xml version="1.0" encoding="utf-8"?>
<LongProperties xmlns="http://schemas.microsoft.com/office/2006/metadata/longProperties"/>
</file>

<file path=customXml/itemProps1.xml><?xml version="1.0" encoding="utf-8"?>
<ds:datastoreItem xmlns:ds="http://schemas.openxmlformats.org/officeDocument/2006/customXml" ds:itemID="{A5B33C2D-BF8F-42B7-B037-499217EC9176}">
  <ds:schemaRefs>
    <ds:schemaRef ds:uri="http://schemas.microsoft.com/office/2006/documentManagement/types"/>
    <ds:schemaRef ds:uri="http://schemas.microsoft.com/office/2006/metadata/properties"/>
    <ds:schemaRef ds:uri="http://schemas.openxmlformats.org/package/2006/metadata/core-properties"/>
    <ds:schemaRef ds:uri="http://www.w3.org/XML/1998/namespace"/>
    <ds:schemaRef ds:uri="http://purl.org/dc/terms/"/>
    <ds:schemaRef ds:uri="bf5d8e01-3469-424b-a99f-aebece4109cc"/>
    <ds:schemaRef ds:uri="http://purl.org/dc/dcmitype/"/>
    <ds:schemaRef ds:uri="http://purl.org/dc/elements/1.1/"/>
    <ds:schemaRef ds:uri="http://schemas.microsoft.com/sharepoint/v3"/>
    <ds:schemaRef ds:uri="http://schemas.microsoft.com/office/infopath/2007/PartnerControls"/>
  </ds:schemaRefs>
</ds:datastoreItem>
</file>

<file path=customXml/itemProps2.xml><?xml version="1.0" encoding="utf-8"?>
<ds:datastoreItem xmlns:ds="http://schemas.openxmlformats.org/officeDocument/2006/customXml" ds:itemID="{CCB750D9-4092-4543-85F4-1D10C63A5BC3}">
  <ds:schemaRefs>
    <ds:schemaRef ds:uri="http://schemas.microsoft.com/sharepoint/v3/contenttype/forms"/>
  </ds:schemaRefs>
</ds:datastoreItem>
</file>

<file path=customXml/itemProps3.xml><?xml version="1.0" encoding="utf-8"?>
<ds:datastoreItem xmlns:ds="http://schemas.openxmlformats.org/officeDocument/2006/customXml" ds:itemID="{8F7079F1-4F5E-417C-8771-BC4209F86B6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bf5d8e01-3469-424b-a99f-aebece4109cc"/>
    <ds:schemaRef ds:uri="http://schemas.microsoft.com/office/2006/documentManagement/typ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4.xml><?xml version="1.0" encoding="utf-8"?>
<ds:datastoreItem xmlns:ds="http://schemas.openxmlformats.org/officeDocument/2006/customXml" ds:itemID="{FA51EFFA-48F7-4B61-AD8B-2408BC7CD519}">
  <ds:schemaRefs>
    <ds:schemaRef ds:uri="http://schemas.microsoft.com/office/2006/metadata/longProperties"/>
  </ds:schemaRefs>
</ds:datastoreItem>
</file>

<file path=docProps/app.xml><?xml version="1.0" encoding="utf-8"?>
<Properties xmlns="http://schemas.openxmlformats.org/officeDocument/2006/extended-properties" xmlns:vt="http://schemas.openxmlformats.org/officeDocument/2006/docPropsVTypes">
  <Template/>
  <TotalTime>2115</TotalTime>
  <Words>5241</Words>
  <Application>Microsoft Office PowerPoint</Application>
  <PresentationFormat>On-screen Show (4:3)</PresentationFormat>
  <Paragraphs>695</Paragraphs>
  <Slides>79</Slides>
  <Notes>21</Notes>
  <HiddenSlides>0</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1</vt:i4>
      </vt:variant>
      <vt:variant>
        <vt:lpstr>Slide Titles</vt:lpstr>
      </vt:variant>
      <vt:variant>
        <vt:i4>79</vt:i4>
      </vt:variant>
    </vt:vector>
  </HeadingPairs>
  <TitlesOfParts>
    <vt:vector size="90" baseType="lpstr">
      <vt:lpstr>Aldhabi</vt:lpstr>
      <vt:lpstr>Algerian</vt:lpstr>
      <vt:lpstr>Arial</vt:lpstr>
      <vt:lpstr>Bookman Old Style</vt:lpstr>
      <vt:lpstr>Calibri</vt:lpstr>
      <vt:lpstr>Cambria Math</vt:lpstr>
      <vt:lpstr>Tahoma</vt:lpstr>
      <vt:lpstr>Times New Roman</vt:lpstr>
      <vt:lpstr>Wingdings</vt:lpstr>
      <vt:lpstr>Blueprint</vt:lpstr>
      <vt:lpstr>Equation</vt:lpstr>
      <vt:lpstr>MC3020- Continuous Probability Distributions</vt:lpstr>
      <vt:lpstr>Continuous Probability Distributions</vt:lpstr>
      <vt:lpstr>Definitions</vt:lpstr>
      <vt:lpstr>Continuous Probability Distributions</vt:lpstr>
      <vt:lpstr>Continuous Probability Distributions</vt:lpstr>
      <vt:lpstr>Continuous Probability Distributions</vt:lpstr>
      <vt:lpstr>Uniform Distribution:</vt:lpstr>
      <vt:lpstr>PowerPoint Presentation</vt:lpstr>
      <vt:lpstr>PowerPoint Presentation</vt:lpstr>
      <vt:lpstr>Normal Distribution</vt:lpstr>
      <vt:lpstr>PowerPoint Presentation</vt:lpstr>
      <vt:lpstr>PowerPoint Presentation</vt:lpstr>
      <vt:lpstr>Translation to the Standardised Normal Distribution</vt:lpstr>
      <vt:lpstr>Example 2 :– Weight gain of pigs</vt:lpstr>
      <vt:lpstr>Example 3:– Question</vt:lpstr>
      <vt:lpstr>Comparing X and Z Units</vt:lpstr>
      <vt:lpstr>Finding Normal Probabilities  </vt:lpstr>
      <vt:lpstr>Probability as Area Under the Curve</vt:lpstr>
      <vt:lpstr>PowerPoint Presentation</vt:lpstr>
      <vt:lpstr>Example 4:</vt:lpstr>
      <vt:lpstr>PowerPoint Presentation</vt:lpstr>
      <vt:lpstr>For your practice:</vt:lpstr>
      <vt:lpstr>Empirical Rule</vt:lpstr>
      <vt:lpstr>PowerPoint Presentation</vt:lpstr>
      <vt:lpstr>Example 5:</vt:lpstr>
      <vt:lpstr>PowerPoint Presentation</vt:lpstr>
      <vt:lpstr>Example 7:</vt:lpstr>
      <vt:lpstr>PowerPoint Presentation</vt:lpstr>
      <vt:lpstr>Example 8:</vt:lpstr>
      <vt:lpstr>Example 9:</vt:lpstr>
      <vt:lpstr>Notation of Z_α</vt:lpstr>
      <vt:lpstr>Exponential Distribution</vt:lpstr>
      <vt:lpstr>Exponential Distribution</vt:lpstr>
      <vt:lpstr>Example 1: </vt:lpstr>
      <vt:lpstr>Solution: </vt:lpstr>
      <vt:lpstr>Solution : </vt:lpstr>
      <vt:lpstr>Exercises:</vt:lpstr>
      <vt:lpstr>Sampling Distributions</vt:lpstr>
      <vt:lpstr>Example 10:</vt:lpstr>
      <vt:lpstr>PowerPoint Presentation</vt:lpstr>
      <vt:lpstr>PowerPoint Presentation</vt:lpstr>
      <vt:lpstr>PowerPoint Presentation</vt:lpstr>
      <vt:lpstr>PowerPoint Presentation</vt:lpstr>
      <vt:lpstr>PowerPoint Presentation</vt:lpstr>
      <vt:lpstr>The Central Limit Theorem</vt:lpstr>
      <vt:lpstr>PowerPoint Presentation</vt:lpstr>
      <vt:lpstr>PowerPoint Presentation</vt:lpstr>
      <vt:lpstr>PowerPoint Presentation</vt:lpstr>
      <vt:lpstr>Example 11: </vt:lpstr>
      <vt:lpstr>PowerPoint Presentation</vt:lpstr>
      <vt:lpstr>PowerPoint Presentation</vt:lpstr>
      <vt:lpstr>PowerPoint Presentation</vt:lpstr>
      <vt:lpstr>Example 12:</vt:lpstr>
      <vt:lpstr>Example 13:</vt:lpstr>
      <vt:lpstr>PowerPoint Presentation</vt:lpstr>
      <vt:lpstr>Exercises:</vt:lpstr>
      <vt:lpstr>Normal Approximation to the Binomial Distribution</vt:lpstr>
      <vt:lpstr>Example 14:</vt:lpstr>
      <vt:lpstr>PowerPoint Presentation</vt:lpstr>
      <vt:lpstr>PowerPoint Presentation</vt:lpstr>
      <vt:lpstr>Normal Quantile Plot (QQ Plot)</vt:lpstr>
      <vt:lpstr>PowerPoint Presentation</vt:lpstr>
      <vt:lpstr>PowerPoint Presentation</vt:lpstr>
      <vt:lpstr>Introduce Chi-square and F distributions (Children of the Normal)</vt:lpstr>
      <vt:lpstr>Questions</vt:lpstr>
      <vt:lpstr>Chi-square Distribution</vt:lpstr>
      <vt:lpstr>Chi-square</vt:lpstr>
      <vt:lpstr>Chi-square</vt:lpstr>
      <vt:lpstr>Chi-square</vt:lpstr>
      <vt:lpstr>Distribution of Sample Variance</vt:lpstr>
      <vt:lpstr>The F Distribution</vt:lpstr>
      <vt:lpstr>The F Distribution</vt:lpstr>
      <vt:lpstr>A Look Ahead</vt:lpstr>
      <vt:lpstr>Relations among Distributions – the Children of the Normal</vt:lpstr>
      <vt:lpstr>Student’s t-Distribution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Probability:  Simple and Compound  Independent and Dependent Experimental and Theoretical</dc:title>
  <dc:creator>Mayooran</dc:creator>
  <cp:lastModifiedBy>Thevarajah Mayooran</cp:lastModifiedBy>
  <cp:revision>121</cp:revision>
  <cp:lastPrinted>2017-10-12T22:18:31Z</cp:lastPrinted>
  <dcterms:created xsi:type="dcterms:W3CDTF">2009-03-08T05:10:31Z</dcterms:created>
  <dcterms:modified xsi:type="dcterms:W3CDTF">2025-12-30T00:44:08Z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
    <vt:lpwstr>Document</vt:lpwstr>
  </property>
</Properties>
</file>